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7"/>
  </p:notesMasterIdLst>
  <p:sldIdLst>
    <p:sldId id="291" r:id="rId2"/>
    <p:sldId id="257" r:id="rId3"/>
    <p:sldId id="258" r:id="rId4"/>
    <p:sldId id="259" r:id="rId5"/>
    <p:sldId id="260" r:id="rId6"/>
    <p:sldId id="261" r:id="rId7"/>
    <p:sldId id="288" r:id="rId8"/>
    <p:sldId id="262" r:id="rId9"/>
    <p:sldId id="287" r:id="rId10"/>
    <p:sldId id="263" r:id="rId11"/>
    <p:sldId id="264" r:id="rId12"/>
    <p:sldId id="265" r:id="rId13"/>
    <p:sldId id="266" r:id="rId14"/>
    <p:sldId id="269" r:id="rId15"/>
    <p:sldId id="270" r:id="rId16"/>
    <p:sldId id="271" r:id="rId17"/>
    <p:sldId id="272" r:id="rId18"/>
    <p:sldId id="273" r:id="rId19"/>
    <p:sldId id="274" r:id="rId20"/>
    <p:sldId id="275" r:id="rId21"/>
    <p:sldId id="276" r:id="rId22"/>
    <p:sldId id="290" r:id="rId23"/>
    <p:sldId id="277" r:id="rId24"/>
    <p:sldId id="279" r:id="rId25"/>
    <p:sldId id="289"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436DA-5013-413E-9BBE-B42C66170DC2}" type="datetimeFigureOut">
              <a:rPr lang="el-GR" smtClean="0"/>
              <a:t>3/10/2017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B8DC2-7303-4C77-AC5D-6A05B3BBF87D}" type="slidenum">
              <a:rPr lang="el-GR" smtClean="0"/>
              <a:t>‹#›</a:t>
            </a:fld>
            <a:endParaRPr lang="el-GR"/>
          </a:p>
        </p:txBody>
      </p:sp>
    </p:spTree>
    <p:extLst>
      <p:ext uri="{BB962C8B-B14F-4D97-AF65-F5344CB8AC3E}">
        <p14:creationId xmlns:p14="http://schemas.microsoft.com/office/powerpoint/2010/main" val="105411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C3B8DC2-7303-4C77-AC5D-6A05B3BBF87D}" type="slidenum">
              <a:rPr lang="el-GR" smtClean="0"/>
              <a:t>4</a:t>
            </a:fld>
            <a:endParaRPr lang="el-GR"/>
          </a:p>
        </p:txBody>
      </p:sp>
    </p:spTree>
    <p:extLst>
      <p:ext uri="{BB962C8B-B14F-4D97-AF65-F5344CB8AC3E}">
        <p14:creationId xmlns:p14="http://schemas.microsoft.com/office/powerpoint/2010/main" val="427591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414282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152825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73C8B91-8FC6-4E8A-9326-308552D8F0D0}" type="slidenum">
              <a:rPr lang="el-GR" smtClean="0"/>
              <a:pPr/>
              <a:t>‹#›</a:t>
            </a:fld>
            <a:endParaRPr lang="el-GR"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0656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3216175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73C8B91-8FC6-4E8A-9326-308552D8F0D0}" type="slidenum">
              <a:rPr lang="el-GR" smtClean="0"/>
              <a:pPr/>
              <a:t>‹#›</a:t>
            </a:fld>
            <a:endParaRPr lang="el-GR"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6417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292051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1176984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413762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50381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184455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29684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62150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51347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133375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296911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38535-4267-448B-A59E-F61D05A1A5C5}" type="datetimeFigureOut">
              <a:rPr lang="el-GR" smtClean="0"/>
              <a:pPr/>
              <a:t>3/10/2017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59863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2838535-4267-448B-A59E-F61D05A1A5C5}" type="datetimeFigureOut">
              <a:rPr lang="el-GR" smtClean="0"/>
              <a:pPr/>
              <a:t>3/10/2017</a:t>
            </a:fld>
            <a:endParaRPr lang="el-GR"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73C8B91-8FC6-4E8A-9326-308552D8F0D0}" type="slidenum">
              <a:rPr lang="el-GR" smtClean="0"/>
              <a:pPr/>
              <a:t>‹#›</a:t>
            </a:fld>
            <a:endParaRPr lang="el-GR" dirty="0"/>
          </a:p>
        </p:txBody>
      </p:sp>
    </p:spTree>
    <p:extLst>
      <p:ext uri="{BB962C8B-B14F-4D97-AF65-F5344CB8AC3E}">
        <p14:creationId xmlns:p14="http://schemas.microsoft.com/office/powerpoint/2010/main" val="41828704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942416" y="908721"/>
            <a:ext cx="6600451" cy="3868662"/>
          </a:xfrm>
        </p:spPr>
        <p:txBody>
          <a:bodyPr/>
          <a:lstStyle/>
          <a:p>
            <a:pPr lvl="0" algn="ctr">
              <a:spcBef>
                <a:spcPts val="1000"/>
              </a:spcBef>
            </a:pPr>
            <a:r>
              <a:rPr lang="el-GR" sz="1600" dirty="0">
                <a:solidFill>
                  <a:prstClr val="black"/>
                </a:solidFill>
                <a:latin typeface="Times New Roman" panose="02020603050405020304" pitchFamily="18" charset="0"/>
                <a:cs typeface="Times New Roman" pitchFamily="18" charset="0"/>
              </a:rPr>
              <a:t>ΑΛΕΞΑΝΔΡΕΙΟ ΤΕΧΝΟΛΟΓΙΚΟ</a:t>
            </a:r>
            <a:br>
              <a:rPr lang="el-GR" sz="1600" dirty="0">
                <a:solidFill>
                  <a:prstClr val="black"/>
                </a:solidFill>
                <a:latin typeface="Times New Roman" panose="02020603050405020304" pitchFamily="18" charset="0"/>
                <a:cs typeface="Times New Roman" pitchFamily="18" charset="0"/>
              </a:rPr>
            </a:br>
            <a:r>
              <a:rPr lang="el-GR" sz="1600" dirty="0">
                <a:solidFill>
                  <a:prstClr val="black"/>
                </a:solidFill>
                <a:latin typeface="Times New Roman" panose="02020603050405020304" pitchFamily="18" charset="0"/>
                <a:cs typeface="Times New Roman" pitchFamily="18" charset="0"/>
              </a:rPr>
              <a:t> ΕΚΠΑΙΔΕΥΤΙΚΟ ΙΔΡΥΜΑ ΘΕΣΣΑΛΟΝΙΚΗΣΣΧΟΛΗ ΔΙΟΙΚΗΣΗΣ ΚΑΙ ΟΙΚΟΝΟΜΙΑΣ </a:t>
            </a:r>
            <a:br>
              <a:rPr lang="el-GR" sz="1600" dirty="0">
                <a:solidFill>
                  <a:prstClr val="black"/>
                </a:solidFill>
                <a:latin typeface="Times New Roman" panose="02020603050405020304" pitchFamily="18" charset="0"/>
                <a:cs typeface="Times New Roman" pitchFamily="18" charset="0"/>
              </a:rPr>
            </a:br>
            <a:r>
              <a:rPr lang="el-GR" sz="1600" dirty="0">
                <a:solidFill>
                  <a:prstClr val="black"/>
                </a:solidFill>
                <a:latin typeface="Times New Roman" panose="02020603050405020304" pitchFamily="18" charset="0"/>
                <a:cs typeface="Times New Roman" pitchFamily="18" charset="0"/>
              </a:rPr>
              <a:t>ΤΜΗΜΑ ΕΜΠΟΡΙΑΣ ΚΑΙ ΔΙΑΦΗΜΙΣΗΣ </a:t>
            </a:r>
            <a:r>
              <a:rPr lang="el-GR" sz="1800" dirty="0">
                <a:solidFill>
                  <a:prstClr val="black"/>
                </a:solidFill>
                <a:latin typeface="Trebuchet MS" panose="020B0603020202020204"/>
              </a:rPr>
              <a:t/>
            </a:r>
            <a:br>
              <a:rPr lang="el-GR" sz="1800" dirty="0">
                <a:solidFill>
                  <a:prstClr val="black"/>
                </a:solidFill>
                <a:latin typeface="Trebuchet MS" panose="020B0603020202020204"/>
              </a:rPr>
            </a:br>
            <a:r>
              <a:rPr lang="en-US" sz="1800" dirty="0" smtClean="0">
                <a:solidFill>
                  <a:prstClr val="black"/>
                </a:solidFill>
                <a:latin typeface="Trebuchet MS" panose="020B0603020202020204"/>
              </a:rPr>
              <a:t/>
            </a:r>
            <a:br>
              <a:rPr lang="en-US" sz="1800" dirty="0" smtClean="0">
                <a:solidFill>
                  <a:prstClr val="black"/>
                </a:solidFill>
                <a:latin typeface="Trebuchet MS" panose="020B0603020202020204"/>
              </a:rPr>
            </a:br>
            <a:r>
              <a:rPr lang="en-US" sz="2000" b="1" dirty="0" smtClean="0">
                <a:solidFill>
                  <a:prstClr val="black"/>
                </a:solidFill>
                <a:latin typeface="Times New Roman" pitchFamily="18" charset="0"/>
                <a:ea typeface="+mn-ea"/>
                <a:cs typeface="Times New Roman" pitchFamily="18" charset="0"/>
              </a:rPr>
              <a:t/>
            </a:r>
            <a:br>
              <a:rPr lang="en-US" sz="2000" b="1" dirty="0" smtClean="0">
                <a:solidFill>
                  <a:prstClr val="black"/>
                </a:solidFill>
                <a:latin typeface="Times New Roman" pitchFamily="18" charset="0"/>
                <a:ea typeface="+mn-ea"/>
                <a:cs typeface="Times New Roman" pitchFamily="18" charset="0"/>
              </a:rPr>
            </a:br>
            <a:r>
              <a:rPr lang="el-GR" sz="2000" b="1" dirty="0" smtClean="0">
                <a:solidFill>
                  <a:prstClr val="black"/>
                </a:solidFill>
                <a:latin typeface="Times New Roman" pitchFamily="18" charset="0"/>
                <a:ea typeface="+mn-ea"/>
                <a:cs typeface="Times New Roman" pitchFamily="18" charset="0"/>
              </a:rPr>
              <a:t>ΠΤΥΧΙΑΚΗ </a:t>
            </a:r>
            <a:r>
              <a:rPr lang="el-GR" sz="2000" b="1" dirty="0">
                <a:solidFill>
                  <a:prstClr val="black"/>
                </a:solidFill>
                <a:latin typeface="Times New Roman" pitchFamily="18" charset="0"/>
                <a:ea typeface="+mn-ea"/>
                <a:cs typeface="Times New Roman" pitchFamily="18" charset="0"/>
              </a:rPr>
              <a:t>ΕΡΓΑΣΙΑ</a:t>
            </a:r>
            <a:r>
              <a:rPr lang="el-GR" sz="2000" dirty="0">
                <a:solidFill>
                  <a:prstClr val="black"/>
                </a:solidFill>
                <a:latin typeface="Times New Roman" pitchFamily="18" charset="0"/>
                <a:ea typeface="+mn-ea"/>
                <a:cs typeface="Times New Roman" pitchFamily="18" charset="0"/>
              </a:rPr>
              <a:t/>
            </a:r>
            <a:br>
              <a:rPr lang="el-GR" sz="2000" dirty="0">
                <a:solidFill>
                  <a:prstClr val="black"/>
                </a:solidFill>
                <a:latin typeface="Times New Roman" pitchFamily="18" charset="0"/>
                <a:ea typeface="+mn-ea"/>
                <a:cs typeface="Times New Roman" pitchFamily="18" charset="0"/>
              </a:rPr>
            </a:br>
            <a:r>
              <a:rPr lang="el-GR" sz="2000" dirty="0">
                <a:solidFill>
                  <a:prstClr val="black"/>
                </a:solidFill>
                <a:latin typeface="Times New Roman" pitchFamily="18" charset="0"/>
                <a:ea typeface="+mn-ea"/>
                <a:cs typeface="Times New Roman" pitchFamily="18" charset="0"/>
              </a:rPr>
              <a:t>ΚΑΤΑΓΡΑΦΗ ΟΙΚΟΝΟΜΙΚΗΣ ΚΡΙΣΗΣ ΣΤΟ ΚΟΡΔΕΛΙΟ- ΕΥΟΣΜΟΣ ΘΕΣΣΑΛΟΝΙΚΗΣ</a:t>
            </a:r>
            <a:br>
              <a:rPr lang="el-GR" sz="2000" dirty="0">
                <a:solidFill>
                  <a:prstClr val="black"/>
                </a:solidFill>
                <a:latin typeface="Times New Roman" pitchFamily="18" charset="0"/>
                <a:ea typeface="+mn-ea"/>
                <a:cs typeface="Times New Roman" pitchFamily="18" charset="0"/>
              </a:rPr>
            </a:br>
            <a:endParaRPr lang="el-GR" dirty="0"/>
          </a:p>
        </p:txBody>
      </p:sp>
      <p:sp>
        <p:nvSpPr>
          <p:cNvPr id="3" name="Υπότιτλος 2"/>
          <p:cNvSpPr>
            <a:spLocks noGrp="1"/>
          </p:cNvSpPr>
          <p:nvPr>
            <p:ph type="subTitle" idx="1"/>
          </p:nvPr>
        </p:nvSpPr>
        <p:spPr/>
        <p:txBody>
          <a:bodyPr/>
          <a:lstStyle/>
          <a:p>
            <a:r>
              <a:rPr lang="el-GR" dirty="0" smtClean="0">
                <a:solidFill>
                  <a:schemeClr val="tx1"/>
                </a:solidFill>
                <a:latin typeface="Times New Roman" panose="02020603050405020304" pitchFamily="18" charset="0"/>
                <a:cs typeface="Times New Roman" panose="02020603050405020304" pitchFamily="18" charset="0"/>
              </a:rPr>
              <a:t>ΦΟΙΤΗΤΡΙΑ </a:t>
            </a:r>
            <a:r>
              <a:rPr lang="en-US" dirty="0">
                <a:solidFill>
                  <a:schemeClr val="tx1"/>
                </a:solidFill>
                <a:latin typeface="Times New Roman" panose="02020603050405020304" pitchFamily="18" charset="0"/>
                <a:cs typeface="Times New Roman" panose="02020603050405020304" pitchFamily="18" charset="0"/>
              </a:rPr>
              <a:t>:</a:t>
            </a:r>
            <a:r>
              <a:rPr lang="el-GR" dirty="0" smtClean="0">
                <a:solidFill>
                  <a:schemeClr val="tx1"/>
                </a:solidFill>
                <a:latin typeface="Times New Roman" panose="02020603050405020304" pitchFamily="18" charset="0"/>
                <a:cs typeface="Times New Roman" panose="02020603050405020304" pitchFamily="18" charset="0"/>
              </a:rPr>
              <a:t> ΕΛΕΝΗ ΣΕΒΑΣΤΙΔΟΥ</a:t>
            </a:r>
          </a:p>
          <a:p>
            <a:r>
              <a:rPr lang="el-GR" dirty="0" smtClean="0">
                <a:solidFill>
                  <a:schemeClr val="tx1"/>
                </a:solidFill>
                <a:latin typeface="Times New Roman" panose="02020603050405020304" pitchFamily="18" charset="0"/>
                <a:cs typeface="Times New Roman" panose="02020603050405020304" pitchFamily="18" charset="0"/>
              </a:rPr>
              <a:t>ΕΠΙΒΛΈΠΩΝ  </a:t>
            </a:r>
            <a:r>
              <a:rPr lang="el-GR" dirty="0">
                <a:solidFill>
                  <a:schemeClr val="tx1"/>
                </a:solidFill>
                <a:latin typeface="Times New Roman" panose="02020603050405020304" pitchFamily="18" charset="0"/>
                <a:cs typeface="Times New Roman" panose="02020603050405020304" pitchFamily="18" charset="0"/>
              </a:rPr>
              <a:t>ΚΑΘΗΓΗΤΗΣ :ΣΑΒΒΑΣ  ΜΑΥΡΙΔΗΣ</a:t>
            </a:r>
          </a:p>
          <a:p>
            <a:endParaRPr lang="el-GR" dirty="0"/>
          </a:p>
        </p:txBody>
      </p:sp>
    </p:spTree>
    <p:extLst>
      <p:ext uri="{BB962C8B-B14F-4D97-AF65-F5344CB8AC3E}">
        <p14:creationId xmlns:p14="http://schemas.microsoft.com/office/powerpoint/2010/main" val="1072937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147248" cy="936104"/>
          </a:xfrm>
        </p:spPr>
        <p:txBody>
          <a:bodyPr>
            <a:normAutofit fontScale="90000"/>
          </a:bodyPr>
          <a:lstStyle/>
          <a:p>
            <a:r>
              <a:rPr lang="el-GR" dirty="0" smtClean="0"/>
              <a:t/>
            </a:r>
            <a:br>
              <a:rPr lang="el-GR" dirty="0" smtClean="0"/>
            </a:br>
            <a:endParaRPr lang="el-GR" dirty="0"/>
          </a:p>
        </p:txBody>
      </p:sp>
      <p:sp>
        <p:nvSpPr>
          <p:cNvPr id="4" name="TextBox 3"/>
          <p:cNvSpPr txBox="1"/>
          <p:nvPr/>
        </p:nvSpPr>
        <p:spPr>
          <a:xfrm>
            <a:off x="1187624" y="199963"/>
            <a:ext cx="7272808" cy="461665"/>
          </a:xfrm>
          <a:prstGeom prst="rect">
            <a:avLst/>
          </a:prstGeom>
          <a:noFill/>
        </p:spPr>
        <p:txBody>
          <a:bodyPr wrap="square" rtlCol="0">
            <a:spAutoFit/>
          </a:bodyPr>
          <a:lstStyle/>
          <a:p>
            <a:pPr lvl="0"/>
            <a:r>
              <a:rPr lang="el-GR" sz="2400" dirty="0" smtClean="0">
                <a:solidFill>
                  <a:schemeClr val="tx1">
                    <a:lumMod val="85000"/>
                    <a:lumOff val="15000"/>
                  </a:schemeClr>
                </a:solidFill>
                <a:latin typeface="Times New Roman" pitchFamily="18" charset="0"/>
                <a:ea typeface="+mj-ea"/>
                <a:cs typeface="Times New Roman" pitchFamily="18" charset="0"/>
              </a:rPr>
              <a:t>Κοινωνικές επιπτώσεις </a:t>
            </a:r>
          </a:p>
        </p:txBody>
      </p:sp>
      <p:sp>
        <p:nvSpPr>
          <p:cNvPr id="5" name="TextBox 4"/>
          <p:cNvSpPr txBox="1"/>
          <p:nvPr/>
        </p:nvSpPr>
        <p:spPr>
          <a:xfrm>
            <a:off x="899592" y="1052737"/>
            <a:ext cx="7787208" cy="5586145"/>
          </a:xfrm>
          <a:prstGeom prst="rect">
            <a:avLst/>
          </a:prstGeom>
          <a:noFill/>
        </p:spPr>
        <p:txBody>
          <a:bodyPr wrap="square" rtlCol="0">
            <a:spAutoFit/>
          </a:bodyPr>
          <a:lstStyle/>
          <a:p>
            <a:pPr algn="just">
              <a:lnSpc>
                <a:spcPct val="150000"/>
              </a:lnSpc>
              <a:buFont typeface="Wingdings" pitchFamily="2" charset="2"/>
              <a:buChar char="ü"/>
            </a:pPr>
            <a:r>
              <a:rPr lang="el-GR" sz="1600" dirty="0" smtClean="0">
                <a:latin typeface="Times New Roman" panose="02020603050405020304" pitchFamily="18" charset="0"/>
                <a:cs typeface="Times New Roman" panose="02020603050405020304" pitchFamily="18" charset="0"/>
              </a:rPr>
              <a:t> Το ποσοστό φτώχειας αυξήθηκε σε 23,1% το 2012. Αυτό αντιπροσωπεύει μια αύξηση της τάξης του 15% από το 2008. Οι περισσότεροι από τους νέους φτωχούς βρίσκονταν κάτω από το κατώτερο κατώφλι (40%), ενώ το χάσμα φτώχειας αυξήθηκε σημαντικά μεταξύ 2010 και 2012.</a:t>
            </a:r>
          </a:p>
          <a:p>
            <a:pPr lvl="0" algn="just">
              <a:lnSpc>
                <a:spcPct val="150000"/>
              </a:lnSpc>
              <a:buFont typeface="Wingdings" pitchFamily="2" charset="2"/>
              <a:buChar char="ü"/>
            </a:pPr>
            <a:r>
              <a:rPr lang="el-GR" sz="1600" dirty="0" smtClean="0">
                <a:latin typeface="Times New Roman" panose="02020603050405020304" pitchFamily="18" charset="0"/>
                <a:cs typeface="Times New Roman" panose="02020603050405020304" pitchFamily="18" charset="0"/>
              </a:rPr>
              <a:t>Όταν συγκρίνουμε την κατάσταση στην Ελλάδα με τους μέσους όρους φτώχειας της Ευρωπαϊκής Ένωσης, βλέπουμε ότι η χώρα έχει πληγεί από την κρίση κατά μέσο όρο πολύ περισσότερο από άλλες ευρωπαϊκές χώρες.</a:t>
            </a:r>
          </a:p>
          <a:p>
            <a:pPr algn="just">
              <a:lnSpc>
                <a:spcPct val="150000"/>
              </a:lnSpc>
              <a:buFont typeface="Wingdings" pitchFamily="2" charset="2"/>
              <a:buChar char="ü"/>
            </a:pPr>
            <a:r>
              <a:rPr lang="el-GR" sz="1600" dirty="0" smtClean="0">
                <a:latin typeface="Times New Roman" panose="02020603050405020304" pitchFamily="18" charset="0"/>
                <a:cs typeface="Times New Roman" panose="02020603050405020304" pitchFamily="18" charset="0"/>
              </a:rPr>
              <a:t>Οι ομάδες που ήταν ευάλωτες στη φτώχεια πριν από την κρίση είναι και εκείνες που επλήγησαν δυσανάλογα μετά την εκδήλωσή της. Εξαιρετικά ανησυχητική είναι η κατάσταση για τα παιδιά, τους νέους ηλικίας 16 έως 24 ετών, εκείνους με χαμηλά εκπαιδευτικά προσόντα, τους άνεργους, όσους εργάζονται με καθεστώς μερικής απασχόλησης και τα </a:t>
            </a:r>
            <a:r>
              <a:rPr lang="el-GR" sz="1600" dirty="0" err="1" smtClean="0">
                <a:latin typeface="Times New Roman" panose="02020603050405020304" pitchFamily="18" charset="0"/>
                <a:cs typeface="Times New Roman" panose="02020603050405020304" pitchFamily="18" charset="0"/>
              </a:rPr>
              <a:t>μονογονεϊκά</a:t>
            </a:r>
            <a:r>
              <a:rPr lang="el-GR" sz="1600" dirty="0" smtClean="0">
                <a:latin typeface="Times New Roman" panose="02020603050405020304" pitchFamily="18" charset="0"/>
                <a:cs typeface="Times New Roman" panose="02020603050405020304" pitchFamily="18" charset="0"/>
              </a:rPr>
              <a:t> νοικοκυριά.</a:t>
            </a:r>
          </a:p>
          <a:p>
            <a:pPr algn="just">
              <a:lnSpc>
                <a:spcPct val="150000"/>
              </a:lnSpc>
            </a:pPr>
            <a:endParaRPr lang="el-GR" sz="1600" dirty="0" smtClean="0">
              <a:latin typeface="Times New Roman" panose="02020603050405020304" pitchFamily="18" charset="0"/>
              <a:cs typeface="Times New Roman" panose="02020603050405020304" pitchFamily="18" charset="0"/>
            </a:endParaRPr>
          </a:p>
          <a:p>
            <a:pPr marL="285750" indent="-285750" algn="just">
              <a:lnSpc>
                <a:spcPct val="150000"/>
              </a:lnSpc>
            </a:pPr>
            <a:endParaRPr lang="el-GR" dirty="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53344" y="116632"/>
            <a:ext cx="7690048" cy="792088"/>
          </a:xfrm>
        </p:spPr>
        <p:txBody>
          <a:bodyPr>
            <a:normAutofit fontScale="90000"/>
          </a:bodyPr>
          <a:lstStyle/>
          <a:p>
            <a:pPr lvl="0"/>
            <a:r>
              <a:rPr lang="el-GR" sz="2700" dirty="0" smtClean="0">
                <a:latin typeface="Times New Roman" pitchFamily="18" charset="0"/>
                <a:cs typeface="Times New Roman" pitchFamily="18" charset="0"/>
              </a:rPr>
              <a:t>Οι επιπτώσεις της οικονομικής κρίσης στις επιχειρήσεις </a:t>
            </a:r>
            <a:r>
              <a:rPr lang="el-GR" sz="2400" dirty="0" smtClean="0"/>
              <a:t/>
            </a:r>
            <a:br>
              <a:rPr lang="el-GR" sz="2400" dirty="0" smtClean="0"/>
            </a:br>
            <a:endParaRPr lang="el-GR" sz="2200"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683568" y="1268760"/>
            <a:ext cx="8229600" cy="4896544"/>
          </a:xfrm>
        </p:spPr>
        <p:txBody>
          <a:bodyPr>
            <a:normAutofit/>
          </a:bodyPr>
          <a:lstStyle/>
          <a:p>
            <a:pPr marL="0" indent="0" algn="just">
              <a:lnSpc>
                <a:spcPct val="150000"/>
              </a:lnSpc>
              <a:buFont typeface="Wingdings" pitchFamily="2" charset="2"/>
              <a:buChar char="ü"/>
            </a:pPr>
            <a:r>
              <a:rPr lang="el-GR" sz="1600" dirty="0" smtClean="0"/>
              <a:t> </a:t>
            </a:r>
            <a:r>
              <a:rPr lang="el-GR" sz="1600" dirty="0" smtClean="0">
                <a:solidFill>
                  <a:schemeClr val="tx1"/>
                </a:solidFill>
                <a:latin typeface="Times New Roman" panose="02020603050405020304" pitchFamily="18" charset="0"/>
                <a:cs typeface="Times New Roman" panose="02020603050405020304" pitchFamily="18" charset="0"/>
              </a:rPr>
              <a:t>Σε 640 ανέρχονται οι εταιρίες που ζήτησαν να υπαχθούν στις διατάξεις του άρθρου 99 του Πτωχευτικού Κώδικα το 2012.</a:t>
            </a:r>
          </a:p>
          <a:p>
            <a:pPr marL="0" lvl="0" indent="0" algn="just">
              <a:lnSpc>
                <a:spcPct val="150000"/>
              </a:lnSpc>
              <a:buFont typeface="Wingdings" pitchFamily="2" charset="2"/>
              <a:buChar char="ü"/>
            </a:pPr>
            <a:r>
              <a:rPr lang="el-GR" sz="1600" dirty="0" smtClean="0">
                <a:solidFill>
                  <a:schemeClr val="tx1"/>
                </a:solidFill>
                <a:latin typeface="Times New Roman" panose="02020603050405020304" pitchFamily="18" charset="0"/>
                <a:cs typeface="Times New Roman" panose="02020603050405020304" pitchFamily="18" charset="0"/>
              </a:rPr>
              <a:t>Ποσοστό σχεδόν 70% των επιχειρήσεων δηλώνουν μείωση των πωλήσεων. Παρόμοιες είναι και οι εκτιμήσεις για τα καθαρά κέρδη, καθώς 71% των επιχειρήσεων προβλέπουν κάμψη καθαρών κερδών.</a:t>
            </a:r>
          </a:p>
          <a:p>
            <a:pPr marL="0" indent="0" algn="just">
              <a:lnSpc>
                <a:spcPct val="150000"/>
              </a:lnSpc>
              <a:buFont typeface="Wingdings" pitchFamily="2" charset="2"/>
              <a:buChar char="ü"/>
            </a:pPr>
            <a:endParaRPr lang="el-GR" sz="16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endParaRPr lang="el-GR" sz="1900" dirty="0">
              <a:latin typeface="Arial" pitchFamily="34" charset="0"/>
              <a:cs typeface="Arial" pitchFamily="34" charset="0"/>
            </a:endParaRPr>
          </a:p>
        </p:txBody>
      </p:sp>
      <p:pic>
        <p:nvPicPr>
          <p:cNvPr id="4" name="Picture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3140968"/>
            <a:ext cx="5976664" cy="292417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864096"/>
          </a:xfrm>
        </p:spPr>
        <p:txBody>
          <a:bodyPr>
            <a:normAutofit fontScale="90000"/>
          </a:bodyPr>
          <a:lstStyle/>
          <a:p>
            <a:r>
              <a:rPr lang="el-GR" dirty="0"/>
              <a:t/>
            </a:r>
            <a:br>
              <a:rPr lang="el-GR" dirty="0"/>
            </a:br>
            <a:endParaRPr lang="el-GR" dirty="0"/>
          </a:p>
        </p:txBody>
      </p:sp>
      <p:sp>
        <p:nvSpPr>
          <p:cNvPr id="3" name="TextBox 2"/>
          <p:cNvSpPr txBox="1"/>
          <p:nvPr/>
        </p:nvSpPr>
        <p:spPr>
          <a:xfrm>
            <a:off x="899592" y="404664"/>
            <a:ext cx="7488832" cy="461665"/>
          </a:xfrm>
          <a:prstGeom prst="rect">
            <a:avLst/>
          </a:prstGeom>
          <a:noFill/>
        </p:spPr>
        <p:txBody>
          <a:bodyPr wrap="square" rtlCol="0">
            <a:spAutoFit/>
          </a:bodyPr>
          <a:lstStyle/>
          <a:p>
            <a:r>
              <a:rPr lang="el-GR" sz="2400" dirty="0" smtClean="0">
                <a:latin typeface="Times New Roman" pitchFamily="18" charset="0"/>
                <a:cs typeface="Times New Roman" pitchFamily="18" charset="0"/>
              </a:rPr>
              <a:t>Οι επιπτώσεις της οικονομικής κρίσης στις επιχειρήσεις</a:t>
            </a:r>
            <a:endParaRPr lang="el-GR" sz="2200" dirty="0"/>
          </a:p>
        </p:txBody>
      </p:sp>
      <p:sp>
        <p:nvSpPr>
          <p:cNvPr id="4" name="TextBox 3"/>
          <p:cNvSpPr txBox="1"/>
          <p:nvPr/>
        </p:nvSpPr>
        <p:spPr>
          <a:xfrm>
            <a:off x="827584" y="1340768"/>
            <a:ext cx="7272808" cy="3046988"/>
          </a:xfrm>
          <a:prstGeom prst="rect">
            <a:avLst/>
          </a:prstGeom>
          <a:noFill/>
        </p:spPr>
        <p:txBody>
          <a:bodyPr wrap="square" rtlCol="0">
            <a:spAutoFit/>
          </a:bodyPr>
          <a:lstStyle/>
          <a:p>
            <a:pPr algn="just">
              <a:lnSpc>
                <a:spcPct val="150000"/>
              </a:lnSpc>
            </a:pPr>
            <a:r>
              <a:rPr lang="el-GR" sz="1600" dirty="0" smtClean="0">
                <a:latin typeface="Times New Roman" panose="02020603050405020304" pitchFamily="18" charset="0"/>
                <a:cs typeface="Times New Roman" panose="02020603050405020304" pitchFamily="18" charset="0"/>
              </a:rPr>
              <a:t>Από την παρουσίαση του Διαγράμματος  παρατηρούμε ότι ως κυριότερα προβλήματα αναδείχθηκαν η έλλειψη ρευστότητας (61,6%), η υψηλή φορολογία (56,4%) και η χαμηλή καταναλωτική ζήτηση (46,8%). Επιπλέον προβλήματα των ΜΜΕ αποτελούν το υψηλό λειτουργικό κόστος (34,5%), ο έντονος ανταγωνισμός από φθηνότερα εισαγόμενα προϊόντα (26,9%) και ο έντονος ανταγωνισμός από μεγαλύτερες επιχειρήσεις (23,0%).</a:t>
            </a:r>
          </a:p>
          <a:p>
            <a:pPr algn="just">
              <a:lnSpc>
                <a:spcPct val="150000"/>
              </a:lnSpc>
            </a:pPr>
            <a:endParaRPr lang="el-GR" sz="1600" dirty="0" smtClean="0">
              <a:latin typeface="Times New Roman" panose="02020603050405020304" pitchFamily="18" charset="0"/>
              <a:cs typeface="Times New Roman" panose="02020603050405020304" pitchFamily="18" charset="0"/>
            </a:endParaRPr>
          </a:p>
          <a:p>
            <a:pPr lvl="0" algn="just">
              <a:lnSpc>
                <a:spcPct val="150000"/>
              </a:lnSpc>
            </a:pPr>
            <a:endParaRPr lang="el-G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188640"/>
            <a:ext cx="7560840" cy="994122"/>
          </a:xfrm>
        </p:spPr>
        <p:txBody>
          <a:bodyPr>
            <a:normAutofit/>
          </a:bodyPr>
          <a:lstStyle/>
          <a:p>
            <a:r>
              <a:rPr lang="el-GR" sz="2400" dirty="0" smtClean="0">
                <a:solidFill>
                  <a:schemeClr val="tx1"/>
                </a:solidFill>
                <a:latin typeface="Times New Roman" pitchFamily="18" charset="0"/>
                <a:ea typeface="+mn-ea"/>
                <a:cs typeface="Times New Roman" pitchFamily="18" charset="0"/>
              </a:rPr>
              <a:t>Νέοι και ανεργία </a:t>
            </a:r>
          </a:p>
        </p:txBody>
      </p:sp>
      <p:sp>
        <p:nvSpPr>
          <p:cNvPr id="3" name="2 - Θέση περιεχομένου"/>
          <p:cNvSpPr>
            <a:spLocks noGrp="1"/>
          </p:cNvSpPr>
          <p:nvPr>
            <p:ph idx="1"/>
          </p:nvPr>
        </p:nvSpPr>
        <p:spPr>
          <a:xfrm>
            <a:off x="457200" y="764704"/>
            <a:ext cx="8229600" cy="5616623"/>
          </a:xfrm>
        </p:spPr>
        <p:txBody>
          <a:bodyPr>
            <a:normAutofit fontScale="92500"/>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Τα τελευταία χρόνια μία από τις λέξεις που ακούει κανείς συχνότερα είναι αυτή της ανεργίας. Η Ελλάδα μέσα στην παγκόσμια οικονομική κρίση κατέχει αρκετά θλιβερά ρεκόρ ένα εκ των οποίων είναι του υψηλοτέρου ποσοστού ανεργίας τόσο στην Ευρωζώνη όσο και στην Ευρωπαϊκή Ένωση. </a:t>
            </a:r>
            <a:endParaRPr lang="el-GR" sz="1600" dirty="0">
              <a:solidFill>
                <a:schemeClr val="tx1"/>
              </a:solidFill>
              <a:latin typeface="Times New Roman" panose="02020603050405020304" pitchFamily="18" charset="0"/>
              <a:cs typeface="Times New Roman" panose="02020603050405020304" pitchFamily="18" charset="0"/>
            </a:endParaRPr>
          </a:p>
          <a:p>
            <a:pPr lvl="0"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Περίπου το 30% των νέων πτυχιούχων τριτοβάθμιας εκπαίδευσης είναι άνεργοι, όταν ο ευρωπαϊκός μέσος όρος είναι στο 14%.</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Σύμφωνα με έρευνες, το ποσοστό των ατόμων που δεν έχουν καταφέρει να βρουν εργασία τον τελευταίο χρόνο στην Ελλάδα ανέρχεται στο 70%, ενώ τα άτομα που έχουν παραμείνει άνεργα από δύο έως τέσσερα χρόνια υπολογίζονται στο 27%.</a:t>
            </a:r>
          </a:p>
          <a:p>
            <a:pPr algn="just">
              <a:lnSpc>
                <a:spcPct val="160000"/>
              </a:lnSpc>
            </a:pPr>
            <a:r>
              <a:rPr lang="el-GR" sz="1600" dirty="0" smtClean="0">
                <a:solidFill>
                  <a:schemeClr val="tx1"/>
                </a:solidFill>
                <a:latin typeface="Times New Roman" panose="02020603050405020304" pitchFamily="18" charset="0"/>
                <a:cs typeface="Times New Roman" panose="02020603050405020304" pitchFamily="18" charset="0"/>
              </a:rPr>
              <a:t>Τα ποσοστά ανεργίας των νέων (κάτω των 25 ετών) στην Ελλάδα, αυξήθηκαν από 43,8% τον Ιούλιο σε 46,5% τον Αύγουστο. Τα υψηλότερα ποσοστά ανεργίας των νέων στην ΕΕ καταγράφονται στην Ελλάδα (46,5%), στην Ισπανία (43,6%) και στην Ιταλία (36,4%).</a:t>
            </a:r>
          </a:p>
          <a:p>
            <a:pPr algn="just">
              <a:lnSpc>
                <a:spcPct val="160000"/>
              </a:lnSpc>
            </a:pPr>
            <a:r>
              <a:rPr lang="el-GR" sz="1600" dirty="0" smtClean="0">
                <a:solidFill>
                  <a:schemeClr val="tx1"/>
                </a:solidFill>
                <a:latin typeface="Times New Roman" panose="02020603050405020304" pitchFamily="18" charset="0"/>
                <a:cs typeface="Times New Roman" panose="02020603050405020304" pitchFamily="18" charset="0"/>
              </a:rPr>
              <a:t>Στο 23,4% διαμορφώθηκε το επίπεδο της ανεργίας στην Ελλάδα τον Αύγουστο του 2016, σε σχέση με τον Ιούλιο (23,3%), σύμφωνα με στοιχεία της Ευρωπαϊκής Στατιστικής Υπηρεσίας (</a:t>
            </a:r>
            <a:r>
              <a:rPr lang="el-GR" sz="1600" dirty="0" err="1" smtClean="0">
                <a:solidFill>
                  <a:schemeClr val="tx1"/>
                </a:solidFill>
                <a:latin typeface="Times New Roman" panose="02020603050405020304" pitchFamily="18" charset="0"/>
                <a:cs typeface="Times New Roman" panose="02020603050405020304" pitchFamily="18" charset="0"/>
              </a:rPr>
              <a:t>Eurostat</a:t>
            </a:r>
            <a:r>
              <a:rPr lang="el-GR" sz="1600" dirty="0" smtClean="0">
                <a:solidFill>
                  <a:schemeClr val="tx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77400" y="188640"/>
            <a:ext cx="6589199" cy="576064"/>
          </a:xfrm>
        </p:spPr>
        <p:txBody>
          <a:bodyPr>
            <a:normAutofit fontScale="90000"/>
          </a:bodyPr>
          <a:lstStyle/>
          <a:p>
            <a:r>
              <a:rPr lang="el-GR" sz="2700" dirty="0" smtClean="0">
                <a:solidFill>
                  <a:schemeClr val="tx1"/>
                </a:solidFill>
                <a:latin typeface="Times New Roman" pitchFamily="18" charset="0"/>
                <a:ea typeface="+mn-ea"/>
                <a:cs typeface="Times New Roman" pitchFamily="18" charset="0"/>
              </a:rPr>
              <a:t>Κορδελιό –Εύοσμος Θεσσαλονίκης </a:t>
            </a:r>
            <a:r>
              <a:rPr lang="el-GR" sz="2200" dirty="0">
                <a:latin typeface="Times New Roman" panose="02020603050405020304" pitchFamily="18" charset="0"/>
                <a:cs typeface="Times New Roman" panose="02020603050405020304" pitchFamily="18" charset="0"/>
              </a:rPr>
              <a:t/>
            </a:r>
            <a:br>
              <a:rPr lang="el-GR" sz="2200" dirty="0">
                <a:latin typeface="Times New Roman" panose="02020603050405020304" pitchFamily="18" charset="0"/>
                <a:cs typeface="Times New Roman" panose="02020603050405020304" pitchFamily="18" charset="0"/>
              </a:rPr>
            </a:br>
            <a:endParaRPr lang="el-GR" sz="2200"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611560" y="980728"/>
            <a:ext cx="8229600" cy="5688632"/>
          </a:xfrm>
        </p:spPr>
        <p:txBody>
          <a:bodyPr>
            <a:normAutofit lnSpcReduction="10000"/>
          </a:bodyPr>
          <a:lstStyle/>
          <a:p>
            <a:pPr marL="0" indent="0" algn="just">
              <a:lnSpc>
                <a:spcPct val="150000"/>
              </a:lnSpc>
              <a:buNone/>
            </a:pPr>
            <a:r>
              <a:rPr lang="el-GR" sz="1500" dirty="0" smtClean="0">
                <a:solidFill>
                  <a:schemeClr val="tx1"/>
                </a:solidFill>
                <a:latin typeface="Times New Roman" panose="02020603050405020304" pitchFamily="18" charset="0"/>
                <a:cs typeface="Times New Roman" panose="02020603050405020304" pitchFamily="18" charset="0"/>
              </a:rPr>
              <a:t>Το Ελευθέριο-Κορδελιό είναι πόλη ενταγμένη στο Πολεοδομικό Συγκρότημα Θεσσαλονίκης και βρίσκεται στα βορειοδυτικά αυτού. Ο πληθυσμός του ανέρχεται σε 26.850 κατοίκους (σύμφωνα με την Απογραφή του 2011). Αποτελούσε έδρα δήμου μέχρι την εφαρμογή του Προγράμματος Καλλικράτης, οπότε εντάχθηκε στον Δήμο Κορδελιού – Εύοσμου.</a:t>
            </a:r>
          </a:p>
          <a:p>
            <a:pPr marL="0" indent="0" algn="just">
              <a:lnSpc>
                <a:spcPct val="150000"/>
              </a:lnSpc>
              <a:buNone/>
            </a:pPr>
            <a:r>
              <a:rPr lang="el-GR" sz="1500" dirty="0" smtClean="0">
                <a:solidFill>
                  <a:schemeClr val="tx1"/>
                </a:solidFill>
                <a:latin typeface="Times New Roman" panose="02020603050405020304" pitchFamily="18" charset="0"/>
                <a:cs typeface="Times New Roman" panose="02020603050405020304" pitchFamily="18" charset="0"/>
              </a:rPr>
              <a:t>Η οικονομική κρίση έχει χτυπήσει όλη την Ελλάδα, έτσι δεν θα μπορούσε να μην υπάρξει πρόβλημα και στον Δήμο </a:t>
            </a:r>
            <a:r>
              <a:rPr lang="el-GR" sz="1500" dirty="0" err="1" smtClean="0">
                <a:solidFill>
                  <a:schemeClr val="tx1"/>
                </a:solidFill>
                <a:latin typeface="Times New Roman" panose="02020603050405020304" pitchFamily="18" charset="0"/>
                <a:cs typeface="Times New Roman" panose="02020603050405020304" pitchFamily="18" charset="0"/>
              </a:rPr>
              <a:t>Ευόσμου</a:t>
            </a:r>
            <a:r>
              <a:rPr lang="el-GR" sz="1500" dirty="0" smtClean="0">
                <a:solidFill>
                  <a:schemeClr val="tx1"/>
                </a:solidFill>
                <a:latin typeface="Times New Roman" panose="02020603050405020304" pitchFamily="18" charset="0"/>
                <a:cs typeface="Times New Roman" panose="02020603050405020304" pitchFamily="18" charset="0"/>
              </a:rPr>
              <a:t>. Οι άνεργοι ανέρχονται σε ποσοστό 11,72% και το μέγεθος της μακροχρόνιας ανεργίας όλο και αυξάνεται.</a:t>
            </a:r>
          </a:p>
          <a:p>
            <a:pPr marL="0" indent="0" algn="just">
              <a:lnSpc>
                <a:spcPct val="150000"/>
              </a:lnSpc>
              <a:buNone/>
            </a:pPr>
            <a:r>
              <a:rPr lang="el-GR" sz="1500" dirty="0" smtClean="0">
                <a:solidFill>
                  <a:schemeClr val="tx1"/>
                </a:solidFill>
                <a:latin typeface="Times New Roman" panose="02020603050405020304" pitchFamily="18" charset="0"/>
                <a:cs typeface="Times New Roman" panose="02020603050405020304" pitchFamily="18" charset="0"/>
              </a:rPr>
              <a:t>Τα προβλήματα του δήμου επιγραμματικά είναι:</a:t>
            </a:r>
          </a:p>
          <a:p>
            <a:pPr marL="0" indent="0" algn="just">
              <a:lnSpc>
                <a:spcPct val="150000"/>
              </a:lnSpc>
            </a:pPr>
            <a:r>
              <a:rPr lang="el-GR" sz="1500" dirty="0" smtClean="0">
                <a:solidFill>
                  <a:schemeClr val="tx1"/>
                </a:solidFill>
                <a:latin typeface="Times New Roman" panose="02020603050405020304" pitchFamily="18" charset="0"/>
                <a:cs typeface="Times New Roman" panose="02020603050405020304" pitchFamily="18" charset="0"/>
              </a:rPr>
              <a:t>Αύξηση του ποσοστού της φτώχειας και της μακροχρόνιας ανεργίας. </a:t>
            </a:r>
          </a:p>
          <a:p>
            <a:pPr marL="0" indent="0" algn="just">
              <a:lnSpc>
                <a:spcPct val="150000"/>
              </a:lnSpc>
            </a:pPr>
            <a:r>
              <a:rPr lang="el-GR" sz="1500" dirty="0" smtClean="0">
                <a:solidFill>
                  <a:schemeClr val="tx1"/>
                </a:solidFill>
                <a:latin typeface="Times New Roman" panose="02020603050405020304" pitchFamily="18" charset="0"/>
                <a:cs typeface="Times New Roman" panose="02020603050405020304" pitchFamily="18" charset="0"/>
              </a:rPr>
              <a:t>Έλλειψη Χρηματοδότησης δράσεων για την αντιμετώπιση της φτώχειας. </a:t>
            </a:r>
          </a:p>
          <a:p>
            <a:pPr marL="0" indent="0" algn="just">
              <a:lnSpc>
                <a:spcPct val="150000"/>
              </a:lnSpc>
            </a:pPr>
            <a:r>
              <a:rPr lang="el-GR" sz="1500" dirty="0" smtClean="0">
                <a:solidFill>
                  <a:schemeClr val="tx1"/>
                </a:solidFill>
                <a:latin typeface="Times New Roman" panose="02020603050405020304" pitchFamily="18" charset="0"/>
                <a:cs typeface="Times New Roman" panose="02020603050405020304" pitchFamily="18" charset="0"/>
              </a:rPr>
              <a:t> Ανεργία -Μακροχρόνια ανεργία ατόμων ηλικίας 45-54 και 55-64, καθώς επίσης και ατόμων με χαμηλά μορφωτικά προσόντα. </a:t>
            </a:r>
          </a:p>
          <a:p>
            <a:pPr marL="0" indent="0" algn="just">
              <a:lnSpc>
                <a:spcPct val="150000"/>
              </a:lnSpc>
            </a:pPr>
            <a:r>
              <a:rPr lang="el-GR" sz="1500" dirty="0" smtClean="0">
                <a:solidFill>
                  <a:schemeClr val="tx1"/>
                </a:solidFill>
                <a:latin typeface="Times New Roman" panose="02020603050405020304" pitchFamily="18" charset="0"/>
                <a:cs typeface="Times New Roman" panose="02020603050405020304" pitchFamily="18" charset="0"/>
              </a:rPr>
              <a:t>Ψυχοκοινωνικά προβλήματα ανέργων. Χαμηλή αυτοεκτίμηση, αίσθηση απόρριψης και απογοήτευσης, συμπτώματα κατάθλιψης, στρες, ψυχοσωματικά συμπτώματα, αίσθηση ανικανότητας συντήρησης του εαυτού και της οικογένειας. </a:t>
            </a:r>
          </a:p>
          <a:p>
            <a:pPr marL="0" indent="0" algn="just">
              <a:lnSpc>
                <a:spcPct val="150000"/>
              </a:lnSpc>
            </a:pPr>
            <a:endParaRPr lang="el-GR" sz="1500" dirty="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endParaRPr lang="el-GR" sz="15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332656"/>
            <a:ext cx="6589199" cy="716658"/>
          </a:xfrm>
        </p:spPr>
        <p:txBody>
          <a:bodyPr>
            <a:normAutofit/>
          </a:bodyPr>
          <a:lstStyle/>
          <a:p>
            <a:r>
              <a:rPr lang="el-GR" sz="2400" dirty="0" smtClean="0">
                <a:solidFill>
                  <a:schemeClr val="tx1"/>
                </a:solidFill>
                <a:latin typeface="Times New Roman" pitchFamily="18" charset="0"/>
                <a:cs typeface="Times New Roman" pitchFamily="18" charset="0"/>
              </a:rPr>
              <a:t>Κορδελιό –Εύοσμος Θεσσαλονίκης</a:t>
            </a:r>
            <a:endParaRPr lang="el-GR" sz="2200" dirty="0">
              <a:latin typeface="Arial" pitchFamily="34" charset="0"/>
              <a:cs typeface="Arial" pitchFamily="34" charset="0"/>
            </a:endParaRPr>
          </a:p>
        </p:txBody>
      </p:sp>
      <p:sp>
        <p:nvSpPr>
          <p:cNvPr id="3" name="TextBox 2"/>
          <p:cNvSpPr txBox="1"/>
          <p:nvPr/>
        </p:nvSpPr>
        <p:spPr>
          <a:xfrm>
            <a:off x="899592" y="1268760"/>
            <a:ext cx="7560840" cy="4721805"/>
          </a:xfrm>
          <a:prstGeom prst="rect">
            <a:avLst/>
          </a:prstGeom>
          <a:noFill/>
        </p:spPr>
        <p:txBody>
          <a:bodyPr wrap="square" rtlCol="0">
            <a:spAutoFit/>
          </a:bodyPr>
          <a:lstStyle/>
          <a:p>
            <a:pPr algn="just" defTabSz="457200">
              <a:lnSpc>
                <a:spcPct val="150000"/>
              </a:lnSpc>
              <a:spcBef>
                <a:spcPts val="1000"/>
              </a:spcBef>
              <a:buClr>
                <a:schemeClr val="accent1"/>
              </a:buClr>
            </a:pPr>
            <a:r>
              <a:rPr lang="el-GR" sz="1500" dirty="0" smtClean="0">
                <a:latin typeface="Times New Roman" panose="02020603050405020304" pitchFamily="18" charset="0"/>
                <a:cs typeface="Times New Roman" panose="02020603050405020304" pitchFamily="18" charset="0"/>
              </a:rPr>
              <a:t>Ο δήμος για την απαλοιφή των φαινομένων υλοποιεί Εθνικά και Ευρωπαϊκά προγράμματα καταπολέμησης της Φτώχειας και του κοινωνικού αποκλεισμού όπως, λειτουργία Κοινωνικού Παντοπωλείου, Κοινωνικού Φαρμακείου, Τράπεζας χρόνου, Γραφείου Διαμεσολάβησης, Κοινωνικού Λαχανόκηπου, υπνωτηρίου αστέγων, βρεφονηπιακού Σταθμού και Παιδικών Σταθμών, ΚΔΑΠ. Κοινωνικού Φροντιστηρίου, Κέντρου Κοινωνικής Στήριξης με οργανωμένο τομέα ψυχολογικής υποστήριξης και γραφείου υποστήριξης της απασχόλησης.</a:t>
            </a:r>
          </a:p>
          <a:p>
            <a:pPr algn="just">
              <a:lnSpc>
                <a:spcPct val="150000"/>
              </a:lnSpc>
            </a:pPr>
            <a:r>
              <a:rPr lang="el-GR" sz="1500" dirty="0" smtClean="0">
                <a:latin typeface="Times New Roman" panose="02020603050405020304" pitchFamily="18" charset="0"/>
                <a:cs typeface="Times New Roman" panose="02020603050405020304" pitchFamily="18" charset="0"/>
              </a:rPr>
              <a:t>Επίσης με την συμμετοχή σε αναπτυξιακές συμπράξεις για την καταπολέμηση της ανεργίας και την υλοποίηση προγραμμάτων κατάρτισης – επιμόρφωσης άνεργων, προωθείται η απασχόληση.</a:t>
            </a:r>
          </a:p>
          <a:p>
            <a:pPr algn="just">
              <a:lnSpc>
                <a:spcPct val="150000"/>
              </a:lnSpc>
            </a:pPr>
            <a:r>
              <a:rPr lang="el-GR" sz="1500" dirty="0" smtClean="0">
                <a:latin typeface="Times New Roman" panose="02020603050405020304" pitchFamily="18" charset="0"/>
                <a:cs typeface="Times New Roman" panose="02020603050405020304" pitchFamily="18" charset="0"/>
              </a:rPr>
              <a:t>Ο δήμος ωστόσο αδυνατεί να υλοποιήσει το έργου του καθώς δεν υπάρχουν οι απαιτούμενοι οικονομικοί πόροι με αποτέλεσμα την μη συνέχιση πολλών προγραμμάτων και κυρίως η απουσία εξειδικευμένου επιστημονικού προσωπικού, δημιουργεί μεγάλα κενά στην κάλυψη πρωταρχικών αναγκών.</a:t>
            </a:r>
          </a:p>
          <a:p>
            <a:pPr algn="just" defTabSz="457200">
              <a:lnSpc>
                <a:spcPct val="150000"/>
              </a:lnSpc>
              <a:spcBef>
                <a:spcPts val="1000"/>
              </a:spcBef>
              <a:buClr>
                <a:schemeClr val="accent1"/>
              </a:buClr>
            </a:pPr>
            <a:endParaRPr lang="el-GR" sz="15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260648"/>
            <a:ext cx="6589199" cy="648072"/>
          </a:xfrm>
        </p:spPr>
        <p:txBody>
          <a:bodyPr>
            <a:normAutofit fontScale="90000"/>
          </a:bodyPr>
          <a:lstStyle/>
          <a:p>
            <a:r>
              <a:rPr lang="el-GR" sz="2700" dirty="0" smtClean="0">
                <a:solidFill>
                  <a:schemeClr val="tx1"/>
                </a:solidFill>
                <a:latin typeface="Times New Roman" pitchFamily="18" charset="0"/>
                <a:cs typeface="Times New Roman" pitchFamily="18" charset="0"/>
              </a:rPr>
              <a:t>Οι επιπτώσεις στις επιχειρήσεις της Θεσσαλονίκης</a:t>
            </a:r>
            <a:endParaRPr lang="el-GR" sz="2700"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583447" y="1412776"/>
            <a:ext cx="8229600" cy="4896544"/>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Βρισκόμαστε πλέον στο στάδιο όπου η οικονομική κρίση έχει επηρεάσει αρνητικά το σύνολο των οικονομικών-επιχειρηματικών δραστηριοτήτων στη χώρα μας. Το νέο επιχειρηματικό περιβάλλον χαρακτηρίζεται από συνεχείς ανατροπές στις αγορές, ενώ ότι αφορά την μελλοντική προοπτική έχουμε μία σχεδόν απόλυτη κυριαρχία της αβεβαιότητας. </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Η οικονομική κρίση έκλεισε εκατοντάδες επιχειρήσεις μέσα σε ένα χρόνο, αυξάνοντας δραματικά την ανεργία στην Θεσσαλονίκη.</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Η απροθυμία για έναρξη δραστηριότητας και η αβεβαιότητα φαίνεται να κυριαρχούν και το έτος 2015, για τους εν δυνάμει Θεσσαλονικείς επιχειρηματίες. Όπως προκύπτει από τα στοιχεία του μητρώου του Βιοτεχνικού Επιμελητήριου Θεσσαλονίκης οι εγγραφές το διάστημα Ιανουάριος – Μάρτιος 2015 εμφάνισαν συρρίκνωση κατά 34,6% έναντι του αντίστοιχου περσινού διαστήματος.</a:t>
            </a:r>
          </a:p>
          <a:p>
            <a:pPr algn="just">
              <a:lnSpc>
                <a:spcPct val="150000"/>
              </a:lnSpc>
            </a:pPr>
            <a:endParaRPr lang="el-GR" sz="15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188640"/>
            <a:ext cx="7067128" cy="720080"/>
          </a:xfrm>
        </p:spPr>
        <p:txBody>
          <a:bodyPr>
            <a:normAutofit/>
          </a:bodyPr>
          <a:lstStyle/>
          <a:p>
            <a:r>
              <a:rPr lang="el-GR" sz="2400" dirty="0" smtClean="0">
                <a:solidFill>
                  <a:schemeClr val="tx1"/>
                </a:solidFill>
                <a:latin typeface="Times New Roman" pitchFamily="18" charset="0"/>
                <a:cs typeface="Times New Roman" pitchFamily="18" charset="0"/>
              </a:rPr>
              <a:t>Οι επιπτώσεις στις επιχειρήσεις της Θεσσαλονίκης</a:t>
            </a:r>
            <a:endParaRPr lang="el-GR" sz="2200" dirty="0">
              <a:latin typeface="Arial" pitchFamily="34" charset="0"/>
              <a:cs typeface="Arial" pitchFamily="34" charset="0"/>
            </a:endParaRPr>
          </a:p>
        </p:txBody>
      </p:sp>
      <p:sp>
        <p:nvSpPr>
          <p:cNvPr id="3" name="2 - Θέση περιεχομένου"/>
          <p:cNvSpPr>
            <a:spLocks noGrp="1"/>
          </p:cNvSpPr>
          <p:nvPr>
            <p:ph idx="1"/>
          </p:nvPr>
        </p:nvSpPr>
        <p:spPr>
          <a:xfrm>
            <a:off x="467544" y="1412776"/>
            <a:ext cx="8229600" cy="4680520"/>
          </a:xfrm>
        </p:spPr>
        <p:txBody>
          <a:bodyPr>
            <a:no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Αδύναμοι κρίκοι για πολλοστή φορά αναδεικνύονται οι ατομικές επιχειρήσεις. Το έτος 2015, 278 ατομικές επιχειρήσεις οδηγήθηκαν σε παύση λειτουργίας ενώ ένα χρόνο νωρίτερα 364 ατομικές επιχειρήσεις έβαλαν λουκέτο.</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Από την αρχή του 2016 έως τις 20 Δεκεμβρίου, έβαλαν λουκέτο 730 επιχειρήσεις, ενώ έναρξη πραγματοποίησαν μόνο 329.</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«Καθημερινά το 2016, δύο επιχειρήσεις, κατά μέσο όρο, στη Θεσσαλονίκη, αποχαιρετούσαν την ενεργό δράση, αδυνατώντας να ανταπεξέλθουν στις υποχρεώσεις τους», είπε χαρακτηριστικά ο κ. Παπαδόπουλος, που έχει και την ιδιότητα του πρώτου αντιπροέδρου της Κεντρικής Ένωσης Επιμελητηρίων, ενώ διατύπωσε την εκτίμηση ότι το 2017 θα είναι ένα εξίσου δύσκολο έτος για τις επιχειρήσεις του νομού, αλλά και συνολικά της χώρας.</a:t>
            </a: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22661" y="260648"/>
            <a:ext cx="6264696" cy="792088"/>
          </a:xfrm>
        </p:spPr>
        <p:txBody>
          <a:bodyPr>
            <a:normAutofit/>
          </a:bodyPr>
          <a:lstStyle/>
          <a:p>
            <a:r>
              <a:rPr lang="el-GR" sz="2400" dirty="0" smtClean="0">
                <a:solidFill>
                  <a:schemeClr val="tx1"/>
                </a:solidFill>
                <a:latin typeface="Times New Roman" pitchFamily="18" charset="0"/>
                <a:cs typeface="Times New Roman" pitchFamily="18" charset="0"/>
              </a:rPr>
              <a:t>Καταγραφή της ανεργίας</a:t>
            </a:r>
            <a:endParaRPr lang="el-GR" sz="2400"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1115616" y="1124744"/>
            <a:ext cx="7056784" cy="4176464"/>
          </a:xfrm>
        </p:spPr>
        <p:txBody>
          <a:bodyPr>
            <a:normAutofit/>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Στα ύψη η ανεργία στη δεύτερη μεγαλύτερη πόλη της Ελλάδας κατά τα χρόνια της κρίσης. Η Θεσσαλονίκη σύμφωνα με στοιχεία της ΕΛΣΤΑΤ είναι η πόλη που έχει πληγεί περισσότερο από κάθε άλλη, κατά τα χρόνια της κρίσης.</a:t>
            </a:r>
            <a:endParaRPr lang="el-GR" sz="16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Στην περιφερειακή ενότητα της πόλης η ανεργία αυξήθηκε κατά 18,6 ποσοστιαίες μονάδες  στη διάρκεια των ετών της κρίσης (2008-2015). </a:t>
            </a:r>
            <a:endParaRPr lang="el-GR" sz="16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Σε επίπεδο δήμων, οι περισσότεροι άνεργοι καταγράφονται στον δήμο Θεσσαλονίκης (25.297 ή 16,6%) και ακολουθούν οι δήμοι Παύλου Μελά (13.470 ή 8,84%),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(11.928 ή 7,82%) και Νεάπολης – </a:t>
            </a:r>
            <a:r>
              <a:rPr lang="el-GR" sz="1600" dirty="0" err="1" smtClean="0">
                <a:solidFill>
                  <a:schemeClr val="tx1"/>
                </a:solidFill>
                <a:latin typeface="Times New Roman" panose="02020603050405020304" pitchFamily="18" charset="0"/>
                <a:cs typeface="Times New Roman" panose="02020603050405020304" pitchFamily="18" charset="0"/>
              </a:rPr>
              <a:t>Συκεών</a:t>
            </a:r>
            <a:r>
              <a:rPr lang="el-GR" sz="1600" dirty="0" smtClean="0">
                <a:solidFill>
                  <a:schemeClr val="tx1"/>
                </a:solidFill>
                <a:latin typeface="Times New Roman" panose="02020603050405020304" pitchFamily="18" charset="0"/>
                <a:cs typeface="Times New Roman" panose="02020603050405020304" pitchFamily="18" charset="0"/>
              </a:rPr>
              <a:t> (8.321 ή 5,46%).</a:t>
            </a:r>
          </a:p>
          <a:p>
            <a:pPr marL="0" indent="0" algn="just">
              <a:lnSpc>
                <a:spcPct val="150000"/>
              </a:lnSpc>
              <a:buNone/>
            </a:pPr>
            <a:endParaRPr lang="el-GR" sz="1600" dirty="0">
              <a:latin typeface="Arial" panose="020B0604020202020204" pitchFamily="34" charset="0"/>
              <a:cs typeface="Arial" pitchFamily="34" charset="0"/>
            </a:endParaRPr>
          </a:p>
          <a:p>
            <a:pPr marL="0" indent="0" algn="just">
              <a:lnSpc>
                <a:spcPct val="150000"/>
              </a:lnSpc>
              <a:buNone/>
            </a:pPr>
            <a:endParaRPr lang="el-GR" sz="1600" dirty="0">
              <a:latin typeface="Arial" panose="020B0604020202020204" pitchFamily="34" charset="0"/>
              <a:cs typeface="Arial" pitchFamily="34" charset="0"/>
            </a:endParaRPr>
          </a:p>
          <a:p>
            <a:pPr marL="0" indent="0" algn="just">
              <a:lnSpc>
                <a:spcPct val="150000"/>
              </a:lnSpc>
              <a:buNone/>
            </a:pPr>
            <a:endParaRPr lang="el-GR" sz="1600" dirty="0">
              <a:latin typeface="Arial" panose="020B0604020202020204" pitchFamily="34" charset="0"/>
              <a:cs typeface="Arial" pitchFamily="34" charset="0"/>
            </a:endParaRPr>
          </a:p>
          <a:p>
            <a:pPr marL="0" indent="0" algn="just">
              <a:lnSpc>
                <a:spcPct val="150000"/>
              </a:lnSpc>
              <a:buNone/>
            </a:pPr>
            <a:endParaRPr lang="el-GR" sz="1600" dirty="0">
              <a:latin typeface="Arial" panose="020B0604020202020204" pitchFamily="34" charset="0"/>
              <a:cs typeface="Arial" pitchFamily="34" charset="0"/>
            </a:endParaRPr>
          </a:p>
          <a:p>
            <a:pPr marL="0" indent="0" algn="just">
              <a:lnSpc>
                <a:spcPct val="150000"/>
              </a:lnSpc>
              <a:buNone/>
            </a:pPr>
            <a:endParaRPr lang="el-GR" sz="1600" dirty="0">
              <a:latin typeface="Arial" panose="020B0604020202020204" pitchFamily="34" charset="0"/>
              <a:cs typeface="Arial" pitchFamily="34" charset="0"/>
            </a:endParaRPr>
          </a:p>
          <a:p>
            <a:pPr marL="0" indent="0" algn="just">
              <a:lnSpc>
                <a:spcPct val="150000"/>
              </a:lnSpc>
              <a:buNone/>
            </a:pPr>
            <a:endParaRPr lang="el-GR"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260648"/>
            <a:ext cx="6589199" cy="648072"/>
          </a:xfrm>
        </p:spPr>
        <p:txBody>
          <a:bodyPr>
            <a:normAutofit/>
          </a:bodyPr>
          <a:lstStyle/>
          <a:p>
            <a:r>
              <a:rPr lang="el-GR" sz="2000" dirty="0" smtClean="0">
                <a:solidFill>
                  <a:schemeClr val="tx1"/>
                </a:solidFill>
                <a:latin typeface="Times New Roman" pitchFamily="18" charset="0"/>
                <a:cs typeface="Times New Roman" pitchFamily="18" charset="0"/>
              </a:rPr>
              <a:t>Καταγραφή της ανεργίας</a:t>
            </a:r>
            <a:endParaRPr lang="el-GR" sz="2200" dirty="0">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1282472" y="980728"/>
            <a:ext cx="6591985" cy="5760640"/>
          </a:xfrm>
        </p:spPr>
        <p:txBody>
          <a:bodyPr>
            <a:normAutofit/>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Οι εγγεγραμμένοι μακροχρόνια άνεργοι καταγράφονται στον δήμο Θεσσαλονίκης (16.237 ή 18,35%). Ακολουθούν οι δήμοι Παύλου Μελά (8.223 ή 9,29%) και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(8.050 ή 9,1%).</a:t>
            </a:r>
            <a:r>
              <a:rPr lang="el-GR" sz="1600" dirty="0">
                <a:solidFill>
                  <a:schemeClr val="tx1"/>
                </a:solidFill>
                <a:latin typeface="Times New Roman" panose="02020603050405020304" pitchFamily="18" charset="0"/>
                <a:cs typeface="Times New Roman" panose="02020603050405020304" pitchFamily="18" charset="0"/>
              </a:rPr>
              <a:t>	</a:t>
            </a:r>
            <a:r>
              <a:rPr lang="el-GR" sz="1600" dirty="0" smtClean="0">
                <a:solidFill>
                  <a:schemeClr val="tx1"/>
                </a:solidFill>
                <a:latin typeface="Times New Roman" panose="02020603050405020304" pitchFamily="18" charset="0"/>
                <a:cs typeface="Times New Roman" panose="02020603050405020304" pitchFamily="18" charset="0"/>
              </a:rPr>
              <a:t>Τα υψηλότερα ποσοστά μακροχρόνια ανέργων ως προς το σύνολο των ανέργων στον δήμο, καταγράφονται κατά σειρά στους δήμους Αμπελοκήπων - Μενεμένης (67,72%),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(67,49%), Καλαμαριάς (65,35%), Θερμαϊκού (65,23%) και Θεσσαλονίκης (64,19).</a:t>
            </a:r>
            <a:endParaRPr lang="el-GR" sz="1600" dirty="0" smtClean="0"/>
          </a:p>
          <a:p>
            <a:pPr marL="0" indent="0" algn="just">
              <a:lnSpc>
                <a:spcPct val="150000"/>
              </a:lnSpc>
              <a:buNone/>
            </a:pPr>
            <a:endParaRPr lang="el-GR" sz="1600" dirty="0" smtClean="0"/>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a:p>
            <a:pPr marL="0" indent="0" algn="just">
              <a:lnSpc>
                <a:spcPct val="150000"/>
              </a:lnSpc>
              <a:buNone/>
            </a:pPr>
            <a:endParaRPr lang="el-GR" sz="1600" dirty="0" smtClean="0">
              <a:latin typeface="Arial" pitchFamily="34" charset="0"/>
              <a:cs typeface="Arial" pitchFamily="34" charset="0"/>
            </a:endParaRPr>
          </a:p>
          <a:p>
            <a:pPr marL="0" indent="0" algn="just">
              <a:lnSpc>
                <a:spcPct val="150000"/>
              </a:lnSpc>
              <a:buNone/>
            </a:pPr>
            <a:endParaRPr lang="el-GR" sz="1600" dirty="0">
              <a:latin typeface="Arial" pitchFamily="34" charset="0"/>
              <a:cs typeface="Arial" pitchFamily="34" charset="0"/>
            </a:endParaRPr>
          </a:p>
        </p:txBody>
      </p:sp>
      <p:pic>
        <p:nvPicPr>
          <p:cNvPr id="5" name="Picture 1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3717032"/>
            <a:ext cx="6336704" cy="284035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315416"/>
            <a:ext cx="7772400" cy="1470025"/>
          </a:xfrm>
        </p:spPr>
        <p:txBody>
          <a:bodyPr>
            <a:normAutofit/>
          </a:bodyPr>
          <a:lstStyle/>
          <a:p>
            <a:r>
              <a:rPr lang="el-GR" sz="2800" dirty="0" smtClean="0">
                <a:latin typeface="Times New Roman" pitchFamily="18" charset="0"/>
                <a:cs typeface="Times New Roman" pitchFamily="18" charset="0"/>
              </a:rPr>
              <a:t>Εισαγωγή</a:t>
            </a:r>
            <a:endParaRPr lang="el-GR" sz="2800"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694173" y="1556792"/>
            <a:ext cx="7992888" cy="4104456"/>
          </a:xfrm>
        </p:spPr>
        <p:txBody>
          <a:bodyPr>
            <a:normAutofit lnSpcReduction="10000"/>
          </a:bodyPr>
          <a:lstStyle/>
          <a:p>
            <a:pPr algn="just">
              <a:lnSpc>
                <a:spcPct val="160000"/>
              </a:lnSpc>
              <a:spcBef>
                <a:spcPts val="600"/>
              </a:spcBef>
              <a:spcAft>
                <a:spcPts val="600"/>
              </a:spcAft>
            </a:pPr>
            <a:r>
              <a:rPr lang="el-GR" sz="1600" dirty="0" smtClean="0">
                <a:solidFill>
                  <a:schemeClr val="tx1"/>
                </a:solidFill>
                <a:latin typeface="Times New Roman" panose="02020603050405020304" pitchFamily="18" charset="0"/>
                <a:cs typeface="Times New Roman" pitchFamily="18" charset="0"/>
              </a:rPr>
              <a:t>Την τελευταία δεκαετία η Ελλάδα εισήλθε σε μία κρίσιμη καμπή της σύγχρονης ιστορίας της, καθώς οι οικονομικές πολιτικές των τελευταίων δεκαετιών την έχουν οδηγήσει στα πρόθυρα της χρεοκοπίας</a:t>
            </a:r>
            <a:r>
              <a:rPr lang="en-US" sz="1600" dirty="0" smtClean="0">
                <a:solidFill>
                  <a:schemeClr val="tx1"/>
                </a:solidFill>
                <a:latin typeface="Times New Roman" panose="02020603050405020304" pitchFamily="18" charset="0"/>
                <a:cs typeface="Times New Roman" pitchFamily="18" charset="0"/>
              </a:rPr>
              <a:t>.</a:t>
            </a:r>
          </a:p>
          <a:p>
            <a:pPr algn="just">
              <a:lnSpc>
                <a:spcPct val="160000"/>
              </a:lnSpc>
              <a:spcBef>
                <a:spcPts val="600"/>
              </a:spcBef>
              <a:spcAft>
                <a:spcPts val="600"/>
              </a:spcAft>
            </a:pPr>
            <a:r>
              <a:rPr lang="el-GR" sz="1600" dirty="0" smtClean="0">
                <a:solidFill>
                  <a:schemeClr val="tx1"/>
                </a:solidFill>
                <a:latin typeface="Times New Roman" panose="02020603050405020304" pitchFamily="18" charset="0"/>
                <a:cs typeface="Times New Roman" pitchFamily="18" charset="0"/>
              </a:rPr>
              <a:t>Το φαινόμενο της κρίσης είναι γνωστό σε όλους, ανεξάρτητα από το πόσο επηρεάζει την ζωή του καθενός, και τα τελευταία χρόνια έχει φτάσει σε απελπιστική κατάσταση. Το έλλειμμα και το χρέος των ελληνικών δημοσιονομικών αυξάνεται και προβλέπεται να φτάσει σε ανησυχητικά επίπεδα. </a:t>
            </a:r>
            <a:endParaRPr lang="el-GR" sz="1600" dirty="0">
              <a:solidFill>
                <a:schemeClr val="tx1"/>
              </a:solidFill>
              <a:latin typeface="Times New Roman" panose="02020603050405020304" pitchFamily="18" charset="0"/>
              <a:cs typeface="Times New Roman" pitchFamily="18" charset="0"/>
            </a:endParaRPr>
          </a:p>
          <a:p>
            <a:pPr algn="just">
              <a:lnSpc>
                <a:spcPct val="150000"/>
              </a:lnSpc>
            </a:pPr>
            <a:r>
              <a:rPr lang="el-GR" sz="1600" dirty="0" smtClean="0">
                <a:solidFill>
                  <a:schemeClr val="tx1"/>
                </a:solidFill>
                <a:latin typeface="Times New Roman" panose="02020603050405020304" pitchFamily="18" charset="0"/>
                <a:cs typeface="Times New Roman" pitchFamily="18" charset="0"/>
              </a:rPr>
              <a:t>Σήμερα η Ελλάδα βρίσκεται αντιμέτωπη με μια βαθιά οικονομική ύφεση που άρχισε στις ΗΠΑ ως χρηματοοικονομική κρίση το 2007 και οδήγησε σε μια παγκόσμια ύφεση που απειλεί τώρα πολλές υπερχρεωμένες χώρες της Ευρώπης. </a:t>
            </a:r>
            <a:endParaRPr lang="el-GR" sz="1600" dirty="0">
              <a:solidFill>
                <a:schemeClr val="tx1"/>
              </a:solidFill>
              <a:latin typeface="Times New Roman" panose="02020603050405020304"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260648"/>
            <a:ext cx="6589199" cy="720080"/>
          </a:xfrm>
        </p:spPr>
        <p:txBody>
          <a:bodyPr>
            <a:normAutofit/>
          </a:bodyPr>
          <a:lstStyle/>
          <a:p>
            <a:r>
              <a:rPr lang="el-GR" sz="2400" dirty="0" smtClean="0">
                <a:solidFill>
                  <a:schemeClr val="tx1"/>
                </a:solidFill>
                <a:latin typeface="Times New Roman" pitchFamily="18" charset="0"/>
                <a:cs typeface="Times New Roman" pitchFamily="18" charset="0"/>
              </a:rPr>
              <a:t>Καταγραφή της ανεργίας</a:t>
            </a:r>
            <a:endParaRPr lang="el-GR" sz="2200" dirty="0">
              <a:latin typeface="Arial" pitchFamily="34" charset="0"/>
              <a:cs typeface="Arial" pitchFamily="34" charset="0"/>
            </a:endParaRPr>
          </a:p>
        </p:txBody>
      </p:sp>
      <p:sp>
        <p:nvSpPr>
          <p:cNvPr id="3" name="2 - Θέση περιεχομένου"/>
          <p:cNvSpPr>
            <a:spLocks noGrp="1"/>
          </p:cNvSpPr>
          <p:nvPr>
            <p:ph idx="1"/>
          </p:nvPr>
        </p:nvSpPr>
        <p:spPr>
          <a:xfrm>
            <a:off x="1043608" y="1340768"/>
            <a:ext cx="7488832" cy="5184576"/>
          </a:xfrm>
        </p:spPr>
        <p:txBody>
          <a:bodyPr>
            <a:no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Επίσης, οι περισσότερες μακροχρόνια άνεργες γυναίκες καταγράφονται στον δήμο Θεσσαλονίκης (10.039 ή 17,41%). Ακολουθούν οι δήμοι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(5.593 ή 9,7%) και Παύλου Μελά (5.432 ή 9,42%). Αντιθέτως, τα υψηλότερα ποσοστά μακροχρόνια </a:t>
            </a:r>
            <a:r>
              <a:rPr lang="el-GR" sz="1600" dirty="0" smtClean="0">
                <a:solidFill>
                  <a:schemeClr val="tx1"/>
                </a:solidFill>
                <a:latin typeface="Times New Roman" panose="02020603050405020304" pitchFamily="18" charset="0"/>
                <a:cs typeface="Times New Roman" panose="02020603050405020304" pitchFamily="18" charset="0"/>
              </a:rPr>
              <a:t>ά</a:t>
            </a:r>
            <a:r>
              <a:rPr lang="el-GR" sz="1600" dirty="0" smtClean="0">
                <a:solidFill>
                  <a:schemeClr val="tx1"/>
                </a:solidFill>
                <a:latin typeface="Times New Roman" panose="02020603050405020304" pitchFamily="18" charset="0"/>
                <a:cs typeface="Times New Roman" panose="02020603050405020304" pitchFamily="18" charset="0"/>
              </a:rPr>
              <a:t>νεργων </a:t>
            </a:r>
            <a:r>
              <a:rPr lang="el-GR" sz="1600" dirty="0" smtClean="0">
                <a:solidFill>
                  <a:schemeClr val="tx1"/>
                </a:solidFill>
                <a:latin typeface="Times New Roman" panose="02020603050405020304" pitchFamily="18" charset="0"/>
                <a:cs typeface="Times New Roman" panose="02020603050405020304" pitchFamily="18" charset="0"/>
              </a:rPr>
              <a:t>γυναικών ως προς τον πληθυσμό του δήμου, καταγράφονται κατά σειρά στους δήμους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(5,5%) Αμπελοκήπων - Μενεμένης (5,49%) και Παύλου Μελά (5,47%).</a:t>
            </a: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p:txBody>
      </p:sp>
      <p:pic>
        <p:nvPicPr>
          <p:cNvPr id="6" name="Picture 1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3789040"/>
            <a:ext cx="6624736" cy="2651760"/>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rmAutofit/>
          </a:bodyPr>
          <a:lstStyle/>
          <a:p>
            <a:r>
              <a:rPr lang="el-GR" sz="2400" dirty="0"/>
              <a:t/>
            </a:r>
            <a:br>
              <a:rPr lang="el-GR" sz="2400" dirty="0"/>
            </a:br>
            <a:endParaRPr lang="el-GR" sz="2400" dirty="0"/>
          </a:p>
        </p:txBody>
      </p:sp>
      <p:sp>
        <p:nvSpPr>
          <p:cNvPr id="3" name="Content Placeholder 2"/>
          <p:cNvSpPr>
            <a:spLocks noGrp="1"/>
          </p:cNvSpPr>
          <p:nvPr>
            <p:ph idx="1"/>
          </p:nvPr>
        </p:nvSpPr>
        <p:spPr>
          <a:xfrm>
            <a:off x="683568" y="980728"/>
            <a:ext cx="8077200" cy="5400600"/>
          </a:xfrm>
        </p:spPr>
        <p:txBody>
          <a:bodyPr>
            <a:normAutofit/>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Οι περισσότεροι άνεργοι άνω των 54 μέχρι 65 ετών, καταγράφονται στον δήμο Θεσσαλονίκης (3.656 ή 18,87%). Ακολουθούν οι δήμοι Παύλου Μελά (1.694 ή 8,75%) και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(1.564 ή 8,07%). Οι περισσότεροι μακροχρόνια άνεργοι με χαμηλά προσόντα, καταγράφονται στον δήμο Θεσσαλονίκης (5.140 ή 26,54%). Ακολουθούν οι δήμοι Κορδελιού –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(3.380 ή 17,45%) και Παύλου Μελά (3.169 ή 16,36%).</a:t>
            </a:r>
          </a:p>
          <a:p>
            <a:pPr marL="0" indent="0" algn="just">
              <a:lnSpc>
                <a:spcPct val="150000"/>
              </a:lnSpc>
              <a:buNone/>
            </a:pPr>
            <a:endParaRPr lang="el-GR" sz="1600" dirty="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endParaRPr lang="el-GR" dirty="0"/>
          </a:p>
          <a:p>
            <a:pPr marL="0" indent="0" algn="just">
              <a:lnSpc>
                <a:spcPct val="150000"/>
              </a:lnSpc>
              <a:buNone/>
            </a:pPr>
            <a:endParaRPr lang="el-GR" dirty="0" smtClean="0"/>
          </a:p>
          <a:p>
            <a:pPr marL="0" indent="0" algn="just">
              <a:lnSpc>
                <a:spcPct val="150000"/>
              </a:lnSpc>
              <a:buNone/>
            </a:pPr>
            <a:endParaRPr lang="el-GR" dirty="0"/>
          </a:p>
          <a:p>
            <a:pPr marL="0" indent="0" algn="just">
              <a:lnSpc>
                <a:spcPct val="150000"/>
              </a:lnSpc>
              <a:buNone/>
            </a:pPr>
            <a:endParaRPr lang="el-GR" dirty="0" smtClean="0"/>
          </a:p>
          <a:p>
            <a:pPr marL="0" indent="0" algn="just">
              <a:lnSpc>
                <a:spcPct val="150000"/>
              </a:lnSpc>
              <a:buNone/>
            </a:pPr>
            <a:endParaRPr lang="el-GR" dirty="0" smtClean="0"/>
          </a:p>
        </p:txBody>
      </p:sp>
      <p:sp>
        <p:nvSpPr>
          <p:cNvPr id="5" name="TextBox 4"/>
          <p:cNvSpPr txBox="1"/>
          <p:nvPr/>
        </p:nvSpPr>
        <p:spPr>
          <a:xfrm>
            <a:off x="1763688" y="476672"/>
            <a:ext cx="5976664" cy="400110"/>
          </a:xfrm>
          <a:prstGeom prst="rect">
            <a:avLst/>
          </a:prstGeom>
          <a:noFill/>
        </p:spPr>
        <p:txBody>
          <a:bodyPr wrap="square" rtlCol="0">
            <a:spAutoFit/>
          </a:bodyPr>
          <a:lstStyle/>
          <a:p>
            <a:r>
              <a:rPr lang="el-GR" sz="2000" dirty="0" smtClean="0">
                <a:latin typeface="Times New Roman" pitchFamily="18" charset="0"/>
                <a:cs typeface="Times New Roman" pitchFamily="18" charset="0"/>
              </a:rPr>
              <a:t>Καταγραφή της ανεργίας</a:t>
            </a:r>
            <a:endParaRPr lang="el-GR" sz="2200" dirty="0"/>
          </a:p>
        </p:txBody>
      </p:sp>
      <p:pic>
        <p:nvPicPr>
          <p:cNvPr id="7" name="Picture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924944"/>
            <a:ext cx="6840760" cy="3414385"/>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9" y="1052736"/>
            <a:ext cx="7490792" cy="5256584"/>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Όπως γίνεται κατανοητό ο δήμος έχει σοβαρό πρόβλημα με το φαινόμενο της ανεργίας. Εύκολα μπορούμε να καταλάβουμε γιατί ο Δήμος Κορδελιού-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βρίσκεται στους 17 δήμους που θα γίνει το πρόγραμμα κοινωφελούς εργασίας. Βασική προτεραιότητα της νέας κοινωφελούς εργασίας είναι η απορρόφηση των μακροχρόνια ανέργων, καθώς έχει διαπιστωθεί ότι ένας στους δύο αδυνατεί να επανενταχτεί στην αγορά εργασίας. Τα νέα προγράμματα είναι μεγαλύτερης χρονικής διάρκειας, οκτώ μηνών από πέντε που είναι σήμερα και θα περιλαμβάνουν απασχόληση, συμβουλευτική, κατάρτιση και πιστοποίηση προσόντων.</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Η παροχή συμβουλευτικών υπηρεσιών είναι υποχρεωτική για όλους τους ωφελούμενους του Προγράμματος. Η κατάρτιση θα είναι προαιρετική και θα πραγματοποιείται την τελευταία ημέρα κάθε εβδομάδας.</a:t>
            </a:r>
          </a:p>
          <a:p>
            <a:pPr algn="just">
              <a:lnSpc>
                <a:spcPct val="150000"/>
              </a:lnSpc>
            </a:pPr>
            <a:endParaRPr lang="el-GR" sz="1600" dirty="0" smtClean="0">
              <a:solidFill>
                <a:schemeClr val="tx1"/>
              </a:solidFill>
              <a:latin typeface="Times New Roman" panose="02020603050405020304" pitchFamily="18" charset="0"/>
              <a:cs typeface="Times New Roman" panose="02020603050405020304" pitchFamily="18" charset="0"/>
            </a:endParaRP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476672"/>
            <a:ext cx="6589199" cy="648072"/>
          </a:xfrm>
        </p:spPr>
        <p:txBody>
          <a:bodyPr>
            <a:normAutofit fontScale="90000"/>
          </a:bodyPr>
          <a:lstStyle/>
          <a:p>
            <a:r>
              <a:rPr lang="el-GR" sz="2400" dirty="0" smtClean="0">
                <a:latin typeface="Times New Roman" panose="02020603050405020304" pitchFamily="18" charset="0"/>
                <a:cs typeface="Times New Roman" panose="02020603050405020304" pitchFamily="18" charset="0"/>
              </a:rPr>
              <a:t>Συμπεράσματα</a:t>
            </a:r>
            <a:r>
              <a:rPr lang="el-GR" sz="2000" dirty="0"/>
              <a:t/>
            </a:r>
            <a:br>
              <a:rPr lang="el-GR" sz="2000" dirty="0"/>
            </a:br>
            <a:endParaRPr lang="el-GR" sz="2000" dirty="0">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1289518" y="1541766"/>
            <a:ext cx="7170914" cy="5055586"/>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Το φαινόμενο της κρίσης είναι γνωστό σε όλους, ανεξάρτητα από το πόσο επηρεάζει την ζωή του καθενός, και τα τελευταία χρόνια έχει φτάσει σε απελπιστική κατάσταση. Μια από τις σημαντικότερες συνέπειες της κρίσης της οικονομίας είναι η αύξηση της ανεργίας. </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Η οικονομική κρίση έχει χτυπήσει όλη την Ελλάδα, έτσι δεν θα μπορούσε να μην υπάρξει πρόβλημα και στον Δήμο </a:t>
            </a:r>
            <a:r>
              <a:rPr lang="el-GR" sz="1600" dirty="0" err="1" smtClean="0">
                <a:solidFill>
                  <a:schemeClr val="tx1"/>
                </a:solidFill>
                <a:latin typeface="Times New Roman" panose="02020603050405020304" pitchFamily="18" charset="0"/>
                <a:cs typeface="Times New Roman" panose="02020603050405020304" pitchFamily="18" charset="0"/>
              </a:rPr>
              <a:t>Ευόσμου</a:t>
            </a:r>
            <a:r>
              <a:rPr lang="el-GR" sz="1600" dirty="0" smtClean="0">
                <a:solidFill>
                  <a:schemeClr val="tx1"/>
                </a:solidFill>
                <a:latin typeface="Times New Roman" panose="02020603050405020304" pitchFamily="18" charset="0"/>
                <a:cs typeface="Times New Roman" panose="02020603050405020304" pitchFamily="18" charset="0"/>
              </a:rPr>
              <a:t>. Οι άνεργοι ανέρχονται σε ποσοστό 11,72% και το μέγεθος της μακροχρόνιας ανεργίας όλο και αυξάνεται.</a:t>
            </a:r>
          </a:p>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Η αδυναμία προώθησης της απασχόλησης λόγω έλλειψης επιδοτούμενων προγραμμάτων και δράσεων υποστήριξης της επιχειρηματικότητας οξύνουν την ανεργία. Ο δήμος θα πρέπει να </a:t>
            </a:r>
            <a:r>
              <a:rPr lang="el-GR" sz="1600" dirty="0" smtClean="0">
                <a:solidFill>
                  <a:schemeClr val="tx1"/>
                </a:solidFill>
                <a:latin typeface="Times New Roman" panose="02020603050405020304" pitchFamily="18" charset="0"/>
                <a:cs typeface="Times New Roman" panose="02020603050405020304" pitchFamily="18" charset="0"/>
              </a:rPr>
              <a:t>προσπαθήσει </a:t>
            </a:r>
            <a:r>
              <a:rPr lang="el-GR" sz="1600" dirty="0" smtClean="0">
                <a:solidFill>
                  <a:schemeClr val="tx1"/>
                </a:solidFill>
                <a:latin typeface="Times New Roman" panose="02020603050405020304" pitchFamily="18" charset="0"/>
                <a:cs typeface="Times New Roman" panose="02020603050405020304" pitchFamily="18" charset="0"/>
              </a:rPr>
              <a:t>να λάβει περισσότερα κονδύλια για να μπορέσει να κάνει προγράμματα για τους άνεργους.</a:t>
            </a: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p:cNvSpPr>
            <a:spLocks noGrp="1"/>
          </p:cNvSpPr>
          <p:nvPr>
            <p:ph type="title"/>
          </p:nvPr>
        </p:nvSpPr>
        <p:spPr>
          <a:xfrm>
            <a:off x="1331640" y="620688"/>
            <a:ext cx="7488832" cy="648072"/>
          </a:xfrm>
        </p:spPr>
        <p:txBody>
          <a:bodyPr>
            <a:normAutofit/>
          </a:bodyPr>
          <a:lstStyle/>
          <a:p>
            <a:r>
              <a:rPr lang="el-GR" sz="2000" dirty="0" smtClean="0">
                <a:latin typeface="Times New Roman" panose="02020603050405020304" pitchFamily="18" charset="0"/>
                <a:cs typeface="Times New Roman" panose="02020603050405020304" pitchFamily="18" charset="0"/>
              </a:rPr>
              <a:t>Συμπεράσματα</a:t>
            </a:r>
            <a:endParaRPr lang="el-GR" sz="2000" dirty="0">
              <a:latin typeface="Arial" panose="020B0604020202020204" pitchFamily="34" charset="0"/>
              <a:cs typeface="Arial" panose="020B0604020202020204" pitchFamily="34" charset="0"/>
            </a:endParaRPr>
          </a:p>
        </p:txBody>
      </p:sp>
      <p:sp>
        <p:nvSpPr>
          <p:cNvPr id="7" name="2 - Θέση περιεχομένου"/>
          <p:cNvSpPr>
            <a:spLocks noGrp="1"/>
          </p:cNvSpPr>
          <p:nvPr>
            <p:ph idx="1"/>
          </p:nvPr>
        </p:nvSpPr>
        <p:spPr>
          <a:xfrm>
            <a:off x="1043608" y="1484784"/>
            <a:ext cx="7776864" cy="4320480"/>
          </a:xfrm>
        </p:spPr>
        <p:txBody>
          <a:bodyPr>
            <a:normAutofit/>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Από την πλευρά των επιχειρήσεων, τα οποία κλείνουν το ένα μετά το άλλο, θα πρέπει να εφαρμοστεί δραστικό, επιθετικό </a:t>
            </a:r>
            <a:r>
              <a:rPr lang="el-GR" sz="1600" dirty="0" err="1" smtClean="0">
                <a:solidFill>
                  <a:schemeClr val="tx1"/>
                </a:solidFill>
                <a:latin typeface="Times New Roman" panose="02020603050405020304" pitchFamily="18" charset="0"/>
                <a:cs typeface="Times New Roman" panose="02020603050405020304" pitchFamily="18" charset="0"/>
              </a:rPr>
              <a:t>marketing</a:t>
            </a:r>
            <a:r>
              <a:rPr lang="el-GR" sz="1600" dirty="0" smtClean="0">
                <a:solidFill>
                  <a:schemeClr val="tx1"/>
                </a:solidFill>
                <a:latin typeface="Times New Roman" panose="02020603050405020304" pitchFamily="18" charset="0"/>
                <a:cs typeface="Times New Roman" panose="02020603050405020304" pitchFamily="18" charset="0"/>
              </a:rPr>
              <a:t>, ώστε να συνεχίσουν τα καταστήματα να έχουν την προτίμηση του καταναλωτικού κοινού και να γίνει προσπάθεια μείωσης του λειτουργικού κόστους. Φαίνεται ότι, επί της ουσίας, οι επιχειρήσεις που θα καταφέρουν να βγουν αλώβητες από την κρίση θα είναι αυτές οι οποίες δεν έχουν υψηλό δανεισμό και βασίζονται σε υγιή ίδια κεφάλαια.</a:t>
            </a:r>
          </a:p>
          <a:p>
            <a:pPr marL="0" indent="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Επίσης, το ίδιο το κράτος θα πρέπει να μειώσει την φορολόγηση στις επιχειρήσεις και να τους δώσει κίνητρα για νέες επενδύσεις.</a:t>
            </a: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el-GR" sz="1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47664" y="2636912"/>
            <a:ext cx="6589200" cy="1280890"/>
          </a:xfrm>
        </p:spPr>
        <p:txBody>
          <a:bodyPr/>
          <a:lstStyle/>
          <a:p>
            <a:r>
              <a:rPr lang="el-GR" dirty="0" smtClean="0"/>
              <a:t>            </a:t>
            </a:r>
            <a:r>
              <a:rPr lang="el-GR" dirty="0" smtClean="0">
                <a:latin typeface="Times New Roman" pitchFamily="18" charset="0"/>
                <a:cs typeface="Times New Roman" pitchFamily="18" charset="0"/>
              </a:rPr>
              <a:t>Ευχαριστώ !!!</a:t>
            </a:r>
            <a:endParaRPr lang="el-G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476672"/>
            <a:ext cx="6589199" cy="848842"/>
          </a:xfrm>
        </p:spPr>
        <p:txBody>
          <a:bodyPr>
            <a:normAutofit/>
          </a:bodyPr>
          <a:lstStyle/>
          <a:p>
            <a:r>
              <a:rPr lang="el-GR" sz="2400" dirty="0" smtClean="0">
                <a:latin typeface="Times New Roman" pitchFamily="18" charset="0"/>
                <a:cs typeface="Times New Roman" pitchFamily="18" charset="0"/>
              </a:rPr>
              <a:t>Τι είναι η οικονομική κρίση???</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655455" y="1556793"/>
            <a:ext cx="8229600" cy="3960440"/>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itchFamily="18" charset="0"/>
              </a:rPr>
              <a:t>Οικονομική κρίση είναι το φαινόμενο κατά το οποίο μια οικονομία χαρακτηρίζεται από μια διαρκή και αισθητή μείωση της οικονομικής της δραστηριότητας. Όταν λέμε οικονομική δραστηριότητα αναφερόμαστε σε όλα τα μακροοικονομικά μεγέθη της οικονομίας, όπως η απασχόληση, το εθνικό προϊόν, οι τιμές, οι επενδύσεις κ.λπ.</a:t>
            </a:r>
          </a:p>
          <a:p>
            <a:pPr algn="just">
              <a:lnSpc>
                <a:spcPct val="150000"/>
              </a:lnSpc>
            </a:pPr>
            <a:r>
              <a:rPr lang="el-GR" sz="1600" dirty="0" smtClean="0">
                <a:solidFill>
                  <a:schemeClr val="tx1"/>
                </a:solidFill>
                <a:latin typeface="Times New Roman" panose="02020603050405020304" pitchFamily="18" charset="0"/>
                <a:cs typeface="Times New Roman" pitchFamily="18" charset="0"/>
              </a:rPr>
              <a:t>Σύμφωνα με τον Πρόεδρο του Χρηματιστηρίου Αξιών Κύπρου: “Οικονομική κρίση είναι το φαινόμενο κατά το οποίο μια οικονομία χαρακτηρίζεται από μια διαρκή και αισθητή μείωση της οικονομικής της δραστηριότητας.</a:t>
            </a:r>
          </a:p>
          <a:p>
            <a:endParaRPr lang="el-GR" sz="2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7188" y="476672"/>
            <a:ext cx="6589199" cy="864096"/>
          </a:xfrm>
        </p:spPr>
        <p:txBody>
          <a:bodyPr>
            <a:normAutofit/>
          </a:bodyPr>
          <a:lstStyle/>
          <a:p>
            <a:pPr lvl="1"/>
            <a:r>
              <a:rPr lang="el-GR" sz="2400" kern="1200" dirty="0" smtClean="0">
                <a:solidFill>
                  <a:schemeClr val="tx1">
                    <a:lumMod val="85000"/>
                    <a:lumOff val="15000"/>
                  </a:schemeClr>
                </a:solidFill>
                <a:latin typeface="Times New Roman" pitchFamily="18" charset="0"/>
                <a:ea typeface="+mj-ea"/>
                <a:cs typeface="Times New Roman" pitchFamily="18" charset="0"/>
              </a:rPr>
              <a:t>Χαρακτηριστικά</a:t>
            </a:r>
            <a:r>
              <a:rPr lang="el-GR" sz="2400" dirty="0" smtClean="0">
                <a:latin typeface="Times New Roman" pitchFamily="18" charset="0"/>
                <a:cs typeface="Times New Roman" pitchFamily="18" charset="0"/>
              </a:rPr>
              <a:t> </a:t>
            </a:r>
            <a:r>
              <a:rPr lang="el-GR" sz="2400" kern="1200" dirty="0" smtClean="0">
                <a:solidFill>
                  <a:schemeClr val="tx1">
                    <a:lumMod val="85000"/>
                    <a:lumOff val="15000"/>
                  </a:schemeClr>
                </a:solidFill>
                <a:latin typeface="Times New Roman" pitchFamily="18" charset="0"/>
                <a:ea typeface="+mj-ea"/>
                <a:cs typeface="Times New Roman" pitchFamily="18" charset="0"/>
              </a:rPr>
              <a:t>της οικονομικής κρίσης </a:t>
            </a:r>
          </a:p>
        </p:txBody>
      </p:sp>
      <p:sp>
        <p:nvSpPr>
          <p:cNvPr id="3" name="2 - Θέση περιεχομένου"/>
          <p:cNvSpPr>
            <a:spLocks noGrp="1"/>
          </p:cNvSpPr>
          <p:nvPr>
            <p:ph idx="1"/>
          </p:nvPr>
        </p:nvSpPr>
        <p:spPr>
          <a:xfrm>
            <a:off x="1043608" y="1340768"/>
            <a:ext cx="7312065" cy="3960440"/>
          </a:xfrm>
        </p:spPr>
        <p:txBody>
          <a:bodyPr>
            <a:normAutofit/>
          </a:bodyPr>
          <a:lstStyle/>
          <a:p>
            <a:pPr marL="0" indent="0" algn="just">
              <a:lnSpc>
                <a:spcPct val="150000"/>
              </a:lnSpc>
              <a:buNone/>
            </a:pPr>
            <a:r>
              <a:rPr lang="el-GR" sz="1600" dirty="0" smtClean="0">
                <a:solidFill>
                  <a:schemeClr val="tx1"/>
                </a:solidFill>
                <a:latin typeface="Times New Roman" panose="02020603050405020304" pitchFamily="18" charset="0"/>
                <a:cs typeface="Times New Roman" pitchFamily="18" charset="0"/>
              </a:rPr>
              <a:t>Κάθε οικονομική κρίση, ανεξάρτητα από την μορφή της, το κράτος, την υπηρεσία ή τον οργανισμό στον οποίο ανακύπτει, έχει τα εξής χαρακτηριστικά: </a:t>
            </a:r>
          </a:p>
          <a:p>
            <a:pPr lvl="0"/>
            <a:r>
              <a:rPr lang="el-GR" sz="1600" dirty="0" smtClean="0">
                <a:solidFill>
                  <a:schemeClr val="tx1"/>
                </a:solidFill>
                <a:latin typeface="Times New Roman" panose="02020603050405020304" pitchFamily="18" charset="0"/>
                <a:cs typeface="Times New Roman" pitchFamily="18" charset="0"/>
              </a:rPr>
              <a:t>Είναι κλιμακούμενη σε ένταση. </a:t>
            </a:r>
          </a:p>
          <a:p>
            <a:pPr lvl="0"/>
            <a:r>
              <a:rPr lang="el-GR" sz="1600" dirty="0" smtClean="0">
                <a:solidFill>
                  <a:schemeClr val="tx1"/>
                </a:solidFill>
                <a:latin typeface="Times New Roman" panose="02020603050405020304" pitchFamily="18" charset="0"/>
                <a:cs typeface="Times New Roman" pitchFamily="18" charset="0"/>
              </a:rPr>
              <a:t>Επικρατεί υψηλό αίσθημα ανασφάλειας και κινδύνου. </a:t>
            </a:r>
          </a:p>
          <a:p>
            <a:pPr lvl="0"/>
            <a:r>
              <a:rPr lang="el-GR" sz="1600" dirty="0" smtClean="0">
                <a:solidFill>
                  <a:schemeClr val="tx1"/>
                </a:solidFill>
                <a:latin typeface="Times New Roman" panose="02020603050405020304" pitchFamily="18" charset="0"/>
                <a:cs typeface="Times New Roman" pitchFamily="18" charset="0"/>
              </a:rPr>
              <a:t>Επηρεάζονται οι συνήθεις λειτουργίες και ρυθμοί. </a:t>
            </a:r>
          </a:p>
          <a:p>
            <a:pPr lvl="0"/>
            <a:r>
              <a:rPr lang="el-GR" sz="1600" dirty="0" smtClean="0">
                <a:solidFill>
                  <a:schemeClr val="tx1"/>
                </a:solidFill>
                <a:latin typeface="Times New Roman" panose="02020603050405020304" pitchFamily="18" charset="0"/>
                <a:cs typeface="Times New Roman" pitchFamily="18" charset="0"/>
              </a:rPr>
              <a:t>Διακινδυνεύει να πληγεί η δημόσια/διεθνής εικόνα της μονάδας/χώρας. </a:t>
            </a:r>
          </a:p>
          <a:p>
            <a:pPr lvl="0"/>
            <a:r>
              <a:rPr lang="el-GR" sz="1600" dirty="0" smtClean="0">
                <a:solidFill>
                  <a:schemeClr val="tx1"/>
                </a:solidFill>
                <a:latin typeface="Times New Roman" panose="02020603050405020304" pitchFamily="18" charset="0"/>
                <a:cs typeface="Times New Roman" pitchFamily="18" charset="0"/>
              </a:rPr>
              <a:t>Θα καταλήξει σε έλεγχο από τα αρμόδια κρατικά-διακρατικά όργανα ή και τα Μέσα Μαζικής Ενημέρωσης (Μ.Μ.Ε.)</a:t>
            </a:r>
          </a:p>
          <a:p>
            <a:pPr algn="just">
              <a:lnSpc>
                <a:spcPct val="150000"/>
              </a:lnSpc>
            </a:pPr>
            <a:endParaRPr lang="el-GR" sz="2000" dirty="0"/>
          </a:p>
          <a:p>
            <a:pPr algn="just">
              <a:lnSpc>
                <a:spcPct val="150000"/>
              </a:lnSpc>
            </a:pPr>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19672" y="188640"/>
            <a:ext cx="6589199" cy="576064"/>
          </a:xfrm>
        </p:spPr>
        <p:txBody>
          <a:bodyPr>
            <a:normAutofit/>
          </a:bodyPr>
          <a:lstStyle/>
          <a:p>
            <a:pPr lvl="1"/>
            <a:r>
              <a:rPr lang="el-GR" sz="2400" kern="1200" dirty="0" smtClean="0">
                <a:solidFill>
                  <a:schemeClr val="tx1">
                    <a:lumMod val="85000"/>
                    <a:lumOff val="15000"/>
                  </a:schemeClr>
                </a:solidFill>
                <a:latin typeface="Times New Roman" pitchFamily="18" charset="0"/>
                <a:ea typeface="+mj-ea"/>
                <a:cs typeface="Times New Roman" pitchFamily="18" charset="0"/>
              </a:rPr>
              <a:t>Ποία είναι τα στάδια της οικονομικής κρίσης </a:t>
            </a:r>
          </a:p>
        </p:txBody>
      </p:sp>
      <p:sp>
        <p:nvSpPr>
          <p:cNvPr id="3" name="2 - Θέση περιεχομένου"/>
          <p:cNvSpPr>
            <a:spLocks noGrp="1"/>
          </p:cNvSpPr>
          <p:nvPr>
            <p:ph idx="1"/>
          </p:nvPr>
        </p:nvSpPr>
        <p:spPr>
          <a:xfrm>
            <a:off x="539552" y="1124744"/>
            <a:ext cx="8219256" cy="4824536"/>
          </a:xfrm>
        </p:spPr>
        <p:txBody>
          <a:bodyPr>
            <a:noAutofit/>
          </a:bodyPr>
          <a:lstStyle/>
          <a:p>
            <a:pPr algn="just">
              <a:lnSpc>
                <a:spcPct val="150000"/>
              </a:lnSpc>
            </a:pPr>
            <a:r>
              <a:rPr lang="el-GR" sz="1600" dirty="0" smtClean="0">
                <a:solidFill>
                  <a:schemeClr val="tx1"/>
                </a:solidFill>
                <a:latin typeface="Times New Roman" panose="02020603050405020304" pitchFamily="18" charset="0"/>
                <a:cs typeface="Times New Roman" pitchFamily="18" charset="0"/>
              </a:rPr>
              <a:t>Οικονομικοί κύκλοι ή οικονομικές διακυμάνσεις λέγονται οι μεταβολές που παρουσιάζει η οικονομική δραστηριότητα δηλαδή τα διάφορα στοιχεία που συνθέτουν μια οικονομία (παραγωγή, εισόδημα, απασχόληση κλπ.)</a:t>
            </a:r>
          </a:p>
          <a:p>
            <a:pPr algn="just">
              <a:lnSpc>
                <a:spcPct val="150000"/>
              </a:lnSpc>
            </a:pPr>
            <a:r>
              <a:rPr lang="el-GR" sz="1600" dirty="0" smtClean="0">
                <a:solidFill>
                  <a:schemeClr val="tx1"/>
                </a:solidFill>
                <a:latin typeface="Times New Roman" panose="02020603050405020304" pitchFamily="18" charset="0"/>
                <a:cs typeface="Times New Roman" pitchFamily="18" charset="0"/>
              </a:rPr>
              <a:t>Υπάρχουν δύο κύριες φάσεις από τις οποίες διέρχεται η οικονομία στη διάρκεια ενός οικονομικού κύκλου: η φάση της ανόδου ή της άνθησης και η φάση της καθόδου ή της ύφεσης.</a:t>
            </a:r>
          </a:p>
          <a:p>
            <a:pPr algn="just">
              <a:lnSpc>
                <a:spcPct val="150000"/>
              </a:lnSpc>
            </a:pPr>
            <a:r>
              <a:rPr lang="el-GR" sz="1600" dirty="0" smtClean="0">
                <a:solidFill>
                  <a:schemeClr val="tx1"/>
                </a:solidFill>
                <a:latin typeface="Times New Roman" panose="02020603050405020304" pitchFamily="18" charset="0"/>
                <a:cs typeface="Times New Roman" pitchFamily="18" charset="0"/>
              </a:rPr>
              <a:t>Τα κύρια στάδια ζωής μιας οικονομικής κρίσης είναι τα εξής: </a:t>
            </a:r>
          </a:p>
          <a:p>
            <a:pPr algn="just">
              <a:lnSpc>
                <a:spcPct val="150000"/>
              </a:lnSpc>
              <a:buFont typeface="+mj-lt"/>
              <a:buAutoNum type="arabicPeriod"/>
            </a:pPr>
            <a:r>
              <a:rPr lang="el-GR" sz="1600" b="1" dirty="0" smtClean="0"/>
              <a:t>Στάδιο Διαμόρφωσης της κατάστασης ή Πρόδρομων συμπτωμάτων </a:t>
            </a:r>
          </a:p>
          <a:p>
            <a:pPr algn="just">
              <a:lnSpc>
                <a:spcPct val="150000"/>
              </a:lnSpc>
              <a:buFont typeface="+mj-lt"/>
              <a:buAutoNum type="arabicPeriod"/>
            </a:pPr>
            <a:r>
              <a:rPr lang="el-GR" sz="1600" b="1" dirty="0" smtClean="0"/>
              <a:t>Στάδιο εκδήλωσης-κορύφωσης της κρίσης </a:t>
            </a:r>
          </a:p>
          <a:p>
            <a:pPr algn="just">
              <a:lnSpc>
                <a:spcPct val="150000"/>
              </a:lnSpc>
              <a:buFont typeface="+mj-lt"/>
              <a:buAutoNum type="arabicPeriod"/>
            </a:pPr>
            <a:r>
              <a:rPr lang="el-GR" sz="1600" b="1" dirty="0" smtClean="0"/>
              <a:t>Στάδιο </a:t>
            </a:r>
            <a:r>
              <a:rPr lang="el-GR" sz="1600" b="1" dirty="0" smtClean="0"/>
              <a:t>των επιπτώσεων </a:t>
            </a:r>
          </a:p>
          <a:p>
            <a:pPr algn="just">
              <a:lnSpc>
                <a:spcPct val="150000"/>
              </a:lnSpc>
              <a:buFont typeface="+mj-lt"/>
              <a:buAutoNum type="arabicPeriod"/>
            </a:pPr>
            <a:r>
              <a:rPr lang="el-GR" sz="1600" b="1" dirty="0" smtClean="0"/>
              <a:t>Στάδιο επίλυσης-ομαλοποίησης </a:t>
            </a:r>
            <a:endParaRPr lang="el-GR" sz="1600" dirty="0" smtClean="0">
              <a:solidFill>
                <a:schemeClr val="tx1"/>
              </a:solidFill>
              <a:latin typeface="Times New Roman" panose="02020603050405020304"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260648"/>
            <a:ext cx="6589199" cy="860674"/>
          </a:xfrm>
        </p:spPr>
        <p:txBody>
          <a:bodyPr>
            <a:normAutofit/>
          </a:bodyPr>
          <a:lstStyle/>
          <a:p>
            <a:pPr lvl="1"/>
            <a:r>
              <a:rPr lang="el-GR" sz="2400" kern="1200" dirty="0" smtClean="0">
                <a:solidFill>
                  <a:schemeClr val="tx1">
                    <a:lumMod val="85000"/>
                    <a:lumOff val="15000"/>
                  </a:schemeClr>
                </a:solidFill>
                <a:latin typeface="Times New Roman" pitchFamily="18" charset="0"/>
                <a:ea typeface="+mj-ea"/>
                <a:cs typeface="Times New Roman" pitchFamily="18" charset="0"/>
              </a:rPr>
              <a:t>Οι επιπτώσεις της οικονομικής κρίσης </a:t>
            </a:r>
          </a:p>
        </p:txBody>
      </p:sp>
      <p:sp>
        <p:nvSpPr>
          <p:cNvPr id="3" name="2 - Θέση περιεχομένου"/>
          <p:cNvSpPr>
            <a:spLocks noGrp="1"/>
          </p:cNvSpPr>
          <p:nvPr>
            <p:ph idx="1"/>
          </p:nvPr>
        </p:nvSpPr>
        <p:spPr>
          <a:xfrm>
            <a:off x="971601" y="1124744"/>
            <a:ext cx="7562800" cy="5544616"/>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itchFamily="18" charset="0"/>
              </a:rPr>
              <a:t>Οι επιπτώσεις από την εμφάνιση μιας οικονομικής κρίσης μπορεί να είναι καταστροφικές τόσο για μια αναπτυσσόμενη όσο και για μια αναπτυγμένη χώρα. Γενικότερα, μια οικονομική κρίση μπορεί να προκαλέσει τα εξής:</a:t>
            </a:r>
          </a:p>
          <a:p>
            <a:pPr lvl="0"/>
            <a:r>
              <a:rPr lang="el-GR" sz="1600" dirty="0" smtClean="0">
                <a:solidFill>
                  <a:schemeClr val="tx1"/>
                </a:solidFill>
                <a:latin typeface="Times New Roman" panose="02020603050405020304" pitchFamily="18" charset="0"/>
                <a:cs typeface="Times New Roman" pitchFamily="18" charset="0"/>
              </a:rPr>
              <a:t>προβλήματα ρευστότητας σε τράπεζες και επιχειρήσεις,</a:t>
            </a:r>
          </a:p>
          <a:p>
            <a:pPr lvl="0"/>
            <a:r>
              <a:rPr lang="el-GR" sz="1600" dirty="0" smtClean="0">
                <a:solidFill>
                  <a:schemeClr val="tx1"/>
                </a:solidFill>
                <a:latin typeface="Times New Roman" panose="02020603050405020304" pitchFamily="18" charset="0"/>
                <a:cs typeface="Times New Roman" pitchFamily="18" charset="0"/>
              </a:rPr>
              <a:t>δυσκολία παροχής δανείων,</a:t>
            </a:r>
          </a:p>
          <a:p>
            <a:pPr lvl="0"/>
            <a:r>
              <a:rPr lang="el-GR" sz="1600" dirty="0" smtClean="0">
                <a:solidFill>
                  <a:schemeClr val="tx1"/>
                </a:solidFill>
                <a:latin typeface="Times New Roman" panose="02020603050405020304" pitchFamily="18" charset="0"/>
                <a:cs typeface="Times New Roman" pitchFamily="18" charset="0"/>
              </a:rPr>
              <a:t>μείωση του κύκλου εργασιών και του τζίρου των επιχειρήσεων,</a:t>
            </a:r>
          </a:p>
          <a:p>
            <a:pPr lvl="0"/>
            <a:r>
              <a:rPr lang="el-GR" sz="1600" dirty="0" smtClean="0">
                <a:solidFill>
                  <a:schemeClr val="tx1"/>
                </a:solidFill>
                <a:latin typeface="Times New Roman" panose="02020603050405020304" pitchFamily="18" charset="0"/>
                <a:cs typeface="Times New Roman" pitchFamily="18" charset="0"/>
              </a:rPr>
              <a:t>μαζικές απολύσεις εργαζομένων,</a:t>
            </a:r>
          </a:p>
          <a:p>
            <a:pPr lvl="0"/>
            <a:r>
              <a:rPr lang="el-GR" sz="1600" dirty="0" smtClean="0">
                <a:solidFill>
                  <a:schemeClr val="tx1"/>
                </a:solidFill>
                <a:latin typeface="Times New Roman" panose="02020603050405020304" pitchFamily="18" charset="0"/>
                <a:cs typeface="Times New Roman" pitchFamily="18" charset="0"/>
              </a:rPr>
              <a:t>υψηλή ανεργία,</a:t>
            </a:r>
          </a:p>
          <a:p>
            <a:pPr lvl="0"/>
            <a:r>
              <a:rPr lang="el-GR" sz="1600" dirty="0" smtClean="0">
                <a:solidFill>
                  <a:schemeClr val="tx1"/>
                </a:solidFill>
                <a:latin typeface="Times New Roman" panose="02020603050405020304" pitchFamily="18" charset="0"/>
                <a:cs typeface="Times New Roman" pitchFamily="18" charset="0"/>
              </a:rPr>
              <a:t>μείωση παραγωγής,</a:t>
            </a:r>
          </a:p>
          <a:p>
            <a:pPr lvl="0"/>
            <a:r>
              <a:rPr lang="el-GR" sz="1600" dirty="0" smtClean="0">
                <a:solidFill>
                  <a:schemeClr val="tx1"/>
                </a:solidFill>
                <a:latin typeface="Times New Roman" panose="02020603050405020304" pitchFamily="18" charset="0"/>
                <a:cs typeface="Times New Roman" pitchFamily="18" charset="0"/>
              </a:rPr>
              <a:t>μείωση εθνικού εισοδήματος,</a:t>
            </a:r>
          </a:p>
          <a:p>
            <a:pPr lvl="0"/>
            <a:r>
              <a:rPr lang="el-GR" sz="1600" dirty="0" smtClean="0">
                <a:solidFill>
                  <a:schemeClr val="tx1"/>
                </a:solidFill>
                <a:latin typeface="Times New Roman" panose="02020603050405020304" pitchFamily="18" charset="0"/>
                <a:cs typeface="Times New Roman" pitchFamily="18" charset="0"/>
              </a:rPr>
              <a:t>μείωση κατανάλωσης,</a:t>
            </a:r>
          </a:p>
          <a:p>
            <a:pPr lvl="0"/>
            <a:r>
              <a:rPr lang="el-GR" sz="1600" dirty="0" smtClean="0">
                <a:solidFill>
                  <a:schemeClr val="tx1"/>
                </a:solidFill>
                <a:latin typeface="Times New Roman" panose="02020603050405020304" pitchFamily="18" charset="0"/>
                <a:cs typeface="Times New Roman" pitchFamily="18" charset="0"/>
              </a:rPr>
              <a:t>χρεοκοπία επιχειρήσεων,</a:t>
            </a:r>
          </a:p>
          <a:p>
            <a:pPr lvl="0"/>
            <a:r>
              <a:rPr lang="el-GR" sz="1600" dirty="0" smtClean="0">
                <a:solidFill>
                  <a:schemeClr val="tx1"/>
                </a:solidFill>
                <a:latin typeface="Times New Roman" panose="02020603050405020304" pitchFamily="18" charset="0"/>
                <a:cs typeface="Times New Roman" pitchFamily="18" charset="0"/>
              </a:rPr>
              <a:t>χαμηλά δημόσια έσοδα.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6589199" cy="644650"/>
          </a:xfrm>
        </p:spPr>
        <p:txBody>
          <a:bodyPr>
            <a:normAutofit/>
          </a:bodyPr>
          <a:lstStyle/>
          <a:p>
            <a:r>
              <a:rPr lang="el-GR" sz="2700" dirty="0" smtClean="0">
                <a:latin typeface="Times New Roman" pitchFamily="18" charset="0"/>
                <a:cs typeface="Times New Roman" pitchFamily="18" charset="0"/>
              </a:rPr>
              <a:t>Οι αιτίες της οικονομική κρίσης στην Ελλάδα</a:t>
            </a:r>
            <a:endParaRPr lang="el-GR" sz="2700" dirty="0">
              <a:latin typeface="Times New Roman" pitchFamily="18" charset="0"/>
              <a:cs typeface="Times New Roman" pitchFamily="18" charset="0"/>
            </a:endParaRPr>
          </a:p>
        </p:txBody>
      </p:sp>
      <p:sp>
        <p:nvSpPr>
          <p:cNvPr id="3" name="Content Placeholder 2"/>
          <p:cNvSpPr>
            <a:spLocks noGrp="1"/>
          </p:cNvSpPr>
          <p:nvPr>
            <p:ph idx="1"/>
          </p:nvPr>
        </p:nvSpPr>
        <p:spPr>
          <a:xfrm>
            <a:off x="899592" y="1052736"/>
            <a:ext cx="7634808" cy="5325170"/>
          </a:xfrm>
        </p:spPr>
        <p:txBody>
          <a:bodyPr>
            <a:noAutofit/>
          </a:bodyPr>
          <a:lstStyle/>
          <a:p>
            <a:pPr algn="just">
              <a:lnSpc>
                <a:spcPct val="150000"/>
              </a:lnSpc>
            </a:pPr>
            <a:r>
              <a:rPr lang="el-GR" sz="1600" dirty="0" smtClean="0">
                <a:solidFill>
                  <a:schemeClr val="tx1"/>
                </a:solidFill>
                <a:latin typeface="Times New Roman" panose="02020603050405020304" pitchFamily="18" charset="0"/>
                <a:cs typeface="Times New Roman" pitchFamily="18" charset="0"/>
              </a:rPr>
              <a:t>Η κρίση στη χώρα μας έχει μεγαλύτερο βάθος και διάρκεια από ότι σε άλλες χώρες της Ευρωπαϊκής Ένωσης, ακριβώς γιατί η δομή και τα διαρθρωτικά της προβλήματα όχι μόνο είναι διαφορετικά, αλλά διατηρούνται και καθημερινά γίνονται μεγαλύτερα και οξύτερα, αντί να αμβλύνονται, κάτω και από τις συνθήκες της διεθνούς κρίσης.</a:t>
            </a:r>
          </a:p>
          <a:p>
            <a:pPr algn="just">
              <a:lnSpc>
                <a:spcPct val="150000"/>
              </a:lnSpc>
            </a:pPr>
            <a:r>
              <a:rPr lang="el-GR" sz="1600" dirty="0" smtClean="0">
                <a:solidFill>
                  <a:schemeClr val="tx1"/>
                </a:solidFill>
                <a:latin typeface="Times New Roman" panose="02020603050405020304" pitchFamily="18" charset="0"/>
                <a:cs typeface="Times New Roman" pitchFamily="18" charset="0"/>
              </a:rPr>
              <a:t>Η σημερινή κρίση ξεκίνησε από την ταυτόχρονη συνύπαρξη των ακόλουθων τριών παραγόντων:</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itchFamily="18" charset="0"/>
              </a:rPr>
              <a:t>Η φούσκα στις τιμές των ακινήτων σε πολλές περιοχές των ΗΠΑ, η οποία διευκόλυνε την υπέρ-κατανάλωση, με αποτέλεσμα την υπέρ-θέρμανση της οικονομίας και την αύξηση του ελλείμματος τρεχουσών συναλλαγών, όπως πολλές φορές συμβαίνει σε παρόμοιες κρίσεις.</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itchFamily="18" charset="0"/>
              </a:rPr>
              <a:t>Η ραγδαία εξάπλωση στεγαστικών δανείων υψηλού κινδύνου, από 9% των συνολικών στεγαστικών το 2003 σε 24% το 2007, δηλαδή μια αχαλίνωτη πιστωτική επέκταση σε κατηγορίες νοικοκυριών που υπό κανονικές συνθήκες δεν θα έπρεπε να έχουν δανειοδοτηθεί</a:t>
            </a:r>
            <a:r>
              <a:rPr lang="el-GR" sz="1600" dirty="0" smtClean="0"/>
              <a:t>. </a:t>
            </a:r>
            <a:endParaRPr lang="el-GR" sz="1600" dirty="0" smtClean="0">
              <a:solidFill>
                <a:schemeClr val="tx1"/>
              </a:solidFill>
              <a:latin typeface="Times New Roman" panose="02020603050405020304" pitchFamily="18" charset="0"/>
              <a:cs typeface="Times New Roman" pitchFamily="18" charset="0"/>
            </a:endParaRPr>
          </a:p>
          <a:p>
            <a:pPr algn="just">
              <a:lnSpc>
                <a:spcPct val="150000"/>
              </a:lnSpc>
              <a:buFont typeface="+mj-lt"/>
              <a:buAutoNum type="arabicPeriod"/>
            </a:pPr>
            <a:endParaRPr lang="el-GR" sz="1600" dirty="0" smtClean="0">
              <a:solidFill>
                <a:schemeClr val="tx1"/>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634612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188640"/>
            <a:ext cx="6589199" cy="788666"/>
          </a:xfrm>
        </p:spPr>
        <p:txBody>
          <a:bodyPr>
            <a:normAutofit/>
          </a:bodyPr>
          <a:lstStyle/>
          <a:p>
            <a:r>
              <a:rPr lang="el-GR" sz="2400" dirty="0" smtClean="0">
                <a:latin typeface="Times New Roman" pitchFamily="18" charset="0"/>
                <a:cs typeface="Times New Roman" pitchFamily="18" charset="0"/>
              </a:rPr>
              <a:t>Οι αιτίες της οικονομική κρίσης στην Ελλάδα</a:t>
            </a:r>
            <a:endParaRPr lang="el-GR" sz="2400"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1043608" y="977306"/>
            <a:ext cx="7706816" cy="4107878"/>
          </a:xfrm>
        </p:spPr>
        <p:txBody>
          <a:bodyPr>
            <a:normAutofit/>
          </a:bodyPr>
          <a:lstStyle/>
          <a:p>
            <a:pPr algn="just">
              <a:lnSpc>
                <a:spcPct val="150000"/>
              </a:lnSpc>
              <a:buNone/>
            </a:pPr>
            <a:r>
              <a:rPr lang="el-GR" sz="1600" dirty="0" smtClean="0">
                <a:solidFill>
                  <a:schemeClr val="tx1"/>
                </a:solidFill>
                <a:latin typeface="Times New Roman" panose="02020603050405020304" pitchFamily="18" charset="0"/>
                <a:cs typeface="Times New Roman" pitchFamily="18" charset="0"/>
              </a:rPr>
              <a:t>Πολλές φορές οι τράπεζες αναλάμβαναν να πληρώσουν το δάνειο του νοικοκυριού από  άλλη τράπεζα, επειδή το νοικοκυριό είχε πρόβλημα αποπληρωμής.</a:t>
            </a:r>
            <a:endParaRPr lang="el-GR" sz="1600" dirty="0" smtClean="0">
              <a:latin typeface="Times New Roman" panose="02020603050405020304" pitchFamily="18" charset="0"/>
              <a:cs typeface="Times New Roman" panose="02020603050405020304" pitchFamily="18" charset="0"/>
            </a:endParaRPr>
          </a:p>
          <a:p>
            <a:pPr lvl="0" algn="just">
              <a:lnSpc>
                <a:spcPct val="150000"/>
              </a:lnSpc>
              <a:buNone/>
            </a:pPr>
            <a:r>
              <a:rPr lang="el-GR" sz="1600" dirty="0" smtClean="0">
                <a:solidFill>
                  <a:schemeClr val="tx1"/>
                </a:solidFill>
                <a:latin typeface="Times New Roman" panose="02020603050405020304" pitchFamily="18" charset="0"/>
                <a:cs typeface="Times New Roman" panose="02020603050405020304" pitchFamily="18" charset="0"/>
              </a:rPr>
              <a:t>3. Η μεταφορά του ρίσκου από τους ισολογισμούς των τραπεζών στο κοινό και τους επενδυτές μέσω </a:t>
            </a:r>
            <a:r>
              <a:rPr lang="el-GR" sz="1600" dirty="0" err="1" smtClean="0">
                <a:solidFill>
                  <a:schemeClr val="tx1"/>
                </a:solidFill>
                <a:latin typeface="Times New Roman" panose="02020603050405020304" pitchFamily="18" charset="0"/>
                <a:cs typeface="Times New Roman" panose="02020603050405020304" pitchFamily="18" charset="0"/>
              </a:rPr>
              <a:t>τιτλοποιήσεων</a:t>
            </a:r>
            <a:r>
              <a:rPr lang="el-GR" sz="1600" dirty="0" smtClean="0">
                <a:solidFill>
                  <a:schemeClr val="tx1"/>
                </a:solidFill>
                <a:latin typeface="Times New Roman" panose="02020603050405020304" pitchFamily="18" charset="0"/>
                <a:cs typeface="Times New Roman" panose="02020603050405020304" pitchFamily="18" charset="0"/>
              </a:rPr>
              <a:t>, πολλοί από τους οποίους αγνοούσαν το ύψος του κινδύνου και υπήρξαν επιρρεπείς στις τότε υψηλές αποδόσεις. Η μεταφορά αυτή του ρίσκου επέτρεπε στις τράπεζες να δανείζουν άφοβα σε μη φερέγγυους δανειολήπτες και στη συνέχεια να αποκτούν ρευστότητα για επιπλέον δανειοδοτήσεις, χωρίς να χρειάζεται να βρουν νέους καταθέτες.</a:t>
            </a:r>
          </a:p>
          <a:p>
            <a:pPr algn="just">
              <a:lnSpc>
                <a:spcPct val="150000"/>
              </a:lnSpc>
              <a:buNone/>
            </a:pPr>
            <a:endParaRPr lang="el-GR" sz="16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88640"/>
            <a:ext cx="6589199" cy="504056"/>
          </a:xfrm>
        </p:spPr>
        <p:txBody>
          <a:bodyPr>
            <a:normAutofit fontScale="90000"/>
          </a:bodyPr>
          <a:lstStyle/>
          <a:p>
            <a:r>
              <a:rPr lang="el-GR" sz="2700" dirty="0" smtClean="0">
                <a:latin typeface="Times New Roman" pitchFamily="18" charset="0"/>
                <a:cs typeface="Times New Roman" pitchFamily="18" charset="0"/>
              </a:rPr>
              <a:t>Συνέπειες της κρίσης </a:t>
            </a:r>
            <a:r>
              <a:rPr lang="el-GR" dirty="0"/>
              <a:t/>
            </a:r>
            <a:br>
              <a:rPr lang="el-GR" dirty="0"/>
            </a:br>
            <a:endParaRPr lang="el-GR" dirty="0"/>
          </a:p>
        </p:txBody>
      </p:sp>
      <p:sp>
        <p:nvSpPr>
          <p:cNvPr id="3" name="Content Placeholder 2"/>
          <p:cNvSpPr>
            <a:spLocks noGrp="1"/>
          </p:cNvSpPr>
          <p:nvPr>
            <p:ph idx="1"/>
          </p:nvPr>
        </p:nvSpPr>
        <p:spPr>
          <a:xfrm>
            <a:off x="1043608" y="980728"/>
            <a:ext cx="7560840" cy="4320480"/>
          </a:xfrm>
        </p:spPr>
        <p:txBody>
          <a:bodyPr>
            <a:normAutofit/>
          </a:bodyPr>
          <a:lstStyle/>
          <a:p>
            <a:pPr algn="just">
              <a:lnSpc>
                <a:spcPct val="150000"/>
              </a:lnSpc>
            </a:pPr>
            <a:r>
              <a:rPr lang="el-GR" sz="1600" dirty="0" smtClean="0">
                <a:solidFill>
                  <a:schemeClr val="tx1"/>
                </a:solidFill>
                <a:latin typeface="Times New Roman" panose="02020603050405020304" pitchFamily="18" charset="0"/>
                <a:cs typeface="Times New Roman" panose="02020603050405020304" pitchFamily="18" charset="0"/>
              </a:rPr>
              <a:t>Οι επιπτώσεις της οικονομικής κρίσης διαφοροποιούνται μεταξύ των χωρών. Οι χώρες χαμηλής και μέσης ανάπτυξης πλήττονται σε μεγαλύτερο βαθμό από τις αναπτυγμένες χώρες. </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anose="02020603050405020304" pitchFamily="18" charset="0"/>
              </a:rPr>
              <a:t>Κοινωνικές επιπτώσεις </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anose="02020603050405020304" pitchFamily="18" charset="0"/>
              </a:rPr>
              <a:t> Επιπτώσεις της οικονομικής κρίσης στις επιχειρήσεις </a:t>
            </a:r>
          </a:p>
          <a:p>
            <a:pPr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anose="02020603050405020304" pitchFamily="18" charset="0"/>
              </a:rPr>
              <a:t>Νέοι και ανεργία </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anose="02020603050405020304" pitchFamily="18" charset="0"/>
              </a:rPr>
              <a:t>Επιπτώσεις οικονομικής κρίσης στην εκπαίδευση </a:t>
            </a:r>
          </a:p>
          <a:p>
            <a:pPr lvl="0" algn="just">
              <a:lnSpc>
                <a:spcPct val="150000"/>
              </a:lnSpc>
              <a:buFont typeface="+mj-lt"/>
              <a:buAutoNum type="arabicPeriod"/>
            </a:pPr>
            <a:r>
              <a:rPr lang="el-GR" sz="1600" dirty="0" smtClean="0">
                <a:solidFill>
                  <a:schemeClr val="tx1"/>
                </a:solidFill>
                <a:latin typeface="Times New Roman" panose="02020603050405020304" pitchFamily="18" charset="0"/>
                <a:cs typeface="Times New Roman" panose="02020603050405020304" pitchFamily="18" charset="0"/>
              </a:rPr>
              <a:t>Οι επιπτώσεις της οικονομικής κρίσης στην υγεία των ανθρώπων</a:t>
            </a:r>
          </a:p>
          <a:p>
            <a:pPr algn="just">
              <a:lnSpc>
                <a:spcPct val="150000"/>
              </a:lnSpc>
              <a:buNone/>
            </a:pPr>
            <a:endParaRPr lang="el-GR"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805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1095</TotalTime>
  <Words>2433</Words>
  <Application>Microsoft Office PowerPoint</Application>
  <PresentationFormat>Προβολή στην οθόνη (4:3)</PresentationFormat>
  <Paragraphs>148</Paragraphs>
  <Slides>25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Wisp</vt:lpstr>
      <vt:lpstr>ΑΛΕΞΑΝΔΡΕΙΟ ΤΕΧΝΟΛΟΓΙΚΟ  ΕΚΠΑΙΔΕΥΤΙΚΟ ΙΔΡΥΜΑ ΘΕΣΣΑΛΟΝΙΚΗΣΣΧΟΛΗ ΔΙΟΙΚΗΣΗΣ ΚΑΙ ΟΙΚΟΝΟΜΙΑΣ  ΤΜΗΜΑ ΕΜΠΟΡΙΑΣ ΚΑΙ ΔΙΑΦΗΜΙΣΗΣ    ΠΤΥΧΙΑΚΗ ΕΡΓΑΣΙΑ ΚΑΤΑΓΡΑΦΗ ΟΙΚΟΝΟΜΙΚΗΣ ΚΡΙΣΗΣ ΣΤΟ ΚΟΡΔΕΛΙΟ- ΕΥΟΣΜΟΣ ΘΕΣΣΑΛΟΝΙΚΗΣ </vt:lpstr>
      <vt:lpstr>Εισαγωγή</vt:lpstr>
      <vt:lpstr>Τι είναι η οικονομική κρίση???</vt:lpstr>
      <vt:lpstr>Χαρακτηριστικά της οικονομικής κρίσης </vt:lpstr>
      <vt:lpstr>Ποία είναι τα στάδια της οικονομικής κρίσης </vt:lpstr>
      <vt:lpstr>Οι επιπτώσεις της οικονομικής κρίσης </vt:lpstr>
      <vt:lpstr>Οι αιτίες της οικονομική κρίσης στην Ελλάδα</vt:lpstr>
      <vt:lpstr>Οι αιτίες της οικονομική κρίσης στην Ελλάδα</vt:lpstr>
      <vt:lpstr>Συνέπειες της κρίσης  </vt:lpstr>
      <vt:lpstr> </vt:lpstr>
      <vt:lpstr>Οι επιπτώσεις της οικονομικής κρίσης στις επιχειρήσεις  </vt:lpstr>
      <vt:lpstr> </vt:lpstr>
      <vt:lpstr>Νέοι και ανεργία </vt:lpstr>
      <vt:lpstr>Κορδελιό –Εύοσμος Θεσσαλονίκης  </vt:lpstr>
      <vt:lpstr>Κορδελιό –Εύοσμος Θεσσαλονίκης</vt:lpstr>
      <vt:lpstr>Οι επιπτώσεις στις επιχειρήσεις της Θεσσαλονίκης</vt:lpstr>
      <vt:lpstr>Οι επιπτώσεις στις επιχειρήσεις της Θεσσαλονίκης</vt:lpstr>
      <vt:lpstr>Καταγραφή της ανεργίας</vt:lpstr>
      <vt:lpstr>Καταγραφή της ανεργίας</vt:lpstr>
      <vt:lpstr>Καταγραφή της ανεργίας</vt:lpstr>
      <vt:lpstr> </vt:lpstr>
      <vt:lpstr>Παρουσίαση του PowerPoint</vt:lpstr>
      <vt:lpstr>Συμπεράσματα </vt:lpstr>
      <vt:lpstr>Συμπεράσματα</vt:lpstr>
      <vt:lpstr>            Ευχαριστώ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Α.Τ.Ε.Ι Κρήτης - Τμήμα Λογιστικής - Πτυχιακή Εργασία</dc:title>
  <dc:creator>user</dc:creator>
  <cp:lastModifiedBy>ismail - [2010]</cp:lastModifiedBy>
  <cp:revision>133</cp:revision>
  <dcterms:created xsi:type="dcterms:W3CDTF">2016-12-26T08:33:43Z</dcterms:created>
  <dcterms:modified xsi:type="dcterms:W3CDTF">2017-10-03T22:33:51Z</dcterms:modified>
</cp:coreProperties>
</file>