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13877-DD7E-41BD-82E8-8E775162F1CF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40900-B29A-48AA-9CF8-CD1C221336B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40900-B29A-48AA-9CF8-CD1C221336B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/>
          </a:bodyPr>
          <a:lstStyle/>
          <a:p>
            <a:r>
              <a:rPr lang="el-GR" dirty="0">
                <a:latin typeface="+mn-lt"/>
                <a:cs typeface="Arial" pitchFamily="34" charset="0"/>
              </a:rPr>
              <a:t>Ενέσιμα Εμφυτεύματα και Αντιρυτιδικές Θεραπείες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5357826"/>
            <a:ext cx="6400800" cy="1066792"/>
          </a:xfrm>
        </p:spPr>
        <p:txBody>
          <a:bodyPr>
            <a:normAutofit/>
          </a:bodyPr>
          <a:lstStyle/>
          <a:p>
            <a:pPr algn="l"/>
            <a:r>
              <a:rPr lang="el-GR" sz="24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Φοιτήτρια</a:t>
            </a:r>
            <a:r>
              <a:rPr lang="el-GR" sz="24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: </a:t>
            </a:r>
            <a:r>
              <a:rPr lang="el-GR" sz="2400" b="1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Νικολέττα</a:t>
            </a:r>
            <a:r>
              <a:rPr lang="el-GR" sz="24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Ι. </a:t>
            </a:r>
            <a:r>
              <a:rPr lang="el-GR" sz="2400" b="1" dirty="0" err="1">
                <a:solidFill>
                  <a:schemeClr val="tx1"/>
                </a:solidFill>
                <a:latin typeface="+mj-lt"/>
                <a:cs typeface="Times New Roman" pitchFamily="18" charset="0"/>
              </a:rPr>
              <a:t>Αλεξάκη</a:t>
            </a:r>
            <a:endParaRPr lang="el-GR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l"/>
            <a:r>
              <a:rPr lang="el-GR" sz="24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Επιβλέπουσα καθηγήτρια: </a:t>
            </a:r>
            <a:r>
              <a:rPr lang="el-GR" sz="24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Δρ. Μαρία Γούλα</a:t>
            </a:r>
            <a:endParaRPr lang="el-GR" sz="24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04"/>
            <a:ext cx="1500198" cy="1372522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571736" y="642918"/>
            <a:ext cx="54292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ΑΛΕΞΑΝΔΡΕΙΟ ΤΕΧΝΟΛΟΓΙΚΟ ΕΚΠΑΙΔΕΥΤΙΚΟ ΙΔΡΥΜΑ ΘΕΣΣΑΛΟΝΙΚΗΣ</a:t>
            </a:r>
            <a:endParaRPr kumimoji="0" lang="el-GR" b="0" i="0" u="none" strike="noStrike" cap="none" normalizeH="0" baseline="0" dirty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ΣΧΟΛΗ ΕΠΑΓΓΕΛΜΑΤΩΝ ΥΓΕΙΑΣ ΚΑΙ ΠΡΟΝΟΙΑΣ</a:t>
            </a:r>
            <a:endParaRPr kumimoji="0" lang="el-GR" sz="1600" b="0" i="0" u="none" strike="noStrike" cap="none" normalizeH="0" baseline="0" dirty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ΤΜΗΜΑ ΑΙΣΘΗΤΙΚΗΣ ΚΑΙ ΚΟΣΜΗΤΟΛΟΓΙΑΣ</a:t>
            </a:r>
            <a:endParaRPr kumimoji="0" lang="el-GR" sz="1600" b="0" i="0" u="none" strike="noStrike" cap="none" normalizeH="0" baseline="0" dirty="0">
              <a:ln>
                <a:noFill/>
              </a:ln>
              <a:effectLst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 err="1"/>
              <a:t>Βοτουλινική</a:t>
            </a:r>
            <a:r>
              <a:rPr lang="el-GR" sz="4800" dirty="0"/>
              <a:t> τοξίνη (</a:t>
            </a:r>
            <a:r>
              <a:rPr lang="en-US" sz="4800" dirty="0"/>
              <a:t>Botox)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l-GR" dirty="0" err="1"/>
              <a:t>Νευροτοξίνη</a:t>
            </a:r>
            <a:r>
              <a:rPr lang="el-GR" dirty="0"/>
              <a:t> που προέρχεται από το βακτηρίδιο </a:t>
            </a:r>
            <a:r>
              <a:rPr lang="en-US" i="1" dirty="0"/>
              <a:t>Clostridium botulinum</a:t>
            </a:r>
            <a:endParaRPr lang="el-GR" i="1" dirty="0"/>
          </a:p>
          <a:p>
            <a:pPr marL="0" indent="0">
              <a:buNone/>
            </a:pPr>
            <a:endParaRPr lang="el-GR" i="1" dirty="0"/>
          </a:p>
          <a:p>
            <a:pPr>
              <a:buFont typeface="Wingdings" pitchFamily="2" charset="2"/>
              <a:buChar char="§"/>
            </a:pPr>
            <a:r>
              <a:rPr lang="el-GR" dirty="0"/>
              <a:t>Αναστέλλει την απελευθέρωσης της </a:t>
            </a:r>
            <a:r>
              <a:rPr lang="el-GR" dirty="0" err="1"/>
              <a:t>ακετυλοχολίνης</a:t>
            </a:r>
            <a:r>
              <a:rPr lang="el-GR" dirty="0"/>
              <a:t> στη </a:t>
            </a:r>
            <a:r>
              <a:rPr lang="el-GR" dirty="0" err="1"/>
              <a:t>νευρομυική</a:t>
            </a:r>
            <a:r>
              <a:rPr lang="el-GR" dirty="0"/>
              <a:t> σύναψη και προκαλεί προσωρινή παράλυση του μυός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l-GR" dirty="0"/>
              <a:t>Το αποτέλεσμα του </a:t>
            </a:r>
            <a:r>
              <a:rPr lang="en-US" dirty="0"/>
              <a:t>Botox</a:t>
            </a:r>
            <a:r>
              <a:rPr lang="el-GR" dirty="0"/>
              <a:t> μοιάζει με το χειρουργικό </a:t>
            </a:r>
            <a:r>
              <a:rPr lang="en-US" dirty="0"/>
              <a:t>lifting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Θεραπεία με </a:t>
            </a:r>
            <a:r>
              <a:rPr lang="el-GR" sz="4800" dirty="0" err="1"/>
              <a:t>βοτουλινική</a:t>
            </a:r>
            <a:r>
              <a:rPr lang="el-GR" sz="4800" dirty="0"/>
              <a:t> τοξίνη τύπου Α (</a:t>
            </a:r>
            <a:r>
              <a:rPr lang="en-US" sz="4800" dirty="0"/>
              <a:t>Botox)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204311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/>
              <a:t>Διόρθωση δυναμικών ρυτίδων, ασυμμετρίας προσώπου και αισθητική βελτίωση προσώπου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Λειτουργεί προληπτικά επιβραδύνοντας το σχηματισμό ρυτίδων</a:t>
            </a:r>
            <a:endParaRPr lang="en-US" dirty="0"/>
          </a:p>
          <a:p>
            <a:pPr marL="514350" indent="-51435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71472" y="3643314"/>
            <a:ext cx="800105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Περιοχές εφαρμογής</a:t>
            </a:r>
          </a:p>
          <a:p>
            <a:endParaRPr lang="el-GR" sz="2800" dirty="0"/>
          </a:p>
          <a:p>
            <a:pPr marL="342900" indent="-342900">
              <a:buFont typeface="+mj-lt"/>
              <a:buAutoNum type="arabicPeriod"/>
            </a:pPr>
            <a:r>
              <a:rPr lang="el-GR" sz="3200" dirty="0"/>
              <a:t>Μέτωπο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200" dirty="0" err="1"/>
              <a:t>Μεσόφρυο</a:t>
            </a:r>
            <a:endParaRPr lang="el-GR" sz="3200" dirty="0"/>
          </a:p>
          <a:p>
            <a:pPr marL="342900" indent="-342900">
              <a:buFont typeface="+mj-lt"/>
              <a:buAutoNum type="arabicPeriod"/>
            </a:pPr>
            <a:r>
              <a:rPr lang="el-GR" sz="3200" dirty="0" err="1"/>
              <a:t>Περιοφθαλμικές</a:t>
            </a:r>
            <a:r>
              <a:rPr lang="el-GR" sz="3200" dirty="0"/>
              <a:t> ρυτίδες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3200" dirty="0" err="1"/>
              <a:t>Περιστοματική</a:t>
            </a:r>
            <a:r>
              <a:rPr lang="el-GR" sz="3200" dirty="0"/>
              <a:t> περιοχή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Θεραπεία με </a:t>
            </a:r>
            <a:r>
              <a:rPr lang="el-GR" sz="4800" dirty="0" err="1"/>
              <a:t>βοτουλινική</a:t>
            </a:r>
            <a:r>
              <a:rPr lang="el-GR" sz="4800" dirty="0"/>
              <a:t> τοξίνη τύπου Α (</a:t>
            </a:r>
            <a:r>
              <a:rPr lang="en-US" sz="4800" dirty="0"/>
              <a:t>Botox)</a:t>
            </a:r>
            <a:endParaRPr lang="el-GR" sz="4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4100" i="1" dirty="0"/>
              <a:t>Πριν τη θεραπεία</a:t>
            </a:r>
            <a:br>
              <a:rPr lang="el-GR" sz="4100" dirty="0"/>
            </a:br>
            <a:endParaRPr lang="el-GR" sz="4100" dirty="0"/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Λήψη ιστορικού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Διακοπή λήψης ασπιρίνης, μη στεροειδών αντιφλεγμονωδών φαρμάκων, βιταμίνης Ε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Ενημέρωση σχετικά με τη διαδικασία, τα πιθανά αποτελέσματα και επιπλοκές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Συζήτηση για τα προσδοκώμενα αποτελέσματα του ατόμου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4100" dirty="0"/>
              <a:t>Λήψη φωτογραφιών πριν και μετά τη θεραπεία</a:t>
            </a: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Αντενδείξεις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600" dirty="0" err="1"/>
              <a:t>Νευρομυϊκές</a:t>
            </a:r>
            <a:r>
              <a:rPr lang="el-GR" sz="3600" dirty="0"/>
              <a:t> παθήσεις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Εγκυμοσύνη/γαλουχία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Διαταραχές πήξης του αίματος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Υπερευαισθησία σε συστατικό του προϊόντος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Ισχυρή φαρμακευτική αγωγή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Λοίμωξη στα σημεία των ενέσεων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600" dirty="0"/>
              <a:t>Χρόνια πνευμονική νόσος</a:t>
            </a:r>
          </a:p>
          <a:p>
            <a:endParaRPr lang="el-G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68346"/>
          </a:xfrm>
        </p:spPr>
        <p:txBody>
          <a:bodyPr>
            <a:noAutofit/>
          </a:bodyPr>
          <a:lstStyle/>
          <a:p>
            <a:r>
              <a:rPr lang="el-GR" sz="4600" dirty="0"/>
              <a:t>Ανεπιθύμητες αντιδράσεις-Επιπλοκές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4500562" cy="5411807"/>
          </a:xfrm>
        </p:spPr>
        <p:txBody>
          <a:bodyPr/>
          <a:lstStyle/>
          <a:p>
            <a:pPr>
              <a:buNone/>
            </a:pPr>
            <a:r>
              <a:rPr lang="el-GR" sz="3600" i="1" dirty="0"/>
              <a:t>Συχνές εκδηλώσεις</a:t>
            </a:r>
          </a:p>
          <a:p>
            <a:pPr>
              <a:buNone/>
            </a:pPr>
            <a:endParaRPr lang="el-GR" sz="3600" i="1" dirty="0"/>
          </a:p>
          <a:p>
            <a:r>
              <a:rPr lang="el-GR" sz="3100" dirty="0"/>
              <a:t>Τοπικές εκχυμώσεις</a:t>
            </a:r>
          </a:p>
          <a:p>
            <a:r>
              <a:rPr lang="el-GR" sz="3100" dirty="0"/>
              <a:t>Ερύθημα ή οίδημα</a:t>
            </a:r>
          </a:p>
          <a:p>
            <a:r>
              <a:rPr lang="el-GR" sz="3100" dirty="0"/>
              <a:t>Πόνος στο σημείο της ένεσης</a:t>
            </a:r>
          </a:p>
          <a:p>
            <a:r>
              <a:rPr lang="el-GR" sz="3100" dirty="0"/>
              <a:t>Κεφαλαλγία</a:t>
            </a:r>
          </a:p>
          <a:p>
            <a:r>
              <a:rPr lang="el-GR" sz="3100" dirty="0"/>
              <a:t>Ναυτία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00562" y="1285860"/>
            <a:ext cx="4357718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i="1" dirty="0"/>
              <a:t>Σπάνιες εκδηλώσεις</a:t>
            </a:r>
          </a:p>
          <a:p>
            <a:pPr>
              <a:buNone/>
            </a:pPr>
            <a:endParaRPr lang="el-GR" sz="3600" i="1" dirty="0"/>
          </a:p>
          <a:p>
            <a:r>
              <a:rPr lang="el-GR" sz="3100" dirty="0"/>
              <a:t>Λοίμωξη</a:t>
            </a:r>
          </a:p>
          <a:p>
            <a:r>
              <a:rPr lang="el-GR" sz="3100" dirty="0"/>
              <a:t>Διάχυση προϊόντος σε διπλανό μυ</a:t>
            </a:r>
          </a:p>
          <a:p>
            <a:r>
              <a:rPr lang="el-GR" sz="3100" dirty="0"/>
              <a:t>Υπερευαισθησία</a:t>
            </a:r>
          </a:p>
          <a:p>
            <a:r>
              <a:rPr lang="el-GR" sz="3100" dirty="0"/>
              <a:t>Αλλεργία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11222"/>
          </a:xfrm>
        </p:spPr>
        <p:txBody>
          <a:bodyPr>
            <a:normAutofit/>
          </a:bodyPr>
          <a:lstStyle/>
          <a:p>
            <a:r>
              <a:rPr lang="el-GR" dirty="0"/>
              <a:t>Αντιρυτιδικές θεραπείες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071546"/>
            <a:ext cx="8258204" cy="639762"/>
          </a:xfrm>
        </p:spPr>
        <p:txBody>
          <a:bodyPr>
            <a:noAutofit/>
          </a:bodyPr>
          <a:lstStyle/>
          <a:p>
            <a:pPr algn="ctr"/>
            <a:r>
              <a:rPr lang="el-GR" sz="3300" dirty="0"/>
              <a:t>Αισθητική</a:t>
            </a:r>
            <a:r>
              <a:rPr lang="el-GR" sz="3200" dirty="0"/>
              <a:t> αντιμετώπιση ρυτίδων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14282" y="1857364"/>
            <a:ext cx="8615394" cy="450059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000" dirty="0"/>
              <a:t>Καλλυντικά προϊόντα με ενεργά συστατικά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/>
              <a:t>Α-</a:t>
            </a:r>
            <a:r>
              <a:rPr lang="el-GR" sz="3000" dirty="0" err="1"/>
              <a:t>υδροξυοξέα</a:t>
            </a:r>
            <a:r>
              <a:rPr lang="el-GR" sz="3000" dirty="0"/>
              <a:t> (ΑΗΑ)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 err="1"/>
              <a:t>Φωτοανάπλαση</a:t>
            </a:r>
            <a:r>
              <a:rPr lang="el-GR" sz="3000" dirty="0"/>
              <a:t> με </a:t>
            </a:r>
            <a:r>
              <a:rPr lang="en-US" sz="3000" dirty="0"/>
              <a:t>IPL </a:t>
            </a:r>
            <a:r>
              <a:rPr lang="el-GR" sz="3000" dirty="0"/>
              <a:t>και </a:t>
            </a:r>
            <a:r>
              <a:rPr lang="en-US" sz="3000" dirty="0"/>
              <a:t>soft laser</a:t>
            </a:r>
            <a:endParaRPr lang="el-GR" sz="3000" dirty="0"/>
          </a:p>
          <a:p>
            <a:pPr marL="457200" indent="-457200">
              <a:buFont typeface="+mj-lt"/>
              <a:buAutoNum type="arabicPeriod"/>
            </a:pPr>
            <a:r>
              <a:rPr lang="el-GR" sz="3000" dirty="0"/>
              <a:t>Θεραπείες με ρεύματα (</a:t>
            </a:r>
            <a:r>
              <a:rPr lang="el-GR" sz="3000" dirty="0" err="1"/>
              <a:t>Ιοντοφόρεση</a:t>
            </a:r>
            <a:r>
              <a:rPr lang="el-GR" sz="3000" dirty="0"/>
              <a:t>, </a:t>
            </a:r>
            <a:r>
              <a:rPr lang="el-GR" sz="3000" dirty="0" err="1"/>
              <a:t>φαραδικό</a:t>
            </a:r>
            <a:r>
              <a:rPr lang="el-GR" sz="3000" dirty="0"/>
              <a:t> </a:t>
            </a:r>
            <a:r>
              <a:rPr lang="el-GR" sz="3000" dirty="0" err="1"/>
              <a:t>ρεύμα,υπερήχοι</a:t>
            </a:r>
            <a:r>
              <a:rPr lang="el-GR" sz="3000" dirty="0"/>
              <a:t>, ραδιοσυχνότητες)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/>
              <a:t>Θεραπεία με </a:t>
            </a:r>
            <a:r>
              <a:rPr lang="el-GR" sz="3000" dirty="0" err="1"/>
              <a:t>μικροβελόνες</a:t>
            </a:r>
            <a:r>
              <a:rPr lang="el-GR" sz="3000" dirty="0"/>
              <a:t> (</a:t>
            </a:r>
            <a:r>
              <a:rPr lang="en-US" sz="3000" dirty="0" err="1"/>
              <a:t>Microneedling</a:t>
            </a:r>
            <a:r>
              <a:rPr lang="en-US" sz="30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 err="1"/>
              <a:t>Μικροδερμοαπόξεση</a:t>
            </a:r>
            <a:r>
              <a:rPr lang="el-GR" sz="3000" dirty="0"/>
              <a:t> (</a:t>
            </a:r>
            <a:r>
              <a:rPr lang="en-US" sz="3000" dirty="0" err="1"/>
              <a:t>Microdermabrassion</a:t>
            </a:r>
            <a:r>
              <a:rPr lang="en-US" sz="3000" dirty="0"/>
              <a:t>)</a:t>
            </a:r>
            <a:endParaRPr lang="el-GR" sz="3000" dirty="0"/>
          </a:p>
          <a:p>
            <a:pPr marL="457200" indent="-457200">
              <a:buFont typeface="+mj-lt"/>
              <a:buAutoNum type="arabicPeriod"/>
            </a:pPr>
            <a:r>
              <a:rPr lang="el-GR" sz="3000" dirty="0"/>
              <a:t>Φυτικό </a:t>
            </a:r>
            <a:r>
              <a:rPr lang="en-US" sz="3000" dirty="0"/>
              <a:t>peeling (</a:t>
            </a:r>
            <a:r>
              <a:rPr lang="en-US" sz="3000" dirty="0" err="1"/>
              <a:t>Phytopeeling</a:t>
            </a:r>
            <a:r>
              <a:rPr lang="en-US" sz="3000" dirty="0"/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000" dirty="0"/>
              <a:t>Ενδοδερμική μάλαξη</a:t>
            </a:r>
          </a:p>
          <a:p>
            <a:endParaRPr lang="el-GR" sz="1600" dirty="0"/>
          </a:p>
          <a:p>
            <a:pPr>
              <a:buNone/>
            </a:pPr>
            <a:endParaRPr lang="el-GR" sz="1600" dirty="0"/>
          </a:p>
          <a:p>
            <a:endParaRPr lang="el-GR" sz="1600" dirty="0"/>
          </a:p>
          <a:p>
            <a:endParaRPr lang="el-GR" sz="1600" dirty="0"/>
          </a:p>
          <a:p>
            <a:endParaRPr lang="el-GR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l-GR" dirty="0"/>
              <a:t>Αντιρυτιδικές θεραπείες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329642" cy="639762"/>
          </a:xfrm>
        </p:spPr>
        <p:txBody>
          <a:bodyPr>
            <a:noAutofit/>
          </a:bodyPr>
          <a:lstStyle/>
          <a:p>
            <a:r>
              <a:rPr lang="el-GR" sz="3200" dirty="0"/>
              <a:t>Αντιμετώπιση ρυτίδων με ιατρικές μεθόδους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42844" y="2143116"/>
            <a:ext cx="8715436" cy="442915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3200" dirty="0"/>
              <a:t>Ενέσιμα εμφυτεύματα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 err="1"/>
              <a:t>Βοτουλινική</a:t>
            </a:r>
            <a:r>
              <a:rPr lang="el-GR" sz="3200" dirty="0"/>
              <a:t> τοξίνη τύπου Α (</a:t>
            </a:r>
            <a:r>
              <a:rPr lang="en-US" sz="3200" dirty="0"/>
              <a:t>Botox)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Χημικά </a:t>
            </a:r>
            <a:r>
              <a:rPr lang="en-US" sz="3200" dirty="0"/>
              <a:t>peeling (Chemical peels)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 err="1"/>
              <a:t>Δερμοαπόξεση</a:t>
            </a:r>
            <a:r>
              <a:rPr lang="el-GR" sz="3200" dirty="0"/>
              <a:t> (</a:t>
            </a:r>
            <a:r>
              <a:rPr lang="en-US" sz="3200" dirty="0" err="1"/>
              <a:t>Dermabrassion</a:t>
            </a:r>
            <a:r>
              <a:rPr lang="en-US" sz="32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Θεραπεία με </a:t>
            </a:r>
            <a:r>
              <a:rPr lang="en-US" sz="3200" dirty="0"/>
              <a:t>laser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3200" dirty="0" err="1"/>
              <a:t>Ρυτιδοπλαστική</a:t>
            </a:r>
            <a:r>
              <a:rPr lang="el-GR" sz="3200" dirty="0"/>
              <a:t> </a:t>
            </a:r>
            <a:r>
              <a:rPr lang="en-US" sz="3200" dirty="0"/>
              <a:t>(Facelift)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 err="1"/>
              <a:t>Βλεφαροπλαστική</a:t>
            </a:r>
            <a:endParaRPr lang="el-GR" sz="3200" dirty="0"/>
          </a:p>
          <a:p>
            <a:pPr marL="457200" indent="-457200">
              <a:buFont typeface="+mj-lt"/>
              <a:buAutoNum type="arabicPeriod"/>
            </a:pPr>
            <a:r>
              <a:rPr lang="el-GR" sz="3200" dirty="0"/>
              <a:t>Πλαστική χειρουργική μετώπου 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1F79E3-2D41-4438-AC37-38249FD2BFB4}"/>
              </a:ext>
            </a:extLst>
          </p:cNvPr>
          <p:cNvSpPr txBox="1"/>
          <p:nvPr/>
        </p:nvSpPr>
        <p:spPr>
          <a:xfrm>
            <a:off x="179512" y="1916832"/>
            <a:ext cx="8892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i="1" dirty="0"/>
              <a:t>Ευχαριστώ </a:t>
            </a:r>
          </a:p>
          <a:p>
            <a:pPr algn="ctr"/>
            <a:r>
              <a:rPr lang="el-GR" sz="6000" i="1" dirty="0"/>
              <a:t>για την προσοχή σας!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dirty="0"/>
              <a:t>Ενέσιμα Εμφυτεύματα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Ουσίες υγρής ή ζελατινώδης μορφής που τοποθετούνται ενέσιμα  στο δέρμα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/>
              <a:t>Ιδιότητα</a:t>
            </a:r>
            <a:r>
              <a:rPr lang="el-GR" dirty="0"/>
              <a:t>: Αυξάνουν τοπικά τον όγκο του δέρματος, διορθώνουν ατέλειες και την ασυμμετρία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χρήση τους ξεκινάει από το 1900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Ταξινόμηση ενέσιμων δερματικών εμφυτευμάτων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4497388" cy="639762"/>
          </a:xfrm>
        </p:spPr>
        <p:txBody>
          <a:bodyPr>
            <a:noAutofit/>
          </a:bodyPr>
          <a:lstStyle/>
          <a:p>
            <a:r>
              <a:rPr lang="el-GR" dirty="0"/>
              <a:t>Βιολογικά / </a:t>
            </a:r>
            <a:r>
              <a:rPr lang="el-GR" dirty="0" err="1"/>
              <a:t>Απορροφήσιμα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0" y="2103413"/>
            <a:ext cx="4500562" cy="4754587"/>
          </a:xfrm>
        </p:spPr>
        <p:txBody>
          <a:bodyPr>
            <a:noAutofit/>
          </a:bodyPr>
          <a:lstStyle/>
          <a:p>
            <a:r>
              <a:rPr lang="el-GR" sz="2200" dirty="0"/>
              <a:t>Διάρκεια: 18 μήνες περίπου</a:t>
            </a:r>
          </a:p>
          <a:p>
            <a:pPr marL="0" indent="0">
              <a:buNone/>
            </a:pPr>
            <a:endParaRPr lang="el-GR" sz="2200" dirty="0"/>
          </a:p>
          <a:p>
            <a:r>
              <a:rPr lang="el-GR" sz="2200" dirty="0"/>
              <a:t>Χρειάζονται επαναληπτικές ενέσεις 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r>
              <a:rPr lang="el-GR" sz="2200" i="1" dirty="0"/>
              <a:t>Ανεπιθύμητες αντιδράσεις</a:t>
            </a:r>
            <a:r>
              <a:rPr lang="el-GR" sz="2200" dirty="0"/>
              <a:t>: τοπικό ερύθημα οίδημα, εκχυμώσεις, κνησμός, πόνος, φλεγμονώδεις αντιδράσεις</a:t>
            </a:r>
          </a:p>
          <a:p>
            <a:pPr marL="0" indent="0">
              <a:buNone/>
            </a:pPr>
            <a:r>
              <a:rPr lang="el-GR" sz="2200" i="1" dirty="0"/>
              <a:t>Απαγορεύονται</a:t>
            </a:r>
            <a:r>
              <a:rPr lang="el-GR" sz="2200" dirty="0"/>
              <a:t>: Εγκυμοσύνη ή θηλασμός, σημαντικά δερματικά προβλήματα, </a:t>
            </a:r>
            <a:r>
              <a:rPr lang="el-GR" sz="2200" dirty="0" err="1"/>
              <a:t>αυτοάνοσα</a:t>
            </a:r>
            <a:r>
              <a:rPr lang="el-GR" sz="2200" dirty="0"/>
              <a:t>, διαβήτη</a:t>
            </a:r>
          </a:p>
          <a:p>
            <a:endParaRPr lang="el-GR" sz="1100" dirty="0">
              <a:solidFill>
                <a:schemeClr val="bg1"/>
              </a:solidFill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714877" y="1428736"/>
            <a:ext cx="4429123" cy="639762"/>
          </a:xfrm>
        </p:spPr>
        <p:txBody>
          <a:bodyPr>
            <a:noAutofit/>
          </a:bodyPr>
          <a:lstStyle/>
          <a:p>
            <a:r>
              <a:rPr lang="el-GR" dirty="0"/>
              <a:t>Συνθετικά / </a:t>
            </a:r>
            <a:r>
              <a:rPr lang="el-GR" dirty="0" err="1"/>
              <a:t>Ημι</a:t>
            </a:r>
            <a:r>
              <a:rPr lang="el-GR" dirty="0"/>
              <a:t>-</a:t>
            </a:r>
            <a:r>
              <a:rPr lang="el-GR" dirty="0" err="1"/>
              <a:t>Απορροφήσιμα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572000" y="2071678"/>
            <a:ext cx="4357717" cy="4786322"/>
          </a:xfrm>
        </p:spPr>
        <p:txBody>
          <a:bodyPr>
            <a:normAutofit lnSpcReduction="10000"/>
          </a:bodyPr>
          <a:lstStyle/>
          <a:p>
            <a:r>
              <a:rPr lang="el-GR" sz="2200" dirty="0"/>
              <a:t>Διάρκεια: 2 χρόνια περίπου</a:t>
            </a:r>
          </a:p>
          <a:p>
            <a:pPr marL="0" indent="0">
              <a:buNone/>
            </a:pPr>
            <a:endParaRPr lang="el-GR" sz="2200" dirty="0"/>
          </a:p>
          <a:p>
            <a:r>
              <a:rPr lang="el-GR" sz="2200" dirty="0"/>
              <a:t>Εμφανίζουν το φαινόμενο της μετανάστευσης</a:t>
            </a:r>
          </a:p>
          <a:p>
            <a:endParaRPr lang="el-GR" sz="2200" dirty="0"/>
          </a:p>
          <a:p>
            <a:endParaRPr lang="el-GR" sz="2200" dirty="0"/>
          </a:p>
          <a:p>
            <a:pPr marL="0" indent="0">
              <a:buNone/>
            </a:pPr>
            <a:r>
              <a:rPr lang="el-GR" sz="2200" i="1" dirty="0"/>
              <a:t>Ανεπιθύμητες αντιδράσεις</a:t>
            </a:r>
            <a:r>
              <a:rPr lang="el-GR" sz="2200" dirty="0"/>
              <a:t>: Οζίδια με συνοδεία πόνου, παραμόρφωση προσώπου</a:t>
            </a:r>
          </a:p>
          <a:p>
            <a:pPr marL="0" indent="0">
              <a:buNone/>
            </a:pPr>
            <a:r>
              <a:rPr lang="el-GR" sz="2200" dirty="0"/>
              <a:t>Αυξημένος κίνδυνος: Συχνά προκαλούν φλεγμονώδεις αντιδράσεις και μη αναστρέψιμες βλάβες</a:t>
            </a:r>
          </a:p>
          <a:p>
            <a:pPr marL="0" indent="0">
              <a:buNone/>
            </a:pPr>
            <a:endParaRPr lang="el-GR" sz="2200" i="1" dirty="0">
              <a:solidFill>
                <a:srgbClr val="FFC000"/>
              </a:solidFill>
            </a:endParaRP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800" dirty="0"/>
              <a:t>Δερματικά εμφυτεύματα </a:t>
            </a:r>
            <a:r>
              <a:rPr lang="el-GR" sz="4800" dirty="0" err="1"/>
              <a:t>υαλουρονικού</a:t>
            </a:r>
            <a:r>
              <a:rPr lang="el-GR" sz="4800" dirty="0"/>
              <a:t> οξέος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1785926"/>
            <a:ext cx="9144000" cy="2071702"/>
          </a:xfrm>
        </p:spPr>
        <p:txBody>
          <a:bodyPr>
            <a:normAutofit fontScale="77500" lnSpcReduction="20000"/>
          </a:bodyPr>
          <a:lstStyle/>
          <a:p>
            <a:r>
              <a:rPr lang="el-GR" sz="4300" dirty="0"/>
              <a:t>Προέρχονται από πτηνά ή από ζύμωση του βακτηριδίου </a:t>
            </a:r>
            <a:r>
              <a:rPr lang="en-US" sz="4300" i="1" dirty="0"/>
              <a:t>Streptococcus equine</a:t>
            </a:r>
            <a:endParaRPr lang="el-GR" sz="4300" i="1" dirty="0"/>
          </a:p>
          <a:p>
            <a:r>
              <a:rPr lang="en-US" sz="4300" dirty="0"/>
              <a:t>T</a:t>
            </a:r>
            <a:r>
              <a:rPr lang="el-GR" sz="4300" dirty="0" err="1"/>
              <a:t>εστ</a:t>
            </a:r>
            <a:r>
              <a:rPr lang="el-GR" sz="4300" dirty="0"/>
              <a:t> ευαισθησίας δεν είναι απαραίτητα</a:t>
            </a:r>
          </a:p>
          <a:p>
            <a:r>
              <a:rPr lang="el-GR" sz="4300" dirty="0"/>
              <a:t>Είναι βιολογικά / </a:t>
            </a:r>
            <a:r>
              <a:rPr lang="el-GR" sz="4300" dirty="0" err="1"/>
              <a:t>απορροφήσιμα</a:t>
            </a:r>
            <a:r>
              <a:rPr lang="el-GR" sz="4300" dirty="0"/>
              <a:t> εμφυτεύματα</a:t>
            </a:r>
          </a:p>
          <a:p>
            <a:pPr>
              <a:buNone/>
            </a:pPr>
            <a:endParaRPr lang="el-GR" sz="3400" dirty="0"/>
          </a:p>
          <a:p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5357818" y="4071942"/>
            <a:ext cx="3500462" cy="262572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4100" dirty="0"/>
              <a:t>Εμπορικές</a:t>
            </a:r>
            <a:r>
              <a:rPr lang="en-US" sz="4100" dirty="0"/>
              <a:t> </a:t>
            </a:r>
            <a:r>
              <a:rPr lang="el-GR" sz="4100" dirty="0"/>
              <a:t>ονομασίες</a:t>
            </a:r>
          </a:p>
          <a:p>
            <a:pPr>
              <a:buNone/>
            </a:pPr>
            <a:endParaRPr lang="el-GR" sz="3100" dirty="0"/>
          </a:p>
          <a:p>
            <a:pPr>
              <a:buFont typeface="Courier New" pitchFamily="49" charset="0"/>
              <a:buChar char="o"/>
            </a:pPr>
            <a:r>
              <a:rPr lang="en-US" sz="4000" i="1" dirty="0" err="1"/>
              <a:t>Restylane</a:t>
            </a:r>
            <a:endParaRPr lang="en-US" sz="4000" i="1" dirty="0"/>
          </a:p>
          <a:p>
            <a:pPr>
              <a:buFont typeface="Courier New" pitchFamily="49" charset="0"/>
              <a:buChar char="o"/>
            </a:pPr>
            <a:r>
              <a:rPr lang="en-US" sz="4000" i="1" dirty="0" err="1"/>
              <a:t>Juvederm</a:t>
            </a:r>
            <a:endParaRPr lang="en-US" sz="4000" i="1" dirty="0"/>
          </a:p>
          <a:p>
            <a:pPr>
              <a:buFont typeface="Courier New" pitchFamily="49" charset="0"/>
              <a:buChar char="o"/>
            </a:pPr>
            <a:r>
              <a:rPr lang="en-US" sz="4000" i="1" dirty="0" err="1"/>
              <a:t>Belotero</a:t>
            </a:r>
            <a:endParaRPr lang="el-GR" sz="4000" i="1" dirty="0"/>
          </a:p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142844" y="4071942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Σημαντικό χαρακτηριστικό: </a:t>
            </a:r>
            <a:br>
              <a:rPr lang="el-GR" sz="2800" dirty="0"/>
            </a:br>
            <a:endParaRPr lang="el-GR" sz="2800" dirty="0"/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Αφαιρούνται με την έκχυση της </a:t>
            </a:r>
            <a:r>
              <a:rPr lang="el-GR" sz="3000" dirty="0" err="1"/>
              <a:t>υαλουρονιδάσης</a:t>
            </a:r>
            <a:endParaRPr lang="el-GR" sz="3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4800" dirty="0"/>
              <a:t>Ενέσιμο κολλαγόνο</a:t>
            </a: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4040188" cy="425448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Ζωικής προέλευσης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0" y="1357298"/>
            <a:ext cx="4786314" cy="3643338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l-GR" sz="2600" dirty="0"/>
              <a:t>Από δέρμα βοοειδών ή χοίρων</a:t>
            </a:r>
          </a:p>
          <a:p>
            <a:r>
              <a:rPr lang="el-GR" sz="2600" dirty="0" err="1"/>
              <a:t>Απορροφήσιμο</a:t>
            </a:r>
            <a:r>
              <a:rPr lang="el-GR" sz="2600" dirty="0"/>
              <a:t> </a:t>
            </a:r>
            <a:r>
              <a:rPr lang="el-GR" sz="2600" dirty="0" err="1"/>
              <a:t>εμφυτεύμα</a:t>
            </a:r>
            <a:endParaRPr lang="el-GR" sz="2600" dirty="0"/>
          </a:p>
          <a:p>
            <a:r>
              <a:rPr lang="el-GR" sz="2600" dirty="0"/>
              <a:t>Τεστ ευαισθησίας</a:t>
            </a:r>
          </a:p>
          <a:p>
            <a:r>
              <a:rPr lang="el-GR" sz="2600" dirty="0"/>
              <a:t>Υψηλή πιθανότητα ανεπιθύμητων αντιδράσεων και αλλεργιών </a:t>
            </a:r>
            <a:endParaRPr lang="en-US" sz="2600" dirty="0"/>
          </a:p>
          <a:p>
            <a:pPr>
              <a:buNone/>
            </a:pPr>
            <a:endParaRPr lang="el-GR" sz="1800" dirty="0"/>
          </a:p>
          <a:p>
            <a:pPr>
              <a:buNone/>
            </a:pPr>
            <a:endParaRPr lang="el-GR" sz="1800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02159" y="1071546"/>
            <a:ext cx="4541841" cy="496886"/>
          </a:xfrm>
        </p:spPr>
        <p:txBody>
          <a:bodyPr>
            <a:noAutofit/>
          </a:bodyPr>
          <a:lstStyle/>
          <a:p>
            <a:pPr algn="ctr"/>
            <a:r>
              <a:rPr lang="el-GR" sz="3200" dirty="0"/>
              <a:t>Ανθρώπινης προέλευσης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3438" y="1357298"/>
            <a:ext cx="4643438" cy="350046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l-GR" sz="2800" dirty="0"/>
              <a:t>Από καλλιέργεια ανθρώπινων </a:t>
            </a:r>
            <a:r>
              <a:rPr lang="el-GR" sz="2800" dirty="0" err="1"/>
              <a:t>ινοβλαστών</a:t>
            </a:r>
            <a:r>
              <a:rPr lang="el-GR" sz="2800" dirty="0"/>
              <a:t>  ή δέρμα ανθρώπινων πτωμάτων</a:t>
            </a:r>
          </a:p>
          <a:p>
            <a:r>
              <a:rPr lang="el-GR" sz="2800" dirty="0"/>
              <a:t>Δεν απαιτούν τεστ ευαισθησίας</a:t>
            </a:r>
          </a:p>
          <a:p>
            <a:r>
              <a:rPr lang="el-GR" sz="2800" dirty="0"/>
              <a:t>Ελάχιστη εμφάνιση ανεπιθύμητων αντιδράσεων και αλλεργιών</a:t>
            </a:r>
          </a:p>
          <a:p>
            <a:endParaRPr lang="el-GR" dirty="0"/>
          </a:p>
        </p:txBody>
      </p:sp>
      <p:sp>
        <p:nvSpPr>
          <p:cNvPr id="10" name="9 - TextBox"/>
          <p:cNvSpPr txBox="1"/>
          <p:nvPr/>
        </p:nvSpPr>
        <p:spPr>
          <a:xfrm>
            <a:off x="285720" y="4714884"/>
            <a:ext cx="42148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l-GR" sz="2800" dirty="0"/>
              <a:t> Εμπορικές ονομασίες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/>
              <a:t>   </a:t>
            </a:r>
            <a:r>
              <a:rPr lang="en-US" sz="2800" i="1" dirty="0" err="1"/>
              <a:t>Zyderm</a:t>
            </a:r>
            <a:r>
              <a:rPr lang="en-US" sz="2800" i="1" dirty="0"/>
              <a:t> I</a:t>
            </a:r>
          </a:p>
          <a:p>
            <a:pPr>
              <a:buFont typeface="Courier New" pitchFamily="49" charset="0"/>
              <a:buChar char="o"/>
            </a:pPr>
            <a:r>
              <a:rPr lang="en-US" sz="2800" i="1" dirty="0"/>
              <a:t>   </a:t>
            </a:r>
            <a:r>
              <a:rPr lang="en-US" sz="2800" i="1" dirty="0" err="1"/>
              <a:t>Zyderm</a:t>
            </a:r>
            <a:r>
              <a:rPr lang="en-US" sz="2800" i="1" dirty="0"/>
              <a:t> II</a:t>
            </a:r>
          </a:p>
          <a:p>
            <a:pPr>
              <a:buFont typeface="Courier New" pitchFamily="49" charset="0"/>
              <a:buChar char="o"/>
            </a:pPr>
            <a:r>
              <a:rPr lang="en-US" sz="2800" i="1" dirty="0"/>
              <a:t>   </a:t>
            </a:r>
            <a:r>
              <a:rPr lang="en-US" sz="2800" i="1" dirty="0" err="1"/>
              <a:t>Zyplast</a:t>
            </a:r>
            <a:endParaRPr lang="el-GR" sz="2800" i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857752" y="5000636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l-GR" sz="2800" dirty="0"/>
              <a:t>Εμπορικές  ονομασίες</a:t>
            </a:r>
          </a:p>
          <a:p>
            <a:pPr>
              <a:buNone/>
            </a:pPr>
            <a:endParaRPr lang="el-GR" sz="1600" dirty="0"/>
          </a:p>
          <a:p>
            <a:pPr>
              <a:buFont typeface="Courier New" pitchFamily="49" charset="0"/>
              <a:buChar char="o"/>
            </a:pPr>
            <a:r>
              <a:rPr lang="el-GR" sz="2800" i="1" dirty="0"/>
              <a:t>   </a:t>
            </a:r>
            <a:r>
              <a:rPr lang="en-US" sz="2800" i="1" dirty="0" err="1"/>
              <a:t>Dermalogen</a:t>
            </a:r>
            <a:endParaRPr lang="el-GR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1071546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/>
              <a:t>  Ασταθές υλικό,  συχνά μεταναστεύει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/>
              <a:t>  Προκαλεί σοβαρές επιπλοκές 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/>
              <a:t>  Δε χρησιμοποιείται πλέον για αισθητικούς σκοπούς</a:t>
            </a:r>
          </a:p>
          <a:p>
            <a:pPr>
              <a:buFont typeface="Arial" pitchFamily="34" charset="0"/>
              <a:buChar char="•"/>
            </a:pPr>
            <a:endParaRPr lang="el-GR" sz="2800" dirty="0"/>
          </a:p>
          <a:p>
            <a:endParaRPr lang="el-GR" sz="2400" dirty="0"/>
          </a:p>
          <a:p>
            <a:endParaRPr lang="el-GR" sz="2400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25717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err="1"/>
              <a:t>Αυτόλογο</a:t>
            </a:r>
            <a:r>
              <a:rPr lang="el-GR" sz="4800" dirty="0"/>
              <a:t> λίπος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28596" y="28572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/>
              <a:t>Υγρή ενέσιμη σιλικόνη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214282" y="3564791"/>
            <a:ext cx="89297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800" dirty="0"/>
              <a:t>  Απόλυτα συμβατό με τον οργανισμό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/>
              <a:t>  Σπάνια εμφάνιση ανεπιθύμητων αντιδράσεων και αλλεργιών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/>
              <a:t>  Συχνή επιπλοκή η απορρόφηση του εμφυτεύματος σε απρόβλεπτο βαθμό 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/>
              <a:t>  Δεν έχει ιδιαίτερη απήχηση στο κοινό</a:t>
            </a:r>
          </a:p>
          <a:p>
            <a:pPr>
              <a:buFont typeface="Arial" pitchFamily="34" charset="0"/>
              <a:buChar char="•"/>
            </a:pPr>
            <a:endParaRPr lang="el-GR" sz="2000" dirty="0"/>
          </a:p>
          <a:p>
            <a:pPr>
              <a:buFont typeface="Arial" pitchFamily="34" charset="0"/>
              <a:buChar char="•"/>
            </a:pPr>
            <a:endParaRPr lang="el-GR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r>
              <a:rPr lang="el-GR" sz="4800" dirty="0"/>
              <a:t>Θεραπεία με ενέσιμα δερματικά εμφυτεύματα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/>
              <a:t>Διόρθωση στατικών ρυτίδων</a:t>
            </a:r>
            <a:r>
              <a:rPr lang="en-US" dirty="0"/>
              <a:t>, </a:t>
            </a:r>
            <a:r>
              <a:rPr lang="el-GR" dirty="0"/>
              <a:t>ραβδώσεων, ουλών και αισθητική βελτίωση προσώπου</a:t>
            </a:r>
          </a:p>
          <a:p>
            <a:pPr>
              <a:buNone/>
            </a:pPr>
            <a:r>
              <a:rPr lang="el-GR" dirty="0"/>
              <a:t>Λαμβάνονται ιατρικό ιστορικό και φωτογραφίες</a:t>
            </a:r>
          </a:p>
          <a:p>
            <a:pPr algn="just">
              <a:buNone/>
            </a:pPr>
            <a:r>
              <a:rPr lang="el-GR" sz="2800" dirty="0"/>
              <a:t>Προηγείται συζήτηση σχετικά με:</a:t>
            </a:r>
          </a:p>
          <a:p>
            <a:pPr algn="just"/>
            <a:r>
              <a:rPr lang="el-GR" sz="2800" dirty="0"/>
              <a:t>το υλικό</a:t>
            </a:r>
          </a:p>
          <a:p>
            <a:pPr algn="just"/>
            <a:r>
              <a:rPr lang="el-GR" sz="2800" dirty="0"/>
              <a:t>τη διαδικασία</a:t>
            </a:r>
          </a:p>
          <a:p>
            <a:pPr algn="just"/>
            <a:r>
              <a:rPr lang="el-GR" sz="2800" dirty="0"/>
              <a:t>τις πιθανές ανεπιθύμητες αντιδράσεις </a:t>
            </a:r>
          </a:p>
          <a:p>
            <a:pPr algn="just"/>
            <a:r>
              <a:rPr lang="el-GR" sz="2800" dirty="0"/>
              <a:t>τα πιθανά αποτελέσματα</a:t>
            </a:r>
          </a:p>
          <a:p>
            <a:pPr algn="just"/>
            <a:r>
              <a:rPr lang="el-GR" sz="2800" dirty="0"/>
              <a:t>την ψυχολογία του</a:t>
            </a:r>
          </a:p>
        </p:txBody>
      </p:sp>
    </p:spTree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500570"/>
            <a:ext cx="8229600" cy="2000263"/>
          </a:xfrm>
        </p:spPr>
        <p:txBody>
          <a:bodyPr>
            <a:noAutofit/>
          </a:bodyPr>
          <a:lstStyle/>
          <a:p>
            <a:r>
              <a:rPr lang="el-GR" sz="2800" dirty="0"/>
              <a:t>Γραμμοειδής ένεση</a:t>
            </a:r>
          </a:p>
          <a:p>
            <a:r>
              <a:rPr lang="el-GR" sz="2800" dirty="0"/>
              <a:t>Τεχνική της ιχνογράφησης </a:t>
            </a:r>
          </a:p>
          <a:p>
            <a:r>
              <a:rPr lang="el-GR" sz="2800" dirty="0"/>
              <a:t>Τεχνική του τατουάζ</a:t>
            </a:r>
          </a:p>
          <a:p>
            <a:r>
              <a:rPr lang="el-GR" sz="2800" dirty="0"/>
              <a:t>Τεχνική </a:t>
            </a:r>
            <a:r>
              <a:rPr lang="el-GR" sz="2800" dirty="0" err="1"/>
              <a:t>μικροσταγονιδίων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571472" y="1071546"/>
            <a:ext cx="78581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sz="2800" dirty="0"/>
              <a:t>Ρυτίδες μετώπου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/>
              <a:t>Ρυτίδες </a:t>
            </a:r>
            <a:r>
              <a:rPr lang="el-GR" sz="2800" dirty="0" err="1"/>
              <a:t>μεσοφρύου</a:t>
            </a:r>
            <a:r>
              <a:rPr lang="el-GR" sz="28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 err="1"/>
              <a:t>Περιοφθαλμικές</a:t>
            </a:r>
            <a:r>
              <a:rPr lang="el-GR" sz="2800" dirty="0"/>
              <a:t> ρυτίδες (πόδι της χήνας)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 err="1"/>
              <a:t>Ρινοχειλικές</a:t>
            </a:r>
            <a:r>
              <a:rPr lang="el-GR" sz="2800" dirty="0"/>
              <a:t> ρυτίδες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 err="1"/>
              <a:t>Περιστοματικές</a:t>
            </a:r>
            <a:r>
              <a:rPr lang="el-GR" sz="2800" dirty="0"/>
              <a:t> ρυτίδες (ρυτίδες καπνιστού)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800" dirty="0"/>
              <a:t>Ρυτίδες θλίψης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357158" y="371475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/>
              <a:t>Τεχνικές των ενέσεων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357158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/>
              <a:t>Περιοχές εφαρμογής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42812" y="214290"/>
            <a:ext cx="9001188" cy="1000132"/>
          </a:xfrm>
        </p:spPr>
        <p:txBody>
          <a:bodyPr>
            <a:noAutofit/>
          </a:bodyPr>
          <a:lstStyle/>
          <a:p>
            <a:pPr algn="ctr"/>
            <a:r>
              <a:rPr lang="el-GR" sz="4700" b="0" dirty="0"/>
              <a:t>Συνήθεις ανεπιθύμητες αντιδράσεις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0" y="1357299"/>
            <a:ext cx="9001156" cy="2571768"/>
          </a:xfrm>
        </p:spPr>
        <p:txBody>
          <a:bodyPr>
            <a:normAutofit fontScale="55000" lnSpcReduction="20000"/>
          </a:bodyPr>
          <a:lstStyle/>
          <a:p>
            <a:r>
              <a:rPr lang="el-GR" sz="5800" dirty="0"/>
              <a:t>Τοπικό οίδημα</a:t>
            </a:r>
          </a:p>
          <a:p>
            <a:r>
              <a:rPr lang="el-GR" sz="5800" dirty="0"/>
              <a:t>Ερυθρότητα με συνοδεία πόνου</a:t>
            </a:r>
          </a:p>
          <a:p>
            <a:r>
              <a:rPr lang="el-GR" sz="5800" dirty="0"/>
              <a:t>Κνησμός</a:t>
            </a:r>
          </a:p>
          <a:p>
            <a:r>
              <a:rPr lang="el-GR" sz="5800" dirty="0"/>
              <a:t>Εκχυμώσεις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</a:t>
            </a:r>
          </a:p>
          <a:p>
            <a:endParaRPr lang="el-GR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0" y="3571876"/>
            <a:ext cx="9144000" cy="639762"/>
          </a:xfrm>
        </p:spPr>
        <p:txBody>
          <a:bodyPr>
            <a:noAutofit/>
          </a:bodyPr>
          <a:lstStyle/>
          <a:p>
            <a:pPr algn="ctr"/>
            <a:r>
              <a:rPr lang="el-GR" sz="4800" b="0" dirty="0"/>
              <a:t>Σπάνιες επιπλοκές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14282" y="4429108"/>
            <a:ext cx="8429684" cy="200028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l-GR" sz="3200" dirty="0"/>
              <a:t>Αγγειακή απόφραξη</a:t>
            </a:r>
          </a:p>
          <a:p>
            <a:pPr marL="457200" indent="-457200">
              <a:buAutoNum type="arabicPeriod"/>
            </a:pPr>
            <a:r>
              <a:rPr lang="el-GR" sz="3200" dirty="0"/>
              <a:t>Λοίμωξη </a:t>
            </a:r>
          </a:p>
          <a:p>
            <a:pPr marL="457200" indent="-457200">
              <a:buAutoNum type="arabicPeriod"/>
            </a:pPr>
            <a:r>
              <a:rPr lang="el-GR" sz="3200" dirty="0"/>
              <a:t>Ανάπτυξη οζιδίων</a:t>
            </a:r>
          </a:p>
          <a:p>
            <a:pPr marL="457200" indent="-457200">
              <a:buNone/>
            </a:pPr>
            <a:endParaRPr lang="el-GR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603</Words>
  <Application>Microsoft Office PowerPoint</Application>
  <PresentationFormat>Προβολή στην οθόνη (4:3)</PresentationFormat>
  <Paragraphs>173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Θέμα του Office</vt:lpstr>
      <vt:lpstr>Ενέσιμα Εμφυτεύματα και Αντιρυτιδικές Θεραπείες</vt:lpstr>
      <vt:lpstr>Ενέσιμα Εμφυτεύματα</vt:lpstr>
      <vt:lpstr>Ταξινόμηση ενέσιμων δερματικών εμφυτευμάτων</vt:lpstr>
      <vt:lpstr>Δερματικά εμφυτεύματα υαλουρονικού οξέος</vt:lpstr>
      <vt:lpstr>Ενέσιμο κολλαγόνο</vt:lpstr>
      <vt:lpstr>Παρουσίαση του PowerPoint</vt:lpstr>
      <vt:lpstr>Θεραπεία με ενέσιμα δερματικά εμφυτεύματα</vt:lpstr>
      <vt:lpstr>Παρουσίαση του PowerPoint</vt:lpstr>
      <vt:lpstr>Παρουσίαση του PowerPoint</vt:lpstr>
      <vt:lpstr>Βοτουλινική τοξίνη (Botox)</vt:lpstr>
      <vt:lpstr>Θεραπεία με βοτουλινική τοξίνη τύπου Α (Botox)</vt:lpstr>
      <vt:lpstr>Θεραπεία με βοτουλινική τοξίνη τύπου Α (Botox)</vt:lpstr>
      <vt:lpstr>Αντενδείξεις</vt:lpstr>
      <vt:lpstr>Ανεπιθύμητες αντιδράσεις-Επιπλοκές</vt:lpstr>
      <vt:lpstr>Αντιρυτιδικές θεραπείες</vt:lpstr>
      <vt:lpstr>Αντιρυτιδικές θεραπείες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Ενέσιμα Εμφυτεύματα και Αντιρυτιδικές Θεραπείες</dc:title>
  <cp:lastModifiedBy>Thanasis Kokkinidis</cp:lastModifiedBy>
  <cp:revision>77</cp:revision>
  <dcterms:modified xsi:type="dcterms:W3CDTF">2017-09-18T00:17:37Z</dcterms:modified>
</cp:coreProperties>
</file>