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0" r:id="rId3"/>
    <p:sldId id="265" r:id="rId4"/>
    <p:sldId id="269" r:id="rId5"/>
    <p:sldId id="270" r:id="rId6"/>
    <p:sldId id="271" r:id="rId7"/>
    <p:sldId id="262" r:id="rId8"/>
    <p:sldId id="268" r:id="rId9"/>
    <p:sldId id="263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θερμοκρασία/Χρόνου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465387228400213E-2"/>
          <c:y val="0.11388181105448844"/>
          <c:w val="0.88744060911687328"/>
          <c:h val="0.77221400814684782"/>
        </c:manualLayout>
      </c:layout>
      <c:lineChart>
        <c:grouping val="standard"/>
        <c:varyColors val="0"/>
        <c:ser>
          <c:idx val="0"/>
          <c:order val="0"/>
          <c:tx>
            <c:strRef>
              <c:f>'[Φύλλο εργασίας στο C  Users Γιώργος Desktop ΧΡΥΣΟΧΟΪΔΗΣ ΔΙΠΛΩΜΑΤΙΚΗ.doc]Φύλλο1'!$B$2</c:f>
              <c:strCache>
                <c:ptCount val="1"/>
                <c:pt idx="0">
                  <c:v>θερμοκρασία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'[Φύλλο εργασίας στο C  Users Γιώργος Desktop ΧΡΥΣΟΧΟΪΔΗΣ ΔΙΠΛΩΜΑΤΙΚΗ.doc]Φύλλο1'!$A$3:$A$39</c:f>
              <c:numCache>
                <c:formatCode>General</c:formatCode>
                <c:ptCount val="3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</c:numCache>
            </c:numRef>
          </c:cat>
          <c:val>
            <c:numRef>
              <c:f>'[Φύλλο εργασίας στο C  Users Γιώργος Desktop ΧΡΥΣΟΧΟΪΔΗΣ ΔΙΠΛΩΜΑΤΙΚΗ.doc]Φύλλο1'!$B$3:$B$39</c:f>
              <c:numCache>
                <c:formatCode>General</c:formatCode>
                <c:ptCount val="37"/>
                <c:pt idx="0">
                  <c:v>30</c:v>
                </c:pt>
                <c:pt idx="1">
                  <c:v>27.9</c:v>
                </c:pt>
                <c:pt idx="2">
                  <c:v>26</c:v>
                </c:pt>
                <c:pt idx="3">
                  <c:v>24</c:v>
                </c:pt>
                <c:pt idx="4">
                  <c:v>22.3</c:v>
                </c:pt>
                <c:pt idx="5">
                  <c:v>20.8</c:v>
                </c:pt>
                <c:pt idx="6">
                  <c:v>19.600000000000001</c:v>
                </c:pt>
                <c:pt idx="7">
                  <c:v>18.5</c:v>
                </c:pt>
                <c:pt idx="8">
                  <c:v>17.5</c:v>
                </c:pt>
                <c:pt idx="9">
                  <c:v>16.7</c:v>
                </c:pt>
                <c:pt idx="10">
                  <c:v>16.2</c:v>
                </c:pt>
                <c:pt idx="11">
                  <c:v>16.3</c:v>
                </c:pt>
                <c:pt idx="12">
                  <c:v>17.100000000000001</c:v>
                </c:pt>
                <c:pt idx="13">
                  <c:v>17.899999999999999</c:v>
                </c:pt>
                <c:pt idx="14">
                  <c:v>18.399999999999999</c:v>
                </c:pt>
                <c:pt idx="15">
                  <c:v>18.7</c:v>
                </c:pt>
                <c:pt idx="16">
                  <c:v>18.899999999999999</c:v>
                </c:pt>
                <c:pt idx="17">
                  <c:v>19.3</c:v>
                </c:pt>
                <c:pt idx="18">
                  <c:v>20</c:v>
                </c:pt>
                <c:pt idx="19">
                  <c:v>20.6</c:v>
                </c:pt>
                <c:pt idx="20">
                  <c:v>20.8</c:v>
                </c:pt>
                <c:pt idx="21">
                  <c:v>20.5</c:v>
                </c:pt>
                <c:pt idx="22">
                  <c:v>19.8</c:v>
                </c:pt>
                <c:pt idx="23">
                  <c:v>19</c:v>
                </c:pt>
                <c:pt idx="24">
                  <c:v>18</c:v>
                </c:pt>
                <c:pt idx="25">
                  <c:v>17.100000000000001</c:v>
                </c:pt>
                <c:pt idx="26">
                  <c:v>16.3</c:v>
                </c:pt>
                <c:pt idx="27">
                  <c:v>15.9</c:v>
                </c:pt>
                <c:pt idx="28">
                  <c:v>16.100000000000001</c:v>
                </c:pt>
                <c:pt idx="29">
                  <c:v>16.899999999999999</c:v>
                </c:pt>
                <c:pt idx="30">
                  <c:v>17.600000000000001</c:v>
                </c:pt>
                <c:pt idx="31">
                  <c:v>18</c:v>
                </c:pt>
                <c:pt idx="32">
                  <c:v>18.100000000000001</c:v>
                </c:pt>
                <c:pt idx="33">
                  <c:v>18.600000000000001</c:v>
                </c:pt>
                <c:pt idx="34">
                  <c:v>19.399999999999999</c:v>
                </c:pt>
                <c:pt idx="35">
                  <c:v>20.3</c:v>
                </c:pt>
                <c:pt idx="36">
                  <c:v>21.3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673008"/>
        <c:axId val="511680080"/>
      </c:lineChart>
      <c:catAx>
        <c:axId val="51167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χρόνος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11680080"/>
        <c:crosses val="autoZero"/>
        <c:auto val="1"/>
        <c:lblAlgn val="ctr"/>
        <c:lblOffset val="100"/>
        <c:noMultiLvlLbl val="0"/>
      </c:catAx>
      <c:valAx>
        <c:axId val="51168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θερμοκρασία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11673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3C4743"/>
      </a:solidFill>
      <a:round/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θερμοκρασία/Χρόνου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25603558311994"/>
          <c:y val="9.9864506200256498E-2"/>
          <c:w val="0.87395191371511061"/>
          <c:h val="0.78057997112885991"/>
        </c:manualLayout>
      </c:layout>
      <c:lineChart>
        <c:grouping val="standard"/>
        <c:varyColors val="0"/>
        <c:ser>
          <c:idx val="0"/>
          <c:order val="0"/>
          <c:tx>
            <c:strRef>
              <c:f>'[Φύλλο εργασίας στο C  Users Γιώργος Desktop ΧΡΥΣΟΧΟΪΔΗΣ ΔΙΠΛΩΜΑΤΙΚΗ.doc]Φύλλο1'!$B$3</c:f>
              <c:strCache>
                <c:ptCount val="1"/>
                <c:pt idx="0">
                  <c:v>θερμοκρασία σε (OC)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'[Φύλλο εργασίας στο C  Users Γιώργος Desktop ΧΡΥΣΟΧΟΪΔΗΣ ΔΙΠΛΩΜΑΤΙΚΗ.doc]Φύλλο1'!$A$4:$A$40</c:f>
              <c:numCache>
                <c:formatCode>General</c:formatCode>
                <c:ptCount val="3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</c:numCache>
            </c:numRef>
          </c:cat>
          <c:val>
            <c:numRef>
              <c:f>'[Φύλλο εργασίας στο C  Users Γιώργος Desktop ΧΡΥΣΟΧΟΪΔΗΣ ΔΙΠΛΩΜΑΤΙΚΗ.doc]Φύλλο1'!$B$4:$B$40</c:f>
              <c:numCache>
                <c:formatCode>General</c:formatCode>
                <c:ptCount val="37"/>
                <c:pt idx="0">
                  <c:v>16.5</c:v>
                </c:pt>
                <c:pt idx="1">
                  <c:v>18.600000000000001</c:v>
                </c:pt>
                <c:pt idx="2">
                  <c:v>22.3</c:v>
                </c:pt>
                <c:pt idx="3">
                  <c:v>24.3</c:v>
                </c:pt>
                <c:pt idx="4">
                  <c:v>26.2</c:v>
                </c:pt>
                <c:pt idx="5">
                  <c:v>26.4</c:v>
                </c:pt>
                <c:pt idx="6">
                  <c:v>27.3</c:v>
                </c:pt>
                <c:pt idx="7">
                  <c:v>28.2</c:v>
                </c:pt>
                <c:pt idx="8">
                  <c:v>28.6</c:v>
                </c:pt>
                <c:pt idx="9">
                  <c:v>28.7</c:v>
                </c:pt>
                <c:pt idx="10">
                  <c:v>29.4</c:v>
                </c:pt>
                <c:pt idx="11">
                  <c:v>30</c:v>
                </c:pt>
                <c:pt idx="12">
                  <c:v>29.8</c:v>
                </c:pt>
                <c:pt idx="13">
                  <c:v>30</c:v>
                </c:pt>
                <c:pt idx="14">
                  <c:v>29.5</c:v>
                </c:pt>
                <c:pt idx="15">
                  <c:v>29.4</c:v>
                </c:pt>
                <c:pt idx="16">
                  <c:v>29.5</c:v>
                </c:pt>
                <c:pt idx="17">
                  <c:v>29.8</c:v>
                </c:pt>
                <c:pt idx="18">
                  <c:v>29.5</c:v>
                </c:pt>
                <c:pt idx="19">
                  <c:v>29</c:v>
                </c:pt>
                <c:pt idx="20">
                  <c:v>28.5</c:v>
                </c:pt>
                <c:pt idx="21">
                  <c:v>25</c:v>
                </c:pt>
                <c:pt idx="22">
                  <c:v>22.8</c:v>
                </c:pt>
                <c:pt idx="23">
                  <c:v>21</c:v>
                </c:pt>
                <c:pt idx="24">
                  <c:v>20.5</c:v>
                </c:pt>
                <c:pt idx="25">
                  <c:v>20.6</c:v>
                </c:pt>
                <c:pt idx="26">
                  <c:v>21</c:v>
                </c:pt>
                <c:pt idx="27">
                  <c:v>22.2</c:v>
                </c:pt>
                <c:pt idx="28">
                  <c:v>23.2</c:v>
                </c:pt>
                <c:pt idx="29">
                  <c:v>24.5</c:v>
                </c:pt>
                <c:pt idx="30">
                  <c:v>25.4</c:v>
                </c:pt>
                <c:pt idx="31">
                  <c:v>26.7</c:v>
                </c:pt>
                <c:pt idx="32">
                  <c:v>27.2</c:v>
                </c:pt>
                <c:pt idx="33">
                  <c:v>28.1</c:v>
                </c:pt>
                <c:pt idx="34">
                  <c:v>28.5</c:v>
                </c:pt>
                <c:pt idx="35">
                  <c:v>28.7</c:v>
                </c:pt>
                <c:pt idx="36">
                  <c:v>28.8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678448"/>
        <c:axId val="511681712"/>
      </c:lineChart>
      <c:catAx>
        <c:axId val="511678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000" b="0" i="0" u="none" strike="noStrike" baseline="0">
                    <a:effectLst/>
                  </a:rPr>
                  <a:t>Χρόνος σε (</a:t>
                </a:r>
                <a:r>
                  <a:rPr lang="en-US" sz="1000" b="0" i="0" u="none" strike="noStrike" baseline="0">
                    <a:effectLst/>
                  </a:rPr>
                  <a:t>s)</a:t>
                </a:r>
                <a:r>
                  <a:rPr lang="en-US" sz="1000" b="0" i="0" u="none" strike="noStrike" baseline="0"/>
                  <a:t> </a:t>
                </a:r>
                <a:endParaRPr lang="el-GR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11681712"/>
        <c:crosses val="autoZero"/>
        <c:auto val="1"/>
        <c:lblAlgn val="ctr"/>
        <c:lblOffset val="100"/>
        <c:noMultiLvlLbl val="0"/>
      </c:catAx>
      <c:valAx>
        <c:axId val="51168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000" b="0" i="0" u="none" strike="noStrike" baseline="0">
                    <a:effectLst/>
                  </a:rPr>
                  <a:t>θερμοκρασία σε (</a:t>
                </a:r>
                <a:r>
                  <a:rPr lang="en-US" sz="1000" b="0" i="0" u="none" strike="noStrike" baseline="30000">
                    <a:effectLst/>
                  </a:rPr>
                  <a:t>O</a:t>
                </a:r>
                <a:r>
                  <a:rPr lang="en-US" sz="1000" b="0" i="0" u="none" strike="noStrike" baseline="0">
                    <a:effectLst/>
                  </a:rPr>
                  <a:t>C)</a:t>
                </a:r>
                <a:r>
                  <a:rPr lang="en-US" sz="1000" b="0" i="0" u="none" strike="noStrike" baseline="0"/>
                  <a:t> 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2.4510811426968065E-2"/>
              <c:y val="0.335803001039964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11678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rgbClr val="3C4743"/>
      </a:solidFill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/>
      <dgm:spPr/>
      <dgm:t>
        <a:bodyPr rtlCol="0"/>
        <a:lstStyle/>
        <a:p>
          <a:pPr rtl="0"/>
          <a:r>
            <a:rPr lang="el" sz="1800" smtClean="0"/>
            <a:t>Ασκηση 1</a:t>
          </a:r>
          <a:endParaRPr lang="el" sz="1800" dirty="0"/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/>
      <dgm:spPr/>
      <dgm:t>
        <a:bodyPr rtlCol="0"/>
        <a:lstStyle/>
        <a:p>
          <a:pPr rtl="0"/>
          <a:r>
            <a:rPr lang="el-GR" sz="1800" dirty="0" smtClean="0"/>
            <a:t>Α</a:t>
          </a:r>
          <a:r>
            <a:rPr lang="el" sz="1800" dirty="0" smtClean="0"/>
            <a:t>σκηση 2</a:t>
          </a:r>
          <a:endParaRPr lang="el" sz="1800" dirty="0"/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62831651-7C26-466C-BAA4-31EA8D14E47A}">
      <dgm:prSet phldrT="[Text]" custT="1"/>
      <dgm:spPr/>
      <dgm:t>
        <a:bodyPr rtlCol="0"/>
        <a:lstStyle/>
        <a:p>
          <a:pPr rtl="0"/>
          <a:r>
            <a:rPr lang="el-GR" sz="1600" dirty="0" smtClean="0"/>
            <a:t>Σκοπός της Άσκησης 2 είναι να γνωρίσουμε την ποσοτική συμπεριφορά ενός συστήματος ελέγχου θερμοκρασίας το χειμώνα</a:t>
          </a:r>
          <a:endParaRPr lang="el" sz="1600" dirty="0"/>
        </a:p>
      </dgm:t>
    </dgm:pt>
    <dgm:pt modelId="{0F3EB6E4-07A5-4199-9C2F-8B91F53579FE}" type="parTrans" cxnId="{59DDA576-1BA9-49E8-9D1D-361FF667A19A}">
      <dgm:prSet/>
      <dgm:spPr/>
      <dgm:t>
        <a:bodyPr rtlCol="0"/>
        <a:lstStyle/>
        <a:p>
          <a:pPr rtl="0"/>
          <a:endParaRPr lang="en-US"/>
        </a:p>
      </dgm:t>
    </dgm:pt>
    <dgm:pt modelId="{0D19FA60-5F9C-420B-AD2F-A0656A7F0783}" type="sibTrans" cxnId="{59DDA576-1BA9-49E8-9D1D-361FF667A19A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/>
      <dgm:spPr/>
      <dgm:t>
        <a:bodyPr rtlCol="0"/>
        <a:lstStyle/>
        <a:p>
          <a:pPr rtl="0"/>
          <a:r>
            <a:rPr lang="el-GR" sz="1800" dirty="0" smtClean="0"/>
            <a:t>Α</a:t>
          </a:r>
          <a:r>
            <a:rPr lang="el" sz="1800" dirty="0" smtClean="0"/>
            <a:t>σκηση 3</a:t>
          </a:r>
          <a:endParaRPr lang="el" sz="1800" dirty="0"/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F3256203-D9D1-492A-B801-68C1A32486F0}">
      <dgm:prSet phldrT="[Text]" custT="1"/>
      <dgm:spPr/>
      <dgm:t>
        <a:bodyPr rtlCol="0"/>
        <a:lstStyle/>
        <a:p>
          <a:pPr rtl="0"/>
          <a:r>
            <a:rPr lang="el-GR" sz="1600" dirty="0" smtClean="0"/>
            <a:t>Σκοπός της άσκησης 3 είναι η εξοικείωση με τον κύκλο ψύξης και εκμάθηση της χρήσης του διαγράμματος </a:t>
          </a:r>
          <a:r>
            <a:rPr lang="en-US" sz="1600" dirty="0" err="1" smtClean="0"/>
            <a:t>Mollier</a:t>
          </a:r>
          <a:r>
            <a:rPr lang="el-GR" sz="1600" dirty="0" smtClean="0"/>
            <a:t> (</a:t>
          </a:r>
          <a:r>
            <a:rPr lang="en-US" sz="1600" dirty="0" smtClean="0"/>
            <a:t>h</a:t>
          </a:r>
          <a:r>
            <a:rPr lang="el-GR" sz="1600" dirty="0" smtClean="0"/>
            <a:t>, </a:t>
          </a:r>
          <a:r>
            <a:rPr lang="en-US" sz="1600" dirty="0" err="1" smtClean="0"/>
            <a:t>logp</a:t>
          </a:r>
          <a:r>
            <a:rPr lang="el-GR" sz="1600" dirty="0" smtClean="0"/>
            <a:t>) του ψυκτικού που χρησιμοποιείται (στη συγκεκριμένη περίπτωση το (</a:t>
          </a:r>
          <a:r>
            <a:rPr lang="en-US" sz="1600" dirty="0" smtClean="0"/>
            <a:t>R</a:t>
          </a:r>
          <a:r>
            <a:rPr lang="el-GR" sz="1600" dirty="0" smtClean="0"/>
            <a:t>134</a:t>
          </a:r>
          <a:r>
            <a:rPr lang="en-US" sz="1600" dirty="0" smtClean="0"/>
            <a:t>a</a:t>
          </a:r>
          <a:r>
            <a:rPr lang="el-GR" sz="1600" dirty="0" smtClean="0"/>
            <a:t>).</a:t>
          </a:r>
          <a:endParaRPr lang="el" sz="1600" dirty="0"/>
        </a:p>
      </dgm:t>
    </dgm:pt>
    <dgm:pt modelId="{E9A20291-2E30-4C14-BB7D-DC095A20ECB6}" type="par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6C9440D0-8847-40C0-98BC-2B5EA5745C3A}" type="sib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A81358E0-3DE7-41AD-A28C-ABB22548B1F6}">
      <dgm:prSet phldrT="[Text]" custT="1"/>
      <dgm:spPr/>
      <dgm:t>
        <a:bodyPr rtlCol="0"/>
        <a:lstStyle/>
        <a:p>
          <a:pPr rtl="0"/>
          <a:r>
            <a:rPr lang="el-GR" sz="1600" dirty="0" smtClean="0"/>
            <a:t>Σκοπός της άσκησης 4 είναι ο προσδιορισμός της θερμοδυναμικής απόδοσης του κύκλου</a:t>
          </a:r>
          <a:endParaRPr lang="el" sz="1600" dirty="0"/>
        </a:p>
      </dgm:t>
    </dgm:pt>
    <dgm:pt modelId="{E5E95E82-EF79-43CA-AA86-43B0E1CBCD3F}">
      <dgm:prSet phldrT="[Text]" custT="1"/>
      <dgm:spPr/>
      <dgm:t>
        <a:bodyPr rtlCol="0"/>
        <a:lstStyle/>
        <a:p>
          <a:pPr rtl="0"/>
          <a:r>
            <a:rPr lang="el-GR" sz="1800" dirty="0" smtClean="0"/>
            <a:t>Α</a:t>
          </a:r>
          <a:r>
            <a:rPr lang="el" sz="1800" dirty="0" smtClean="0"/>
            <a:t>σκηση 4</a:t>
          </a:r>
          <a:endParaRPr lang="el" sz="1800" dirty="0"/>
        </a:p>
      </dgm:t>
    </dgm:pt>
    <dgm:pt modelId="{BF76010C-5523-4E13-B3E7-886DCE6AEBD4}" type="sib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FD76A3AE-1B6C-45A0-8E84-63160283749F}" type="par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77756FBB-BF6C-4D78-803E-BCC851F1DA03}" type="sibTrans" cxnId="{FB8541C0-3895-4553-A4C7-34B81A3C4A0B}">
      <dgm:prSet/>
      <dgm:spPr/>
      <dgm:t>
        <a:bodyPr rtlCol="0"/>
        <a:lstStyle/>
        <a:p>
          <a:pPr rtl="0"/>
          <a:endParaRPr lang="en-US"/>
        </a:p>
      </dgm:t>
    </dgm:pt>
    <dgm:pt modelId="{262E0B94-6EA9-4797-B705-959D7B185F91}" type="parTrans" cxnId="{FB8541C0-3895-4553-A4C7-34B81A3C4A0B}">
      <dgm:prSet/>
      <dgm:spPr/>
      <dgm:t>
        <a:bodyPr rtlCol="0"/>
        <a:lstStyle/>
        <a:p>
          <a:pPr rtl="0"/>
          <a:endParaRPr lang="en-US"/>
        </a:p>
      </dgm:t>
    </dgm:pt>
    <dgm:pt modelId="{23A0DE4A-FE92-496E-B335-3433CEFB74E9}">
      <dgm:prSet phldrT="[Text]" custT="1"/>
      <dgm:spPr/>
      <dgm:t>
        <a:bodyPr rtlCol="0"/>
        <a:lstStyle/>
        <a:p>
          <a:pPr rtl="0"/>
          <a:r>
            <a:rPr lang="el-GR" sz="1600" dirty="0" smtClean="0"/>
            <a:t>Σκοπός της Άσκησης 1 είναι να γνωρίσουμε τη λειτουργία ενός συστήματος κλιματισμού το καλοκαίρι με ποσοτικούς όρους</a:t>
          </a:r>
          <a:endParaRPr lang="el" sz="1600" dirty="0"/>
        </a:p>
      </dgm:t>
    </dgm:pt>
    <dgm:pt modelId="{55DF926D-029A-4E18-95C4-77A5A37CAE40}" type="sib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68935D38-FEDC-4CD3-8002-43CB3944BEAF}" type="par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9CB4B27D-95A7-458D-A9CA-7754788DD095}" type="presOf" srcId="{62831651-7C26-466C-BAA4-31EA8D14E47A}" destId="{DAD9059A-916A-4916-A2A8-B42491568DD3}" srcOrd="0" destOrd="1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59DDA576-1BA9-49E8-9D1D-361FF667A19A}" srcId="{B6E26FFC-9977-4BBC-BEC7-3D6B63754E52}" destId="{62831651-7C26-466C-BAA4-31EA8D14E47A}" srcOrd="0" destOrd="0" parTransId="{0F3EB6E4-07A5-4199-9C2F-8B91F53579FE}" sibTransId="{0D19FA60-5F9C-420B-AD2F-A0656A7F0783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1716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" sz="1800" kern="1200" smtClean="0"/>
            <a:t>Ασκηση 1</a:t>
          </a:r>
          <a:endParaRPr lang="el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Σκοπός της Άσκησης 1 είναι να γνωρίσουμε τη λειτουργία ενός συστήματος κλιματισμού το καλοκαίρι με ποσοτικούς όρους</a:t>
          </a:r>
          <a:endParaRPr lang="el" sz="1600" kern="1200" dirty="0"/>
        </a:p>
      </dsp:txBody>
      <dsp:txXfrm rot="5400000">
        <a:off x="2322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</a:t>
          </a:r>
          <a:r>
            <a:rPr lang="el" sz="1800" kern="1200" dirty="0" smtClean="0"/>
            <a:t>σκηση 2</a:t>
          </a:r>
          <a:endParaRPr lang="el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Σκοπός της Άσκησης 2 είναι να γνωρίσουμε την ποσοτική συμπεριφορά ενός συστήματος ελέγχου θερμοκρασίας το χειμώνα</a:t>
          </a:r>
          <a:endParaRPr lang="el" sz="1600" kern="1200" dirty="0"/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</a:t>
          </a:r>
          <a:r>
            <a:rPr lang="el" sz="1800" kern="1200" dirty="0" smtClean="0"/>
            <a:t>σκηση 3</a:t>
          </a:r>
          <a:endParaRPr lang="el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Σκοπός της άσκησης 3 είναι η εξοικείωση με τον κύκλο ψύξης και εκμάθηση της χρήσης του διαγράμματος </a:t>
          </a:r>
          <a:r>
            <a:rPr lang="en-US" sz="1600" kern="1200" dirty="0" err="1" smtClean="0"/>
            <a:t>Mollier</a:t>
          </a:r>
          <a:r>
            <a:rPr lang="el-GR" sz="1600" kern="1200" dirty="0" smtClean="0"/>
            <a:t> (</a:t>
          </a:r>
          <a:r>
            <a:rPr lang="en-US" sz="1600" kern="1200" dirty="0" smtClean="0"/>
            <a:t>h</a:t>
          </a:r>
          <a:r>
            <a:rPr lang="el-GR" sz="1600" kern="1200" dirty="0" smtClean="0"/>
            <a:t>, </a:t>
          </a:r>
          <a:r>
            <a:rPr lang="en-US" sz="1600" kern="1200" dirty="0" err="1" smtClean="0"/>
            <a:t>logp</a:t>
          </a:r>
          <a:r>
            <a:rPr lang="el-GR" sz="1600" kern="1200" dirty="0" smtClean="0"/>
            <a:t>) του ψυκτικού που χρησιμοποιείται (στη συγκεκριμένη περίπτωση το (</a:t>
          </a:r>
          <a:r>
            <a:rPr lang="en-US" sz="1600" kern="1200" dirty="0" smtClean="0"/>
            <a:t>R</a:t>
          </a:r>
          <a:r>
            <a:rPr lang="el-GR" sz="1600" kern="1200" dirty="0" smtClean="0"/>
            <a:t>134</a:t>
          </a:r>
          <a:r>
            <a:rPr lang="en-US" sz="1600" kern="1200" dirty="0" smtClean="0"/>
            <a:t>a</a:t>
          </a:r>
          <a:r>
            <a:rPr lang="el-GR" sz="1600" kern="1200" dirty="0" smtClean="0"/>
            <a:t>).</a:t>
          </a:r>
          <a:endParaRPr lang="el" sz="1600" kern="1200" dirty="0"/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</a:t>
          </a:r>
          <a:r>
            <a:rPr lang="el" sz="1800" kern="1200" dirty="0" smtClean="0"/>
            <a:t>σκηση 4</a:t>
          </a:r>
          <a:endParaRPr lang="el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Σκοπός της άσκησης 4 είναι ο προσδιορισμός της θερμοδυναμικής απόδοσης του κύκλου</a:t>
          </a:r>
          <a:endParaRPr lang="el" sz="1600" kern="1200" dirty="0"/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F0030A-2540-46C9-8E2F-E60769DE5E62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5144B-4551-49E0-B998-678B018A831F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5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462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908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 bwMode="black">
          <a:xfrm>
            <a:off x="3175199" y="1700784"/>
            <a:ext cx="8500062" cy="2630658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11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63C7445-6C58-44E3-9F57-6C4688003FBB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12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13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0C9008-FD63-4C0C-BABD-825EB40954A9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BE970655-416C-4531-9EC4-F6D989E8CD43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CE8913-4E6A-45CC-9BB7-65498C03418C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6C8E621-4969-4D5D-AFAA-D6820983903D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E34041-F9AF-40B9-B0DE-43BE020EF30D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5ADA88-D8D9-4379-9772-9852095DF5EC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FE0F5-B457-4713-979C-F38CFC02D1AE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9F303-AE07-4B36-ABB2-E03140A58CF0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Σύμβολο κράτησης θέσης περιεχομένου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E2A9F9-D895-4046-BE2C-7AF4A1EECEC1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Σύμβολο κράτησης θέσης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39B4BE-C158-4AB2-B501-81A6745A4A4F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  <a:p>
            <a:pPr lvl="5" rtl="0"/>
            <a:r>
              <a:rPr lang="el-GR" dirty="0"/>
              <a:t>Έκτου</a:t>
            </a:r>
          </a:p>
          <a:p>
            <a:pPr lvl="6" rtl="0"/>
            <a:r>
              <a:rPr lang="el-GR" dirty="0"/>
              <a:t>Έβδομου</a:t>
            </a:r>
          </a:p>
          <a:p>
            <a:pPr lvl="7" rtl="0"/>
            <a:r>
              <a:rPr lang="el-GR" dirty="0"/>
              <a:t>Όγδοου</a:t>
            </a:r>
          </a:p>
          <a:p>
            <a:pPr lvl="8" rtl="0"/>
            <a:r>
              <a:rPr lang="el-GR" dirty="0"/>
              <a:t>Ένατου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60745E4E-2F92-43E0-9625-65E832776AD1}" type="datetime1">
              <a:rPr lang="el-GR" smtClean="0"/>
              <a:t>25/9/2022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2.wp.com/hvac-eng.com/wp-content/uploads/2020/04/Logp-h-diagram-R134a.png?fit=3168,2448&amp;ssl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el-GR" sz="3600" dirty="0"/>
              <a:t>ΠΑΡΑΜΕΤΡΙΚΗ ΕΝΕΡΓΕΙΑΚΗ ΑΝΑΛΥΣΗ ΣΥΣΤΗΜΑΤΟΣ ΚΛΙΜΑΤΙΣΜΟΥ  (Α/</a:t>
            </a:r>
            <a:r>
              <a:rPr lang="en-US" sz="3600" dirty="0"/>
              <a:t>C</a:t>
            </a:r>
            <a:r>
              <a:rPr lang="el-GR" sz="3600" dirty="0"/>
              <a:t>) ΟΧΗΜΑΤΟΣ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l-GR" dirty="0"/>
              <a:t>Επιβλέπων </a:t>
            </a:r>
            <a:r>
              <a:rPr lang="el-GR" dirty="0" smtClean="0"/>
              <a:t>Καθηγητής 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/>
              <a:t>Δημήτριος </a:t>
            </a:r>
            <a:r>
              <a:rPr lang="el-GR" dirty="0" err="1"/>
              <a:t>Τζιουρτζιούμης</a:t>
            </a:r>
            <a:endParaRPr lang="el-GR" dirty="0"/>
          </a:p>
          <a:p>
            <a:pPr rtl="0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175199" y="1527048"/>
            <a:ext cx="475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ΧΡΥΣΟΧΟΪΔΗΣ ΓΕΩΡΓΙΟΣ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1975" y="466343"/>
            <a:ext cx="10346817" cy="136211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Άσκηση 1 (</a:t>
            </a:r>
            <a:r>
              <a:rPr lang="el-GR" sz="3200" dirty="0"/>
              <a:t>λειτουργία ενός συστήματος κλιματισμού το καλοκαίρι </a:t>
            </a:r>
            <a:r>
              <a:rPr lang="el-GR" sz="3200" dirty="0" smtClean="0"/>
              <a:t>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7" name="Γράφημα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397718"/>
              </p:ext>
            </p:extLst>
          </p:nvPr>
        </p:nvGraphicFramePr>
        <p:xfrm>
          <a:off x="6334125" y="2033600"/>
          <a:ext cx="5712222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114299" y="1828456"/>
            <a:ext cx="63341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>
                <a:ea typeface="Calibri" panose="020F0502020204030204" pitchFamily="34" charset="0"/>
              </a:rPr>
              <a:t>Εφαρμόζουμε το θερμικό φορτίο στον συμπυκνωτή </a:t>
            </a:r>
            <a:r>
              <a:rPr lang="el-GR" dirty="0" smtClean="0">
                <a:ea typeface="Calibri" panose="020F0502020204030204" pitchFamily="34" charset="0"/>
              </a:rPr>
              <a:t>και στην καμπίνα των επιβατών μέσω </a:t>
            </a:r>
            <a:r>
              <a:rPr lang="el-GR" dirty="0">
                <a:ea typeface="Calibri" panose="020F0502020204030204" pitchFamily="34" charset="0"/>
              </a:rPr>
              <a:t>του θερμικού ανεμιστήρα στο </a:t>
            </a:r>
            <a:r>
              <a:rPr lang="el-GR" dirty="0" smtClean="0">
                <a:ea typeface="Calibri" panose="020F0502020204030204" pitchFamily="34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Περιμένουμε μέχρι να ανέβει η </a:t>
            </a:r>
            <a:r>
              <a:rPr lang="el-GR" dirty="0" smtClean="0"/>
              <a:t>θερμοκρασία στην καμπίνα των επιβατών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Έπειτα</a:t>
            </a:r>
            <a:r>
              <a:rPr lang="el-GR" dirty="0"/>
              <a:t>, ανοίγουμε τον ανεμιστήρα και ρυθμίζουμε τον </a:t>
            </a:r>
            <a:r>
              <a:rPr lang="el-GR" dirty="0" smtClean="0"/>
              <a:t>θερμοστάτη στην επιθυμητή θερμοκρασία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Παρακολουθούμε τον ψηφιακό μετρητή θερμοκρασίας </a:t>
            </a:r>
            <a:r>
              <a:rPr lang="el-GR" dirty="0" smtClean="0"/>
              <a:t>στον </a:t>
            </a:r>
            <a:r>
              <a:rPr lang="el-GR" dirty="0"/>
              <a:t>πίνακα ελέγχου και καταγράφουμε την πτώση της θερμοκρασίας </a:t>
            </a:r>
            <a:r>
              <a:rPr lang="el-GR" dirty="0" smtClean="0"/>
              <a:t>στο </a:t>
            </a:r>
            <a:r>
              <a:rPr lang="el-GR" dirty="0"/>
              <a:t>κουτί που προσομοιώνει την καμπίνα του οχήματος σε συνάρτηση με το </a:t>
            </a:r>
            <a:r>
              <a:rPr lang="el-GR" dirty="0" smtClean="0"/>
              <a:t>χρόνο</a:t>
            </a:r>
          </a:p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Επαναλαμβάνουμε την άσκηση με το θερμικό φορτίο στο 50%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50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2410" y="790194"/>
            <a:ext cx="11934825" cy="9909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Άσκηση 2 (</a:t>
            </a:r>
            <a:r>
              <a:rPr lang="el-GR" sz="3200" dirty="0" smtClean="0"/>
              <a:t>συμπεριφορά </a:t>
            </a:r>
            <a:r>
              <a:rPr lang="el-GR" sz="3200" dirty="0"/>
              <a:t>ενός συστήματος ελέγχου θερμοκρασίας το </a:t>
            </a:r>
            <a:r>
              <a:rPr lang="el-GR" sz="3200" dirty="0" smtClean="0"/>
              <a:t>χειμώνα)</a:t>
            </a:r>
            <a:r>
              <a:rPr lang="el" sz="3200" dirty="0"/>
              <a:t/>
            </a:r>
            <a:br>
              <a:rPr lang="el" sz="3200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7635" y="1893529"/>
            <a:ext cx="6143092" cy="4495801"/>
          </a:xfrm>
        </p:spPr>
        <p:txBody>
          <a:bodyPr>
            <a:normAutofit/>
          </a:bodyPr>
          <a:lstStyle/>
          <a:p>
            <a:r>
              <a:rPr lang="el-GR" sz="1800" dirty="0"/>
              <a:t>Α</a:t>
            </a:r>
            <a:r>
              <a:rPr lang="el-GR" sz="1800" dirty="0" smtClean="0"/>
              <a:t>νοίξαμε </a:t>
            </a:r>
            <a:r>
              <a:rPr lang="el-GR" sz="1800" dirty="0"/>
              <a:t>τον ανεμιστήρα και </a:t>
            </a:r>
            <a:r>
              <a:rPr lang="el-GR" sz="1800" dirty="0" smtClean="0"/>
              <a:t>ρυθμίσαμε </a:t>
            </a:r>
            <a:r>
              <a:rPr lang="el-GR" sz="1800" dirty="0"/>
              <a:t>τον θερμοστάτη. Έπειτα, περιμέναμε μέχρι η θερμοκρασία του κουτιού να </a:t>
            </a:r>
            <a:r>
              <a:rPr lang="el-GR" sz="1800" dirty="0" smtClean="0"/>
              <a:t>πέσει</a:t>
            </a:r>
          </a:p>
          <a:p>
            <a:r>
              <a:rPr lang="el-GR" sz="1800" dirty="0" smtClean="0"/>
              <a:t>Ρυθμίζουμε την θερμοκρασία του θερμοστάτη της δεξαμενής νερού στους 70  </a:t>
            </a:r>
            <a:r>
              <a:rPr lang="el-GR" sz="1800" baseline="30000" dirty="0" smtClean="0"/>
              <a:t>ο</a:t>
            </a:r>
            <a:r>
              <a:rPr lang="en-US" sz="1800" dirty="0" smtClean="0"/>
              <a:t>C</a:t>
            </a:r>
            <a:r>
              <a:rPr lang="el-GR" sz="1800" dirty="0" smtClean="0"/>
              <a:t> (περίπου η θερμοκρασία του νερού στο ψυγείο)</a:t>
            </a:r>
          </a:p>
          <a:p>
            <a:r>
              <a:rPr lang="el-GR" sz="1800" dirty="0"/>
              <a:t>Χρησιμοποιώντας το ζεστό νερό του συστήματος ψύξης του κινητήρα, ζεσταίνουμε τον αέρα που διοχετεύεται στην καμπίνα των </a:t>
            </a:r>
            <a:r>
              <a:rPr lang="el-GR" sz="1800" dirty="0" smtClean="0"/>
              <a:t>επιβατών</a:t>
            </a:r>
          </a:p>
          <a:p>
            <a:r>
              <a:rPr lang="el-GR" sz="1800" dirty="0"/>
              <a:t>Παρακολουθούμε τον ψηφιακό μετρητή θερμοκρασίας στον πίνακα ελέγχου και καταγράφουμε την </a:t>
            </a:r>
            <a:r>
              <a:rPr lang="el-GR" sz="1800" dirty="0" smtClean="0"/>
              <a:t>αύξηση της </a:t>
            </a:r>
            <a:r>
              <a:rPr lang="el-GR" sz="1800" dirty="0"/>
              <a:t>θερμοκρασίας στο κουτί που προσομοιώνει την καμπίνα του οχήματος σε συνάρτηση με το χρόνο</a:t>
            </a:r>
          </a:p>
          <a:p>
            <a:endParaRPr lang="el-GR" sz="1800" dirty="0"/>
          </a:p>
        </p:txBody>
      </p:sp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330723"/>
              </p:ext>
            </p:extLst>
          </p:nvPr>
        </p:nvGraphicFramePr>
        <p:xfrm>
          <a:off x="6270727" y="1893529"/>
          <a:ext cx="5746545" cy="471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07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9393" y="578447"/>
            <a:ext cx="11792607" cy="136211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Άσκηση 3(</a:t>
            </a:r>
            <a:r>
              <a:rPr lang="el-GR" sz="3200" dirty="0"/>
              <a:t>εξοικείωση με τον κύκλο ψύξης και εκμάθηση της χρήσης του διαγράμματος </a:t>
            </a:r>
            <a:r>
              <a:rPr lang="en-US" sz="3200" dirty="0" err="1"/>
              <a:t>Mollier</a:t>
            </a:r>
            <a:r>
              <a:rPr lang="el-GR" sz="3200" dirty="0"/>
              <a:t> </a:t>
            </a:r>
            <a:r>
              <a:rPr lang="el-GR" sz="3200" dirty="0" smtClean="0"/>
              <a:t>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26" y="2049516"/>
            <a:ext cx="6233148" cy="4582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Ορθογώνιο 4"/>
          <p:cNvSpPr/>
          <p:nvPr/>
        </p:nvSpPr>
        <p:spPr>
          <a:xfrm>
            <a:off x="97840" y="1775833"/>
            <a:ext cx="56755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Διακρίνουμε </a:t>
            </a:r>
            <a:r>
              <a:rPr lang="el-GR" dirty="0"/>
              <a:t>τα σημεία που αντιστοιχούν στην πίεση συμπύκνωσης (p1) και στην πίεση εξάτμισης (p3</a:t>
            </a:r>
            <a:r>
              <a:rPr lang="el-GR" dirty="0" smtClean="0"/>
              <a:t>)</a:t>
            </a:r>
          </a:p>
          <a:p>
            <a:endParaRPr lang="el-GR" dirty="0" smtClean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Διακρίνουμε το σημείο που αντιστοιχεί στο αέριο </a:t>
            </a:r>
            <a:r>
              <a:rPr lang="el-GR" dirty="0" err="1"/>
              <a:t>Freon</a:t>
            </a:r>
            <a:r>
              <a:rPr lang="el-GR" dirty="0"/>
              <a:t> στην έξοδο του συμπυκνωτή (p2 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Η γραμμή που σχηματίζεται </a:t>
            </a:r>
            <a:r>
              <a:rPr lang="el-GR" dirty="0" smtClean="0"/>
              <a:t>ενώνοντας (</a:t>
            </a:r>
            <a:r>
              <a:rPr lang="en-US" dirty="0" smtClean="0"/>
              <a:t>p1) </a:t>
            </a:r>
            <a:r>
              <a:rPr lang="el-GR" dirty="0" smtClean="0"/>
              <a:t>και </a:t>
            </a:r>
            <a:r>
              <a:rPr lang="en-US" dirty="0" smtClean="0"/>
              <a:t>(p2)</a:t>
            </a:r>
            <a:r>
              <a:rPr lang="el-GR" dirty="0" smtClean="0"/>
              <a:t> </a:t>
            </a:r>
            <a:r>
              <a:rPr lang="el-GR" dirty="0"/>
              <a:t>περιγράφει τη διαδικασία της </a:t>
            </a:r>
            <a:r>
              <a:rPr lang="el-GR" dirty="0" smtClean="0"/>
              <a:t>συμπύκνωσης</a:t>
            </a:r>
          </a:p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Η συμπίεση αντιπροσωπεύεται ενώνοντας το σημείο του τέλους της </a:t>
            </a:r>
            <a:r>
              <a:rPr lang="el-GR" dirty="0" smtClean="0"/>
              <a:t>εξάτμισης</a:t>
            </a:r>
            <a:r>
              <a:rPr lang="el-GR" dirty="0"/>
              <a:t>(p3 ) </a:t>
            </a:r>
            <a:r>
              <a:rPr lang="el-GR" dirty="0" smtClean="0"/>
              <a:t> </a:t>
            </a:r>
            <a:r>
              <a:rPr lang="el-GR" dirty="0"/>
              <a:t>με την αρχή της συμπύκνωσης (</a:t>
            </a:r>
            <a:r>
              <a:rPr lang="el-GR" dirty="0" smtClean="0"/>
              <a:t>p1), σχεδιάζουμε  </a:t>
            </a:r>
            <a:r>
              <a:rPr lang="el-GR" dirty="0"/>
              <a:t>την ισοβαρή που αντιστοιχεί στην πίεση εξάτμισης (</a:t>
            </a:r>
            <a:r>
              <a:rPr lang="en-US" dirty="0"/>
              <a:t>p</a:t>
            </a:r>
            <a:r>
              <a:rPr lang="el-GR" baseline="-25000" dirty="0"/>
              <a:t>3</a:t>
            </a:r>
            <a:r>
              <a:rPr lang="el-GR" dirty="0"/>
              <a:t>)</a:t>
            </a:r>
            <a:endParaRPr lang="el-GR" dirty="0" smtClean="0"/>
          </a:p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Η εκτόνωση αντιπροσωπεύεται σχεδιάζοντας μία κάθετη γραμμή από το σημείο τέλους της </a:t>
            </a:r>
            <a:r>
              <a:rPr lang="el-GR" dirty="0" smtClean="0"/>
              <a:t>συμπύκνωσης (</a:t>
            </a:r>
            <a:r>
              <a:rPr lang="en-US" dirty="0" smtClean="0"/>
              <a:t>p2)</a:t>
            </a:r>
            <a:r>
              <a:rPr lang="el-GR" dirty="0" smtClean="0"/>
              <a:t> </a:t>
            </a:r>
            <a:r>
              <a:rPr lang="el-GR" dirty="0"/>
              <a:t>μέχρι την προηγούμενη ισοβαρή. Έτσι, βρίσκουμε το σημείο έναρξης </a:t>
            </a:r>
            <a:r>
              <a:rPr lang="el-GR" dirty="0" smtClean="0"/>
              <a:t>εξάτμισης (</a:t>
            </a:r>
            <a:r>
              <a:rPr lang="en-US" dirty="0" smtClean="0"/>
              <a:t>p4)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61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800" y="466343"/>
            <a:ext cx="11887200" cy="1362113"/>
          </a:xfrm>
        </p:spPr>
        <p:txBody>
          <a:bodyPr>
            <a:normAutofit/>
          </a:bodyPr>
          <a:lstStyle/>
          <a:p>
            <a:r>
              <a:rPr lang="el-GR" dirty="0" smtClean="0"/>
              <a:t>Άσκηση 4(</a:t>
            </a:r>
            <a:r>
              <a:rPr lang="el-GR" sz="3200" dirty="0"/>
              <a:t>προσδιορισμός της θερμοδυναμικής απόδοσης του </a:t>
            </a:r>
            <a:r>
              <a:rPr lang="el-GR" sz="3200" dirty="0" smtClean="0"/>
              <a:t>κύκλου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58" y="1828456"/>
            <a:ext cx="6138042" cy="4898479"/>
          </a:xfrm>
        </p:spPr>
        <p:txBody>
          <a:bodyPr>
            <a:noAutofit/>
          </a:bodyPr>
          <a:lstStyle/>
          <a:p>
            <a:r>
              <a:rPr lang="en-US" sz="2000" dirty="0"/>
              <a:t>H </a:t>
            </a:r>
            <a:r>
              <a:rPr lang="el-GR" sz="2000" dirty="0"/>
              <a:t>απόδοση του ιδανικού κύκλου </a:t>
            </a:r>
            <a:r>
              <a:rPr lang="en-US" sz="2000" dirty="0"/>
              <a:t>Carnot </a:t>
            </a:r>
            <a:r>
              <a:rPr lang="el-GR" sz="2000" dirty="0"/>
              <a:t>είναι: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</a:t>
            </a:r>
            <a:r>
              <a:rPr lang="en-US" sz="2000" baseline="-25000" dirty="0"/>
              <a:t>c </a:t>
            </a:r>
            <a:r>
              <a:rPr lang="el-GR" sz="2000" dirty="0"/>
              <a:t>=</a:t>
            </a:r>
            <a:r>
              <a:rPr lang="en-US" sz="2000" dirty="0"/>
              <a:t>T</a:t>
            </a:r>
            <a:r>
              <a:rPr lang="en-US" sz="2000" baseline="-25000" dirty="0"/>
              <a:t>c </a:t>
            </a:r>
            <a:r>
              <a:rPr lang="el-GR" sz="2000" dirty="0"/>
              <a:t>/(</a:t>
            </a:r>
            <a:r>
              <a:rPr lang="en-US" sz="2000" dirty="0"/>
              <a:t>T</a:t>
            </a:r>
            <a:r>
              <a:rPr lang="en-US" sz="2000" baseline="-25000" dirty="0"/>
              <a:t>C</a:t>
            </a:r>
            <a:r>
              <a:rPr lang="el-GR" sz="2000" dirty="0"/>
              <a:t> – </a:t>
            </a:r>
            <a:r>
              <a:rPr lang="en-US" sz="2000" dirty="0"/>
              <a:t>T</a:t>
            </a:r>
            <a:r>
              <a:rPr lang="en-US" sz="2000" baseline="-25000" dirty="0"/>
              <a:t>V </a:t>
            </a:r>
            <a:r>
              <a:rPr lang="el-GR" sz="2000" dirty="0"/>
              <a:t>) =324/(324-255)=4,69</a:t>
            </a:r>
          </a:p>
          <a:p>
            <a:r>
              <a:rPr lang="el-GR" sz="2000" dirty="0"/>
              <a:t>Η θερμότητα που απορροφάται από το κουτί είναι: </a:t>
            </a:r>
          </a:p>
          <a:p>
            <a:pPr marL="0" indent="0">
              <a:buNone/>
            </a:pPr>
            <a:r>
              <a:rPr lang="en-US" sz="2000" dirty="0"/>
              <a:t>q</a:t>
            </a:r>
            <a:r>
              <a:rPr lang="el-GR" sz="2000" baseline="-25000" dirty="0"/>
              <a:t>2 </a:t>
            </a:r>
            <a:r>
              <a:rPr lang="el-GR" sz="2000" dirty="0"/>
              <a:t>= </a:t>
            </a:r>
            <a:r>
              <a:rPr lang="en-US" sz="2000" dirty="0"/>
              <a:t>h</a:t>
            </a:r>
            <a:r>
              <a:rPr lang="el-GR" sz="2000" baseline="-25000" dirty="0"/>
              <a:t>3</a:t>
            </a:r>
            <a:r>
              <a:rPr lang="el-GR" sz="2000" dirty="0"/>
              <a:t>-</a:t>
            </a:r>
            <a:r>
              <a:rPr lang="en-US" sz="2000" dirty="0"/>
              <a:t>h</a:t>
            </a:r>
            <a:r>
              <a:rPr lang="el-GR" sz="2000" baseline="-25000" dirty="0"/>
              <a:t>4 </a:t>
            </a:r>
            <a:r>
              <a:rPr lang="el-GR" sz="2000" dirty="0"/>
              <a:t>= 370-265=105 (</a:t>
            </a:r>
            <a:r>
              <a:rPr lang="en-US" sz="2000" dirty="0"/>
              <a:t>kJ</a:t>
            </a:r>
            <a:r>
              <a:rPr lang="el-GR" sz="2000" dirty="0"/>
              <a:t>/</a:t>
            </a:r>
            <a:r>
              <a:rPr lang="en-US" sz="2000" dirty="0"/>
              <a:t>kg</a:t>
            </a:r>
            <a:r>
              <a:rPr lang="el-GR" sz="2000" dirty="0"/>
              <a:t>)</a:t>
            </a:r>
          </a:p>
          <a:p>
            <a:r>
              <a:rPr lang="el-GR" sz="2000" dirty="0"/>
              <a:t>Το ειδικό έργο που απαιτείται είναι :  </a:t>
            </a:r>
            <a:endParaRPr lang="el-GR" sz="2000" dirty="0" smtClean="0"/>
          </a:p>
          <a:p>
            <a:pPr marL="0" indent="0">
              <a:buNone/>
            </a:pPr>
            <a:r>
              <a:rPr lang="en-US" sz="2000" dirty="0" err="1" smtClean="0"/>
              <a:t>l</a:t>
            </a:r>
            <a:r>
              <a:rPr lang="en-US" sz="2000" baseline="-25000" dirty="0" err="1" smtClean="0"/>
              <a:t>ciclo</a:t>
            </a:r>
            <a:r>
              <a:rPr lang="en-US" sz="2000" baseline="-25000" dirty="0" smtClean="0"/>
              <a:t> </a:t>
            </a:r>
            <a:r>
              <a:rPr lang="el-GR" sz="2000" dirty="0"/>
              <a:t>= </a:t>
            </a:r>
            <a:r>
              <a:rPr lang="en-US" sz="2000" dirty="0"/>
              <a:t>h</a:t>
            </a:r>
            <a:r>
              <a:rPr lang="el-GR" sz="2000" baseline="-25000" dirty="0"/>
              <a:t>1</a:t>
            </a:r>
            <a:r>
              <a:rPr lang="el-GR" sz="2000" dirty="0"/>
              <a:t>-</a:t>
            </a:r>
            <a:r>
              <a:rPr lang="en-US" sz="2000" dirty="0"/>
              <a:t>h</a:t>
            </a:r>
            <a:r>
              <a:rPr lang="el-GR" sz="2000" baseline="-25000" dirty="0"/>
              <a:t>3 </a:t>
            </a:r>
            <a:r>
              <a:rPr lang="el-GR" sz="2000" dirty="0"/>
              <a:t>=420-370=50  (</a:t>
            </a:r>
            <a:r>
              <a:rPr lang="en-US" sz="2000" dirty="0"/>
              <a:t>kJ</a:t>
            </a:r>
            <a:r>
              <a:rPr lang="el-GR" sz="2000" dirty="0"/>
              <a:t>/</a:t>
            </a:r>
            <a:r>
              <a:rPr lang="en-US" sz="2000" dirty="0"/>
              <a:t>kg</a:t>
            </a:r>
            <a:r>
              <a:rPr lang="el-GR" sz="2000" dirty="0"/>
              <a:t>)</a:t>
            </a:r>
          </a:p>
          <a:p>
            <a:r>
              <a:rPr lang="el-GR" sz="2000" dirty="0"/>
              <a:t>Υπολογίσαμε την απόδοση του πραγματικού κύκλου και βρήκαμε ότι είναι:</a:t>
            </a:r>
          </a:p>
          <a:p>
            <a:pPr marL="0" indent="0">
              <a:buNone/>
            </a:pPr>
            <a:r>
              <a:rPr lang="el-GR" sz="2000" dirty="0" smtClean="0"/>
              <a:t>ε</a:t>
            </a:r>
            <a:r>
              <a:rPr lang="en-US" sz="2000" baseline="-25000" dirty="0"/>
              <a:t>real </a:t>
            </a:r>
            <a:r>
              <a:rPr lang="el-GR" sz="2000" dirty="0"/>
              <a:t>=  </a:t>
            </a:r>
            <a:r>
              <a:rPr lang="en-US" sz="2000" dirty="0"/>
              <a:t>q</a:t>
            </a:r>
            <a:r>
              <a:rPr lang="el-GR" sz="2000" baseline="-25000" dirty="0"/>
              <a:t>2  </a:t>
            </a:r>
            <a:r>
              <a:rPr lang="el-GR" sz="2000" dirty="0"/>
              <a:t>/ </a:t>
            </a:r>
            <a:r>
              <a:rPr lang="en-US" sz="2000" dirty="0" err="1"/>
              <a:t>l</a:t>
            </a:r>
            <a:r>
              <a:rPr lang="en-US" sz="2000" baseline="-25000" dirty="0" err="1"/>
              <a:t>ciclo</a:t>
            </a:r>
            <a:r>
              <a:rPr lang="en-US" sz="2000" baseline="-25000" dirty="0"/>
              <a:t> </a:t>
            </a:r>
            <a:r>
              <a:rPr lang="el-GR" sz="2000" dirty="0"/>
              <a:t>= 105/50 = </a:t>
            </a:r>
            <a:r>
              <a:rPr lang="el-GR" sz="2000" dirty="0" smtClean="0"/>
              <a:t>2,1</a:t>
            </a:r>
            <a:endParaRPr lang="el-GR" sz="2000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479628" y="1828456"/>
            <a:ext cx="5333999" cy="446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Υπολογίσαμε τον λόγο μεταξύ των τιμών απόδοσης και είναι ο κάτωθι:</a:t>
            </a:r>
          </a:p>
          <a:p>
            <a:pPr marL="0" indent="0">
              <a:buNone/>
            </a:pPr>
            <a:r>
              <a:rPr lang="el-GR" sz="2000" dirty="0" smtClean="0"/>
              <a:t>φ= ε</a:t>
            </a:r>
            <a:r>
              <a:rPr lang="en-US" sz="2000" baseline="-25000" dirty="0" smtClean="0"/>
              <a:t>real</a:t>
            </a:r>
            <a:r>
              <a:rPr lang="el-GR" sz="2000" dirty="0" smtClean="0"/>
              <a:t>  / ε</a:t>
            </a:r>
            <a:r>
              <a:rPr lang="en-US" sz="2000" baseline="-25000" dirty="0" smtClean="0"/>
              <a:t>c </a:t>
            </a:r>
            <a:r>
              <a:rPr lang="el-GR" sz="2000" dirty="0" smtClean="0"/>
              <a:t>= 2,1/4,69= 0,44</a:t>
            </a:r>
          </a:p>
          <a:p>
            <a:r>
              <a:rPr lang="el-GR" sz="2000" dirty="0" smtClean="0"/>
              <a:t>Η ισχύς που καταναλώνεται από τον κινητήρα είναι :</a:t>
            </a:r>
          </a:p>
          <a:p>
            <a:pPr marL="0" indent="0">
              <a:buNone/>
            </a:pPr>
            <a:r>
              <a:rPr lang="en-US" sz="2000" dirty="0" err="1" smtClean="0"/>
              <a:t>P</a:t>
            </a:r>
            <a:r>
              <a:rPr lang="en-US" sz="2000" baseline="-25000" dirty="0" err="1" smtClean="0"/>
              <a:t>el</a:t>
            </a:r>
            <a:r>
              <a:rPr lang="el-GR" sz="2000" baseline="-25000" dirty="0" smtClean="0"/>
              <a:t> =</a:t>
            </a:r>
            <a:r>
              <a:rPr lang="el-GR" sz="2000" dirty="0" smtClean="0"/>
              <a:t> </a:t>
            </a:r>
            <a:r>
              <a:rPr lang="en-US" sz="2000" dirty="0" smtClean="0"/>
              <a:t>V</a:t>
            </a:r>
            <a:r>
              <a:rPr lang="el-GR" sz="2000" dirty="0" smtClean="0"/>
              <a:t> * </a:t>
            </a:r>
            <a:r>
              <a:rPr lang="en-US" sz="2000" dirty="0" smtClean="0"/>
              <a:t>l</a:t>
            </a:r>
            <a:r>
              <a:rPr lang="el-GR" sz="2000" dirty="0" smtClean="0"/>
              <a:t> = 115 * 17 = 1, 95 </a:t>
            </a:r>
            <a:r>
              <a:rPr lang="en-US" sz="2000" dirty="0" smtClean="0"/>
              <a:t>kW</a:t>
            </a:r>
            <a:endParaRPr lang="el-GR" sz="2000" dirty="0" smtClean="0"/>
          </a:p>
          <a:p>
            <a:r>
              <a:rPr lang="el-GR" sz="2000" dirty="0" smtClean="0"/>
              <a:t>Η ισχύς που καταναλώνεται από τον συμπιεστή είναι :</a:t>
            </a:r>
          </a:p>
          <a:p>
            <a:pPr marL="0" indent="0">
              <a:buNone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m </a:t>
            </a:r>
            <a:r>
              <a:rPr lang="el-GR" sz="2000" dirty="0" smtClean="0"/>
              <a:t>= 2π</a:t>
            </a:r>
            <a:r>
              <a:rPr lang="en-US" sz="2000" dirty="0" err="1" smtClean="0"/>
              <a:t>nM</a:t>
            </a:r>
            <a:r>
              <a:rPr lang="en-US" sz="2000" dirty="0" smtClean="0"/>
              <a:t> </a:t>
            </a:r>
            <a:r>
              <a:rPr lang="el-GR" sz="2000" dirty="0" smtClean="0"/>
              <a:t>= 2π (1900 /60) *9, 5 = 1, 88 </a:t>
            </a:r>
            <a:r>
              <a:rPr lang="en-US" sz="2000" dirty="0" smtClean="0"/>
              <a:t>kW</a:t>
            </a:r>
            <a:endParaRPr lang="el-GR" sz="2000" dirty="0" smtClean="0"/>
          </a:p>
          <a:p>
            <a:r>
              <a:rPr lang="en-US" sz="2000" dirty="0" smtClean="0"/>
              <a:t>H</a:t>
            </a:r>
            <a:r>
              <a:rPr lang="el-GR" sz="2000" dirty="0" smtClean="0"/>
              <a:t> απόδοση της μετάδοσης είναι: </a:t>
            </a:r>
          </a:p>
          <a:p>
            <a:pPr marL="0" indent="0">
              <a:buNone/>
            </a:pPr>
            <a:r>
              <a:rPr lang="en-US" sz="2000" dirty="0" smtClean="0"/>
              <a:t>n</a:t>
            </a:r>
            <a:r>
              <a:rPr lang="en-US" sz="2000" baseline="-25000" dirty="0" smtClean="0"/>
              <a:t>m</a:t>
            </a:r>
            <a:r>
              <a:rPr lang="el-GR" sz="2000" dirty="0" smtClean="0"/>
              <a:t> =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m</a:t>
            </a:r>
            <a:r>
              <a:rPr lang="el-GR" sz="2000" dirty="0" smtClean="0"/>
              <a:t> /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el</a:t>
            </a:r>
            <a:r>
              <a:rPr lang="en-US" sz="2000" baseline="-25000" dirty="0" smtClean="0"/>
              <a:t> </a:t>
            </a:r>
            <a:r>
              <a:rPr lang="el-GR" sz="2000" dirty="0" smtClean="0"/>
              <a:t>= 1, 88 / 1, 95 = 0, 96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288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6088" y="2122746"/>
            <a:ext cx="10876775" cy="416375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Με την βοήθεια της εκπαιδευτική μονάδα </a:t>
            </a:r>
            <a:r>
              <a:rPr lang="en-US" dirty="0"/>
              <a:t>air condition T</a:t>
            </a:r>
            <a:r>
              <a:rPr lang="el-GR" dirty="0"/>
              <a:t>66</a:t>
            </a:r>
            <a:r>
              <a:rPr lang="en-US" dirty="0" smtClean="0"/>
              <a:t>D</a:t>
            </a:r>
            <a:r>
              <a:rPr lang="el-GR" dirty="0" smtClean="0"/>
              <a:t>, </a:t>
            </a:r>
            <a:r>
              <a:rPr lang="el-GR" dirty="0"/>
              <a:t>μπορέσαμε να υλοποιήσουμε τις ασκήσεις, με αποτέλεσμα οι φοιτητές να μπορέσουν να γνωρίσουν τα βασικά σημεία της θεωρίας της ψύξης μα και τις πραγματικές, όπως κυκλώματα και εξαρτήματα.</a:t>
            </a:r>
          </a:p>
          <a:p>
            <a:r>
              <a:rPr lang="el-GR" dirty="0"/>
              <a:t>Στο πρώτο στάδιο της επαφής μας με την εκπαιδευτική μονάδα, </a:t>
            </a:r>
            <a:r>
              <a:rPr lang="el-GR" dirty="0" smtClean="0"/>
              <a:t>προχωρήσαμε </a:t>
            </a:r>
            <a:r>
              <a:rPr lang="el-GR" dirty="0"/>
              <a:t>με την διόρθωση οποιαδήποτε βλάβης διαπιστώθηκε, κατά την διάρκεια των δοκιμαστικών πειραμάτων, όπως η αντικατάσταση καμένων ασφαλειών, η συντήρηση της αντίστασης θέρμανσης του νερού, η αντικατάσταση ταμπελών ένδειξης </a:t>
            </a:r>
            <a:r>
              <a:rPr lang="el-GR" dirty="0" smtClean="0"/>
              <a:t>πίεσης, η τοποθέτηση βάνα αποστράγγιση του νερού της δεξαμενής  </a:t>
            </a:r>
            <a:r>
              <a:rPr lang="el-GR" dirty="0" err="1"/>
              <a:t>κ.α</a:t>
            </a:r>
            <a:r>
              <a:rPr lang="el-GR" dirty="0"/>
              <a:t>, που διενεργήθηκαν, για την υλοποίηση των ασκήσεων και την παράδοση μιας κλιματιστικής μονάδας έτοιμης για χρήση από τους φοιτητές, στο εργαστήριο </a:t>
            </a:r>
            <a:r>
              <a:rPr lang="el-GR" dirty="0" smtClean="0"/>
              <a:t>θερμοδυναμικής</a:t>
            </a:r>
          </a:p>
          <a:p>
            <a:r>
              <a:rPr lang="el-GR" dirty="0" smtClean="0"/>
              <a:t>Οι </a:t>
            </a:r>
            <a:r>
              <a:rPr lang="el-GR" dirty="0"/>
              <a:t>ασκήσεις υλοποιήθηκαν σύμφωνα με την διαδικασία</a:t>
            </a:r>
            <a:r>
              <a:rPr lang="el-GR" dirty="0" smtClean="0"/>
              <a:t>, με αξιόπιστα αποτελέσματα, καταφέραμε να  γνωρίσουμε τη </a:t>
            </a:r>
            <a:r>
              <a:rPr lang="el-GR" dirty="0"/>
              <a:t>λειτουργία ενός συστήματος κλιματισμού το </a:t>
            </a:r>
            <a:r>
              <a:rPr lang="el-GR" dirty="0" smtClean="0"/>
              <a:t>καλοκαίρι, δηλαδή  την </a:t>
            </a:r>
            <a:r>
              <a:rPr lang="el-GR" dirty="0"/>
              <a:t>πτώση της θερμοκρασίας στην καμπίνα των επιβατών. </a:t>
            </a:r>
            <a:r>
              <a:rPr lang="el-GR" dirty="0" smtClean="0"/>
              <a:t>Επίσης</a:t>
            </a:r>
            <a:r>
              <a:rPr lang="el-GR" dirty="0" smtClean="0"/>
              <a:t> </a:t>
            </a:r>
            <a:r>
              <a:rPr lang="el-GR" dirty="0"/>
              <a:t>γνωρίσαμε την συμπεριφορά ενός συστήματος ελέγχου θερμοκρασίας το χειμώνα, με την αύξηση της θερμοκρασίας στην καμπίνα των </a:t>
            </a:r>
            <a:r>
              <a:rPr lang="el-GR" dirty="0" smtClean="0"/>
              <a:t>επιβατών.</a:t>
            </a:r>
            <a:endParaRPr lang="el-GR" dirty="0"/>
          </a:p>
          <a:p>
            <a:r>
              <a:rPr lang="el-GR" dirty="0"/>
              <a:t>Μ</a:t>
            </a:r>
            <a:r>
              <a:rPr lang="el-GR" dirty="0" smtClean="0"/>
              <a:t>άθαμε </a:t>
            </a:r>
            <a:r>
              <a:rPr lang="el-GR" dirty="0"/>
              <a:t>τον τρόπο σχεδίασης του  κύκλου ψύξης και τη χρήση του διαγράμματος </a:t>
            </a:r>
            <a:r>
              <a:rPr lang="en-US" dirty="0" err="1"/>
              <a:t>Mollier</a:t>
            </a:r>
            <a:r>
              <a:rPr lang="el-GR" dirty="0"/>
              <a:t> (</a:t>
            </a:r>
            <a:r>
              <a:rPr lang="en-US" dirty="0"/>
              <a:t>h</a:t>
            </a:r>
            <a:r>
              <a:rPr lang="el-GR" dirty="0"/>
              <a:t>, </a:t>
            </a:r>
            <a:r>
              <a:rPr lang="en-US" dirty="0" err="1" smtClean="0"/>
              <a:t>logp</a:t>
            </a:r>
            <a:r>
              <a:rPr lang="el-GR" dirty="0" smtClean="0"/>
              <a:t>), και με την βοήθεια των τύπων, προσδιορίστηκε ο  </a:t>
            </a:r>
            <a:r>
              <a:rPr lang="el-GR" dirty="0" err="1" smtClean="0"/>
              <a:t>θερμοδυναμικός</a:t>
            </a:r>
            <a:r>
              <a:rPr lang="el-GR" dirty="0" smtClean="0"/>
              <a:t> βαθμός  απόδοσης του κύκλου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29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60797" y="1681655"/>
            <a:ext cx="10467358" cy="5044966"/>
          </a:xfrm>
        </p:spPr>
        <p:txBody>
          <a:bodyPr>
            <a:normAutofit fontScale="85000" lnSpcReduction="10000"/>
          </a:bodyPr>
          <a:lstStyle/>
          <a:p>
            <a:endParaRPr lang="el-GR" dirty="0"/>
          </a:p>
          <a:p>
            <a:pPr lvl="1"/>
            <a:r>
              <a:rPr lang="en-US" dirty="0" err="1"/>
              <a:t>Didacta</a:t>
            </a:r>
            <a:r>
              <a:rPr lang="en-US" dirty="0"/>
              <a:t> Italia</a:t>
            </a:r>
            <a:r>
              <a:rPr lang="el-GR" dirty="0"/>
              <a:t>. </a:t>
            </a:r>
            <a:r>
              <a:rPr lang="el-GR" i="1" dirty="0"/>
              <a:t>Εκπαιδευτική διάταξη κλιματισμού αυτοκινήτου</a:t>
            </a:r>
            <a:r>
              <a:rPr lang="el-GR" dirty="0"/>
              <a:t>, </a:t>
            </a:r>
            <a:r>
              <a:rPr lang="el-GR" i="1" dirty="0"/>
              <a:t>Οδηγίες χρήσης και ασκήσεων, </a:t>
            </a:r>
            <a:r>
              <a:rPr lang="en-US" dirty="0"/>
              <a:t>Torino</a:t>
            </a:r>
            <a:endParaRPr lang="el-GR" sz="1800" dirty="0"/>
          </a:p>
          <a:p>
            <a:pPr lvl="1"/>
            <a:r>
              <a:rPr lang="en-US" dirty="0" err="1"/>
              <a:t>Didacta</a:t>
            </a:r>
            <a:r>
              <a:rPr lang="en-US" dirty="0"/>
              <a:t> Italia. </a:t>
            </a:r>
            <a:r>
              <a:rPr lang="en-US" i="1" dirty="0"/>
              <a:t>Outline of Theory on Refrigeration System</a:t>
            </a:r>
            <a:r>
              <a:rPr lang="en-US" dirty="0"/>
              <a:t>, Torino</a:t>
            </a:r>
            <a:endParaRPr lang="el-GR" sz="1800" dirty="0"/>
          </a:p>
          <a:p>
            <a:pPr lvl="1"/>
            <a:r>
              <a:rPr lang="el-GR" dirty="0" err="1"/>
              <a:t>Δαλαβούρας</a:t>
            </a:r>
            <a:r>
              <a:rPr lang="el-GR" dirty="0"/>
              <a:t>, Κ. (2014). </a:t>
            </a:r>
            <a:r>
              <a:rPr lang="el-GR" i="1" dirty="0"/>
              <a:t>Βελτιστοποίηση απόδοσης Ψυκτικών Συμπιεστών, Διπλωματική εργασία, </a:t>
            </a:r>
            <a:r>
              <a:rPr lang="el-GR" dirty="0"/>
              <a:t>Αθήνα</a:t>
            </a:r>
            <a:endParaRPr lang="el-GR" sz="1800" dirty="0"/>
          </a:p>
          <a:p>
            <a:pPr lvl="1"/>
            <a:r>
              <a:rPr lang="el-GR" dirty="0" err="1"/>
              <a:t>Κτενιαδάκης,Μ</a:t>
            </a:r>
            <a:r>
              <a:rPr lang="el-GR" dirty="0"/>
              <a:t>., Παπαδάκης, Θ., Αργυράκης, Π. </a:t>
            </a:r>
            <a:r>
              <a:rPr lang="el-GR" i="1" dirty="0"/>
              <a:t>Εγκαταστάσεις Ψύξης ΙΙ, </a:t>
            </a:r>
            <a:r>
              <a:rPr lang="el-GR"/>
              <a:t>Παιδαγωγικό </a:t>
            </a:r>
            <a:r>
              <a:rPr lang="el-GR" smtClean="0"/>
              <a:t>Ινστιτούτο</a:t>
            </a:r>
            <a:endParaRPr lang="el-GR" dirty="0"/>
          </a:p>
          <a:p>
            <a:pPr lvl="1"/>
            <a:r>
              <a:rPr lang="el-GR" dirty="0"/>
              <a:t>Πολίτης, Σ., Τσιτλακίδης, Γ., Βλαϊκούδης, Α.,</a:t>
            </a:r>
            <a:r>
              <a:rPr lang="el-GR" i="1" dirty="0"/>
              <a:t> Ανάλυση λειτουργίας πειραματικής μονάδας προσημείωσης ψυκτικού κύκλου, πτυχιακή εργασία, Α.Τ.Ε.Ι. </a:t>
            </a:r>
            <a:r>
              <a:rPr lang="el-GR" dirty="0"/>
              <a:t>Θεσσαλονίκης , Σχολή ΣΤΕΦ , Τμήμα Οχημάτων</a:t>
            </a:r>
            <a:r>
              <a:rPr lang="el-GR" i="1" dirty="0"/>
              <a:t> </a:t>
            </a:r>
            <a:endParaRPr lang="el-GR" dirty="0" smtClean="0"/>
          </a:p>
          <a:p>
            <a:pPr lvl="1"/>
            <a:r>
              <a:rPr lang="el-GR" dirty="0" smtClean="0"/>
              <a:t>Στεφανής</a:t>
            </a:r>
            <a:r>
              <a:rPr lang="el-GR" dirty="0"/>
              <a:t>, Ι. (2012).</a:t>
            </a:r>
            <a:r>
              <a:rPr lang="el-GR" i="1" dirty="0"/>
              <a:t> Κλιματισμός αυτοκινήτου και συστήματα ελέγχου.</a:t>
            </a:r>
            <a:endParaRPr lang="el-GR" sz="1800" dirty="0"/>
          </a:p>
          <a:p>
            <a:pPr lvl="1"/>
            <a:r>
              <a:rPr lang="el-GR" dirty="0"/>
              <a:t>Σκούφος, Π., (2016). </a:t>
            </a:r>
            <a:r>
              <a:rPr lang="el-GR" i="1" dirty="0"/>
              <a:t>Μελέτη Λειτουργικής Συμπεριφοράς Αντλίας Θερμότητας Αέρα/Αέρα,</a:t>
            </a:r>
            <a:r>
              <a:rPr lang="el-GR" dirty="0"/>
              <a:t> Πάτρα</a:t>
            </a:r>
            <a:endParaRPr lang="el-GR" sz="1800" dirty="0"/>
          </a:p>
          <a:p>
            <a:pPr marL="0" indent="0">
              <a:buNone/>
            </a:pPr>
            <a:endParaRPr lang="el-GR" sz="2000" dirty="0"/>
          </a:p>
          <a:p>
            <a:r>
              <a:rPr lang="el-GR" sz="2400" dirty="0" smtClean="0"/>
              <a:t>Ιστοσελίδες</a:t>
            </a:r>
            <a:endParaRPr lang="el-GR" sz="2000" dirty="0"/>
          </a:p>
          <a:p>
            <a:r>
              <a:rPr lang="el-GR" sz="2400" dirty="0"/>
              <a:t>Διάγραμμα M</a:t>
            </a:r>
            <a:r>
              <a:rPr lang="en-US" sz="2400" dirty="0" err="1"/>
              <a:t>ollier</a:t>
            </a:r>
            <a:r>
              <a:rPr lang="el-GR" sz="2400" dirty="0"/>
              <a:t> </a:t>
            </a:r>
            <a:endParaRPr lang="el-GR" sz="2000" dirty="0"/>
          </a:p>
          <a:p>
            <a:r>
              <a:rPr lang="el-GR" sz="2400" dirty="0"/>
              <a:t>‘</a:t>
            </a:r>
            <a:r>
              <a:rPr lang="en-US" sz="2400" u="sng" dirty="0">
                <a:hlinkClick r:id="rId2"/>
              </a:rPr>
              <a:t>https</a:t>
            </a:r>
            <a:r>
              <a:rPr lang="el-GR" sz="2400" u="sng" dirty="0">
                <a:hlinkClick r:id="rId2"/>
              </a:rPr>
              <a:t>://</a:t>
            </a:r>
            <a:r>
              <a:rPr lang="en-US" sz="2400" u="sng" dirty="0" err="1">
                <a:hlinkClick r:id="rId2"/>
              </a:rPr>
              <a:t>i</a:t>
            </a:r>
            <a:r>
              <a:rPr lang="el-GR" sz="2400" u="sng" dirty="0">
                <a:hlinkClick r:id="rId2"/>
              </a:rPr>
              <a:t>2.</a:t>
            </a:r>
            <a:r>
              <a:rPr lang="en-US" sz="2400" u="sng" dirty="0" err="1">
                <a:hlinkClick r:id="rId2"/>
              </a:rPr>
              <a:t>wp</a:t>
            </a:r>
            <a:r>
              <a:rPr lang="el-GR" sz="2400" u="sng" dirty="0">
                <a:hlinkClick r:id="rId2"/>
              </a:rPr>
              <a:t>.</a:t>
            </a:r>
            <a:r>
              <a:rPr lang="en-US" sz="2400" u="sng" dirty="0">
                <a:hlinkClick r:id="rId2"/>
              </a:rPr>
              <a:t>com</a:t>
            </a:r>
            <a:r>
              <a:rPr lang="el-GR" sz="2400" u="sng" dirty="0">
                <a:hlinkClick r:id="rId2"/>
              </a:rPr>
              <a:t>/</a:t>
            </a:r>
            <a:r>
              <a:rPr lang="en-US" sz="2400" u="sng" dirty="0" err="1">
                <a:hlinkClick r:id="rId2"/>
              </a:rPr>
              <a:t>hvac</a:t>
            </a:r>
            <a:r>
              <a:rPr lang="el-GR" sz="2400" u="sng" dirty="0">
                <a:hlinkClick r:id="rId2"/>
              </a:rPr>
              <a:t>-</a:t>
            </a:r>
            <a:r>
              <a:rPr lang="en-US" sz="2400" u="sng" dirty="0" err="1">
                <a:hlinkClick r:id="rId2"/>
              </a:rPr>
              <a:t>eng</a:t>
            </a:r>
            <a:r>
              <a:rPr lang="el-GR" sz="2400" u="sng" dirty="0">
                <a:hlinkClick r:id="rId2"/>
              </a:rPr>
              <a:t>.</a:t>
            </a:r>
            <a:r>
              <a:rPr lang="en-US" sz="2400" u="sng" dirty="0">
                <a:hlinkClick r:id="rId2"/>
              </a:rPr>
              <a:t>com</a:t>
            </a:r>
            <a:r>
              <a:rPr lang="el-GR" sz="2400" u="sng" dirty="0">
                <a:hlinkClick r:id="rId2"/>
              </a:rPr>
              <a:t>/</a:t>
            </a:r>
            <a:r>
              <a:rPr lang="en-US" sz="2400" u="sng" dirty="0" err="1">
                <a:hlinkClick r:id="rId2"/>
              </a:rPr>
              <a:t>wp</a:t>
            </a:r>
            <a:r>
              <a:rPr lang="el-GR" sz="2400" u="sng" dirty="0">
                <a:hlinkClick r:id="rId2"/>
              </a:rPr>
              <a:t>-</a:t>
            </a:r>
            <a:r>
              <a:rPr lang="en-US" sz="2400" u="sng" dirty="0">
                <a:hlinkClick r:id="rId2"/>
              </a:rPr>
              <a:t>content</a:t>
            </a:r>
            <a:r>
              <a:rPr lang="el-GR" sz="2400" u="sng" dirty="0">
                <a:hlinkClick r:id="rId2"/>
              </a:rPr>
              <a:t>/</a:t>
            </a:r>
            <a:r>
              <a:rPr lang="en-US" sz="2400" u="sng" dirty="0">
                <a:hlinkClick r:id="rId2"/>
              </a:rPr>
              <a:t>uploads</a:t>
            </a:r>
            <a:r>
              <a:rPr lang="el-GR" sz="2400" u="sng" dirty="0">
                <a:hlinkClick r:id="rId2"/>
              </a:rPr>
              <a:t>/2020/04/</a:t>
            </a:r>
            <a:r>
              <a:rPr lang="en-US" sz="2400" u="sng" dirty="0" err="1">
                <a:hlinkClick r:id="rId2"/>
              </a:rPr>
              <a:t>Logp</a:t>
            </a:r>
            <a:r>
              <a:rPr lang="el-GR" sz="2400" u="sng" dirty="0">
                <a:hlinkClick r:id="rId2"/>
              </a:rPr>
              <a:t>-</a:t>
            </a:r>
            <a:r>
              <a:rPr lang="en-US" sz="2400" u="sng" dirty="0">
                <a:hlinkClick r:id="rId2"/>
              </a:rPr>
              <a:t>h</a:t>
            </a:r>
            <a:r>
              <a:rPr lang="el-GR" sz="2400" u="sng" dirty="0">
                <a:hlinkClick r:id="rId2"/>
              </a:rPr>
              <a:t>-</a:t>
            </a:r>
            <a:r>
              <a:rPr lang="en-US" sz="2400" u="sng" dirty="0">
                <a:hlinkClick r:id="rId2"/>
              </a:rPr>
              <a:t>diagram</a:t>
            </a:r>
            <a:r>
              <a:rPr lang="el-GR" sz="2400" u="sng" dirty="0">
                <a:hlinkClick r:id="rId2"/>
              </a:rPr>
              <a:t>-</a:t>
            </a:r>
            <a:r>
              <a:rPr lang="en-US" sz="2400" u="sng" dirty="0">
                <a:hlinkClick r:id="rId2"/>
              </a:rPr>
              <a:t>R</a:t>
            </a:r>
            <a:r>
              <a:rPr lang="el-GR" sz="2400" u="sng" dirty="0">
                <a:hlinkClick r:id="rId2"/>
              </a:rPr>
              <a:t>134</a:t>
            </a:r>
            <a:r>
              <a:rPr lang="en-US" sz="2400" u="sng" dirty="0">
                <a:hlinkClick r:id="rId2"/>
              </a:rPr>
              <a:t>a</a:t>
            </a:r>
            <a:r>
              <a:rPr lang="el-GR" sz="2400" u="sng" dirty="0">
                <a:hlinkClick r:id="rId2"/>
              </a:rPr>
              <a:t>.</a:t>
            </a:r>
            <a:r>
              <a:rPr lang="en-US" sz="2400" u="sng" dirty="0" err="1">
                <a:hlinkClick r:id="rId2"/>
              </a:rPr>
              <a:t>png</a:t>
            </a:r>
            <a:r>
              <a:rPr lang="el-GR" sz="2400" u="sng" dirty="0">
                <a:hlinkClick r:id="rId2"/>
              </a:rPr>
              <a:t>?</a:t>
            </a:r>
            <a:r>
              <a:rPr lang="en-US" sz="2400" u="sng" dirty="0">
                <a:hlinkClick r:id="rId2"/>
              </a:rPr>
              <a:t>fit</a:t>
            </a:r>
            <a:r>
              <a:rPr lang="el-GR" sz="2400" u="sng" dirty="0">
                <a:hlinkClick r:id="rId2"/>
              </a:rPr>
              <a:t>=3168%2</a:t>
            </a:r>
            <a:r>
              <a:rPr lang="en-US" sz="2400" u="sng" dirty="0">
                <a:hlinkClick r:id="rId2"/>
              </a:rPr>
              <a:t>C</a:t>
            </a:r>
            <a:r>
              <a:rPr lang="el-GR" sz="2400" u="sng" dirty="0">
                <a:hlinkClick r:id="rId2"/>
              </a:rPr>
              <a:t>2448&amp;</a:t>
            </a:r>
            <a:r>
              <a:rPr lang="en-US" sz="2400" u="sng" dirty="0" err="1">
                <a:hlinkClick r:id="rId2"/>
              </a:rPr>
              <a:t>ssl</a:t>
            </a:r>
            <a:r>
              <a:rPr lang="el-GR" sz="2400" u="sng" dirty="0">
                <a:hlinkClick r:id="rId2"/>
              </a:rPr>
              <a:t>=1</a:t>
            </a:r>
            <a:r>
              <a:rPr lang="el-GR" sz="2400" b="1" baseline="-25000" dirty="0"/>
              <a:t> </a:t>
            </a:r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84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54340" y="3578115"/>
            <a:ext cx="9628632" cy="1162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6000" dirty="0" smtClean="0"/>
              <a:t>Ευχαριστώ πολύ 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22296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l-GR" dirty="0"/>
              <a:t>Η εκπαιδευτική μονάδα </a:t>
            </a:r>
            <a:r>
              <a:rPr lang="en-US" dirty="0"/>
              <a:t>air condition T</a:t>
            </a:r>
            <a:r>
              <a:rPr lang="el-GR" dirty="0"/>
              <a:t>66</a:t>
            </a:r>
            <a:r>
              <a:rPr lang="en-US" dirty="0" smtClean="0"/>
              <a:t>D</a:t>
            </a:r>
            <a:endParaRPr lang="el-GR" dirty="0"/>
          </a:p>
        </p:txBody>
      </p:sp>
      <p:sp>
        <p:nvSpPr>
          <p:cNvPr id="14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87680" y="2190749"/>
            <a:ext cx="7630160" cy="4667251"/>
          </a:xfrm>
        </p:spPr>
        <p:txBody>
          <a:bodyPr rtlCol="0">
            <a:normAutofit/>
          </a:bodyPr>
          <a:lstStyle/>
          <a:p>
            <a:r>
              <a:rPr lang="el-GR" dirty="0"/>
              <a:t>Η εκπαιδευτική μονάδα </a:t>
            </a:r>
            <a:r>
              <a:rPr lang="en-US" dirty="0"/>
              <a:t>air condition T</a:t>
            </a:r>
            <a:r>
              <a:rPr lang="el-GR" dirty="0"/>
              <a:t>66</a:t>
            </a:r>
            <a:r>
              <a:rPr lang="en-US" dirty="0"/>
              <a:t>D</a:t>
            </a:r>
            <a:r>
              <a:rPr lang="el-GR" dirty="0"/>
              <a:t> έχει σχεδιαστεί για να παρουσιάζει τα κυριότερα θέματα που σχετίζονται με ένα σύστημα ελέγχου θερμοκρασίας στις εφαρμογές </a:t>
            </a:r>
            <a:r>
              <a:rPr lang="el-GR" dirty="0" smtClean="0"/>
              <a:t>οχημάτων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>
                <a:solidFill>
                  <a:srgbClr val="0070C0"/>
                </a:solidFill>
              </a:rPr>
              <a:t>σύστημα ψύξης </a:t>
            </a:r>
            <a:r>
              <a:rPr lang="el-GR" dirty="0"/>
              <a:t>χρησιμοποιεί τρία βασικά εξαρτήματα, έναν </a:t>
            </a:r>
            <a:r>
              <a:rPr lang="el-GR" dirty="0">
                <a:solidFill>
                  <a:srgbClr val="0070C0"/>
                </a:solidFill>
              </a:rPr>
              <a:t>συμπιεστή</a:t>
            </a:r>
            <a:r>
              <a:rPr lang="el-GR" dirty="0"/>
              <a:t>, έναν </a:t>
            </a:r>
            <a:r>
              <a:rPr lang="el-GR" dirty="0">
                <a:solidFill>
                  <a:srgbClr val="0070C0"/>
                </a:solidFill>
              </a:rPr>
              <a:t>συμπυκνωτή</a:t>
            </a:r>
            <a:r>
              <a:rPr lang="el-GR" dirty="0"/>
              <a:t> και έναν </a:t>
            </a:r>
            <a:r>
              <a:rPr lang="el-GR" dirty="0" smtClean="0">
                <a:solidFill>
                  <a:srgbClr val="0070C0"/>
                </a:solidFill>
              </a:rPr>
              <a:t>εξατμιστή</a:t>
            </a:r>
          </a:p>
          <a:p>
            <a:r>
              <a:rPr lang="el-GR" dirty="0"/>
              <a:t>Για το </a:t>
            </a:r>
            <a:r>
              <a:rPr lang="el-GR" dirty="0">
                <a:solidFill>
                  <a:srgbClr val="FF0000"/>
                </a:solidFill>
              </a:rPr>
              <a:t>σύστημα θέρμανση </a:t>
            </a:r>
            <a:r>
              <a:rPr lang="el-GR" dirty="0"/>
              <a:t>η μονάδα είναι εξοπλισμένη με μια </a:t>
            </a:r>
            <a:r>
              <a:rPr lang="el-GR" dirty="0">
                <a:solidFill>
                  <a:srgbClr val="FF0000"/>
                </a:solidFill>
              </a:rPr>
              <a:t>δεξαμενή</a:t>
            </a:r>
            <a:r>
              <a:rPr lang="el-GR" dirty="0"/>
              <a:t> που παράγει ζεστό νερό, ελεγχόμενη από </a:t>
            </a:r>
            <a:r>
              <a:rPr lang="el-GR" dirty="0">
                <a:solidFill>
                  <a:srgbClr val="FF0000"/>
                </a:solidFill>
              </a:rPr>
              <a:t>θερμοστάτη</a:t>
            </a:r>
            <a:r>
              <a:rPr lang="el-GR" dirty="0"/>
              <a:t> και μια </a:t>
            </a:r>
            <a:r>
              <a:rPr lang="el-GR" dirty="0">
                <a:solidFill>
                  <a:srgbClr val="FF0000"/>
                </a:solidFill>
              </a:rPr>
              <a:t>αντλία</a:t>
            </a:r>
            <a:r>
              <a:rPr lang="el-GR" dirty="0"/>
              <a:t> ανακύκλωσης του νερού. </a:t>
            </a:r>
          </a:p>
          <a:p>
            <a:r>
              <a:rPr lang="el-GR" dirty="0" smtClean="0"/>
              <a:t>Ένα </a:t>
            </a:r>
            <a:r>
              <a:rPr lang="el-GR" dirty="0"/>
              <a:t>μικρό κουτί προσομοιάζει την καμπίνα του οχήματος όπου μπορούν να αναπαραχθούν </a:t>
            </a:r>
            <a:r>
              <a:rPr lang="el-GR" dirty="0" smtClean="0"/>
              <a:t>οι ανάλογες συνθήκες, </a:t>
            </a:r>
            <a:r>
              <a:rPr lang="el-GR" dirty="0"/>
              <a:t>δηλαδή οι τυπικές συνθήκες στις οποίες χρησιμοποιείται  το </a:t>
            </a:r>
            <a:r>
              <a:rPr lang="en-US" dirty="0"/>
              <a:t>air </a:t>
            </a:r>
            <a:r>
              <a:rPr lang="en-US" dirty="0" smtClean="0"/>
              <a:t>condition</a:t>
            </a:r>
            <a:endParaRPr lang="el-GR" dirty="0" smtClean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33407" b="29556"/>
          <a:stretch/>
        </p:blipFill>
        <p:spPr>
          <a:xfrm rot="5400000">
            <a:off x="7477218" y="2584695"/>
            <a:ext cx="4682742" cy="3401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Διάγραμμα λειτουργίας </a:t>
            </a:r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5111" r="6652" b="9259"/>
          <a:stretch/>
        </p:blipFill>
        <p:spPr>
          <a:xfrm rot="5400000">
            <a:off x="6254497" y="1371601"/>
            <a:ext cx="4775197" cy="5872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Ορθογώνιο 2"/>
          <p:cNvSpPr/>
          <p:nvPr/>
        </p:nvSpPr>
        <p:spPr>
          <a:xfrm>
            <a:off x="210312" y="2045684"/>
            <a:ext cx="5495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A. Ανοιχτός συμπιεστής </a:t>
            </a:r>
          </a:p>
          <a:p>
            <a:r>
              <a:rPr lang="el-GR" dirty="0"/>
              <a:t>B. Ηλεκτρομαγνητικός συμπλέκτης </a:t>
            </a:r>
          </a:p>
          <a:p>
            <a:r>
              <a:rPr lang="el-GR" dirty="0"/>
              <a:t>C. Ηλεκτρικός κινητήρας DC</a:t>
            </a:r>
          </a:p>
          <a:p>
            <a:r>
              <a:rPr lang="el-GR" dirty="0"/>
              <a:t>D. Διαχωριστής υγρών- Συσσωρευτής ψυκτικού ρευστού</a:t>
            </a:r>
          </a:p>
          <a:p>
            <a:r>
              <a:rPr lang="el-GR" dirty="0"/>
              <a:t>E. Ψηφιακός μετρητής ροπής</a:t>
            </a:r>
          </a:p>
          <a:p>
            <a:r>
              <a:rPr lang="el-GR" dirty="0"/>
              <a:t>F. Συμπυκνωτής αέρα </a:t>
            </a:r>
          </a:p>
          <a:p>
            <a:r>
              <a:rPr lang="el-GR" dirty="0"/>
              <a:t>G. Ηλεκτρικός ανεμιστήρας </a:t>
            </a:r>
          </a:p>
          <a:p>
            <a:r>
              <a:rPr lang="el-GR" dirty="0"/>
              <a:t>H. Θερμικός ανεμιστήρας</a:t>
            </a:r>
          </a:p>
          <a:p>
            <a:r>
              <a:rPr lang="el-GR" dirty="0"/>
              <a:t>I. </a:t>
            </a:r>
            <a:r>
              <a:rPr lang="el-GR" dirty="0" smtClean="0"/>
              <a:t>Αφυγραντήρας / </a:t>
            </a:r>
            <a:r>
              <a:rPr lang="el-GR" dirty="0"/>
              <a:t>Συλλέκτης (Φίλτρο)</a:t>
            </a:r>
          </a:p>
          <a:p>
            <a:r>
              <a:rPr lang="el-GR" dirty="0"/>
              <a:t>L. Αυτόματη εκτονωτική βαλβίδα</a:t>
            </a:r>
          </a:p>
          <a:p>
            <a:r>
              <a:rPr lang="el-GR" dirty="0"/>
              <a:t>M. Εξατμιστής και ψυγείο καλοριφέρ</a:t>
            </a:r>
          </a:p>
          <a:p>
            <a:r>
              <a:rPr lang="el-GR" dirty="0"/>
              <a:t>N. Ηλεκτρικός ανεμιστήρας</a:t>
            </a:r>
          </a:p>
          <a:p>
            <a:r>
              <a:rPr lang="el-GR" dirty="0"/>
              <a:t>p1-p4 Αισθητήρες πίεσης </a:t>
            </a:r>
          </a:p>
          <a:p>
            <a:r>
              <a:rPr lang="el-GR" dirty="0"/>
              <a:t>Q. Καμπίνα επιβατών	</a:t>
            </a:r>
          </a:p>
          <a:p>
            <a:r>
              <a:rPr lang="el-GR" dirty="0"/>
              <a:t>R. Ψηφιακός μετρητής στροφών συμπιεστή</a:t>
            </a:r>
          </a:p>
          <a:p>
            <a:r>
              <a:rPr lang="el-GR" dirty="0"/>
              <a:t>t1-t4 </a:t>
            </a:r>
            <a:r>
              <a:rPr lang="el-GR" dirty="0" err="1"/>
              <a:t>Θερμοζεύγη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Ο Συμπιεστής 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356616" y="2322576"/>
            <a:ext cx="4952957" cy="4645496"/>
          </a:xfrm>
        </p:spPr>
        <p:txBody>
          <a:bodyPr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/>
              <a:t>Ο συμπιεστής αναρροφά το ρευστό ψύξης από τον εξατμιστή και το συμπιέζει στην πίεση </a:t>
            </a:r>
            <a:r>
              <a:rPr lang="el-GR" dirty="0" smtClean="0"/>
              <a:t>λειτουργίας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/>
              <a:t>Ο  </a:t>
            </a:r>
            <a:r>
              <a:rPr lang="el-GR" dirty="0"/>
              <a:t>συμπιεστής αναρροφά ψυκτικό ρευστό όταν είναι σε αέρια </a:t>
            </a:r>
            <a:r>
              <a:rPr lang="el-GR" dirty="0" smtClean="0"/>
              <a:t>κατάσταση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/>
              <a:t>Συμπιέζει ατμό με </a:t>
            </a:r>
            <a:r>
              <a:rPr lang="el-GR" dirty="0"/>
              <a:t>χαμηλή πίεση και θερμοκρασία και το μετατρέπει σε ατμό με υψηλή πίεση και θερμοκρασία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9784" y="2322576"/>
            <a:ext cx="3754792" cy="3754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Συμπυκνωτής 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304800" y="2194560"/>
            <a:ext cx="4821893" cy="398240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/>
              <a:t>Ο συμπυκνωτής είναι ένας εναλλάκτης θερμότητας </a:t>
            </a:r>
            <a:endParaRPr lang="el-G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/>
              <a:t>Η </a:t>
            </a:r>
            <a:r>
              <a:rPr lang="el-GR" dirty="0"/>
              <a:t>λειτουργία του οποίου είναι να απορροφά τη θερμότητα αλλάζοντας φάση στο αέριο που έρχεται από τον συμπιεστή. </a:t>
            </a:r>
            <a:endParaRPr lang="el-G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/>
              <a:t>Το </a:t>
            </a:r>
            <a:r>
              <a:rPr lang="el-GR" dirty="0"/>
              <a:t>αέριο στη συγκεκριμένη περίπτωση είναι </a:t>
            </a:r>
            <a:r>
              <a:rPr lang="el-GR" dirty="0" smtClean="0"/>
              <a:t>το ψυκτικό υγρό </a:t>
            </a:r>
            <a:r>
              <a:rPr lang="en-US" dirty="0" smtClean="0"/>
              <a:t>R134a</a:t>
            </a:r>
            <a:r>
              <a:rPr lang="el-GR" dirty="0" smtClean="0"/>
              <a:t> . </a:t>
            </a:r>
            <a:endParaRPr lang="el-GR" dirty="0"/>
          </a:p>
        </p:txBody>
      </p:sp>
      <p:pic>
        <p:nvPicPr>
          <p:cNvPr id="1027" name="Εικόνα 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r="14279" b="3526"/>
          <a:stretch>
            <a:fillRect/>
          </a:stretch>
        </p:blipFill>
        <p:spPr bwMode="auto">
          <a:xfrm>
            <a:off x="6938721" y="2448560"/>
            <a:ext cx="437563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128" y="527303"/>
            <a:ext cx="9628632" cy="1362113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Ε</a:t>
            </a:r>
            <a:r>
              <a:rPr lang="el-GR" dirty="0" smtClean="0"/>
              <a:t>ξατμιστής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619760" y="2164081"/>
            <a:ext cx="4862533" cy="416528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/>
              <a:t>Ο </a:t>
            </a:r>
            <a:r>
              <a:rPr lang="el-GR" dirty="0" err="1"/>
              <a:t>εξατμιστής</a:t>
            </a:r>
            <a:r>
              <a:rPr lang="el-GR" dirty="0"/>
              <a:t> είναι η συσκευή η οποία αφαιρεί θερμότητα από τον αέρα του κλιματιζόμενου </a:t>
            </a:r>
            <a:r>
              <a:rPr lang="el-GR" dirty="0" smtClean="0"/>
              <a:t>χώρου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/>
              <a:t>Στον </a:t>
            </a:r>
            <a:r>
              <a:rPr lang="el-GR" dirty="0" smtClean="0"/>
              <a:t>εξατμιστή το </a:t>
            </a:r>
            <a:r>
              <a:rPr lang="el-GR" dirty="0"/>
              <a:t>ψυκτικό ρευστό εξαερώνεται σε χαμηλή πίεση και απορροφά θερμότητα. </a:t>
            </a:r>
            <a:endParaRPr lang="el-G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/>
              <a:t>Από </a:t>
            </a:r>
            <a:r>
              <a:rPr lang="el-GR" dirty="0"/>
              <a:t>τον </a:t>
            </a:r>
            <a:r>
              <a:rPr lang="el-GR" dirty="0" smtClean="0"/>
              <a:t>εξατμιστή αντλείται </a:t>
            </a:r>
            <a:r>
              <a:rPr lang="el-GR" dirty="0"/>
              <a:t>και πάλι σαν αέριο από το συμπιεστή και ο </a:t>
            </a:r>
            <a:r>
              <a:rPr lang="el-GR" dirty="0" smtClean="0"/>
              <a:t>ψυκτικός κύκλος συνεχίζετε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dirty="0" smtClean="0"/>
              <a:t>Η </a:t>
            </a:r>
            <a:r>
              <a:rPr lang="el-GR" dirty="0"/>
              <a:t>θερμοκρασία ατμοποίησης στον εξατμιστή </a:t>
            </a:r>
            <a:r>
              <a:rPr lang="el-GR" dirty="0" smtClean="0"/>
              <a:t>εξαρτάται </a:t>
            </a:r>
            <a:r>
              <a:rPr lang="el-GR" dirty="0"/>
              <a:t>από την πίεση του αερίου σ' αυτόν</a:t>
            </a: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 r="32119"/>
          <a:stretch/>
        </p:blipFill>
        <p:spPr>
          <a:xfrm rot="5400000">
            <a:off x="7971859" y="1296743"/>
            <a:ext cx="2194563" cy="3929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r="44016"/>
          <a:stretch/>
        </p:blipFill>
        <p:spPr>
          <a:xfrm rot="5400000">
            <a:off x="7997260" y="3455740"/>
            <a:ext cx="2143760" cy="3929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21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Σύστημα ψύξης 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599440" y="2225040"/>
            <a:ext cx="4489704" cy="3986784"/>
          </a:xfrm>
        </p:spPr>
        <p:txBody>
          <a:bodyPr rtlCol="0">
            <a:normAutofit/>
          </a:bodyPr>
          <a:lstStyle/>
          <a:p>
            <a:pPr rtl="0"/>
            <a:r>
              <a:rPr lang="el-GR" dirty="0" smtClean="0"/>
              <a:t>Κύκλος ψύξης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διαδοχική ατμοποίηση και υγροποίηση του ψυκτικού ρευστού ονομάζεται ψυκτικός κύκλος</a:t>
            </a:r>
            <a:endParaRPr lang="el-GR" dirty="0" smtClean="0"/>
          </a:p>
          <a:p>
            <a:r>
              <a:rPr lang="el-GR" dirty="0"/>
              <a:t>Το ψυκτικό </a:t>
            </a:r>
            <a:r>
              <a:rPr lang="el-GR" dirty="0" smtClean="0"/>
              <a:t>υγρό</a:t>
            </a:r>
          </a:p>
          <a:p>
            <a:pPr marL="0" indent="0">
              <a:buNone/>
            </a:pPr>
            <a:r>
              <a:rPr lang="el-GR" dirty="0" smtClean="0"/>
              <a:t>Το ψυκτικό υγρό που χρησιμοποιείτε στην εκπαιδευτική μονάδα είναι το </a:t>
            </a:r>
            <a:r>
              <a:rPr lang="en-US" dirty="0" smtClean="0"/>
              <a:t>R134a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60" y="2113280"/>
            <a:ext cx="5364480" cy="3972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/>
              <a:t>Όργανα μέτρησης 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47145" y="2026382"/>
            <a:ext cx="5647059" cy="3711669"/>
          </a:xfrm>
        </p:spPr>
        <p:txBody>
          <a:bodyPr rtlCol="0">
            <a:normAutofit fontScale="92500" lnSpcReduction="20000"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l-GR" sz="1900" dirty="0"/>
              <a:t>Θερμοαντιστάσεις  και τους αντίστοιχους ψηφιακούς μετρητές για τις μετρήσεις των παρακάτω θερμοκρασιών</a:t>
            </a:r>
          </a:p>
          <a:p>
            <a:r>
              <a:rPr lang="el-GR" sz="1900" dirty="0"/>
              <a:t>-</a:t>
            </a:r>
            <a:r>
              <a:rPr lang="en-US" sz="1900" dirty="0"/>
              <a:t>t</a:t>
            </a:r>
            <a:r>
              <a:rPr lang="el-GR" sz="1900" baseline="-25000" dirty="0"/>
              <a:t>1  </a:t>
            </a:r>
            <a:r>
              <a:rPr lang="el-GR" sz="1900" dirty="0"/>
              <a:t>θερμοκρασία του ψυκτικού στην είσοδο του συμπυκνωτή</a:t>
            </a:r>
          </a:p>
          <a:p>
            <a:r>
              <a:rPr lang="el-GR" sz="1900" dirty="0"/>
              <a:t>-</a:t>
            </a:r>
            <a:r>
              <a:rPr lang="en-US" sz="1900" dirty="0"/>
              <a:t>t</a:t>
            </a:r>
            <a:r>
              <a:rPr lang="el-GR" sz="1900" baseline="-25000" dirty="0"/>
              <a:t>2  </a:t>
            </a:r>
            <a:r>
              <a:rPr lang="el-GR" sz="1900" dirty="0"/>
              <a:t>θερμοκρασία του ψυκτικού στην έξοδο του συμπυκνωτή</a:t>
            </a:r>
          </a:p>
          <a:p>
            <a:r>
              <a:rPr lang="el-GR" sz="1900" dirty="0"/>
              <a:t>-</a:t>
            </a:r>
            <a:r>
              <a:rPr lang="en-US" sz="1900" dirty="0"/>
              <a:t>t</a:t>
            </a:r>
            <a:r>
              <a:rPr lang="el-GR" sz="1900" baseline="-25000" dirty="0"/>
              <a:t>3 </a:t>
            </a:r>
            <a:r>
              <a:rPr lang="el-GR" sz="1900" dirty="0"/>
              <a:t>θερμοκρασία του ψυκτικού στην είσοδο του εξατμιστή</a:t>
            </a:r>
          </a:p>
          <a:p>
            <a:r>
              <a:rPr lang="el-GR" sz="1900" dirty="0"/>
              <a:t>-</a:t>
            </a:r>
            <a:r>
              <a:rPr lang="en-US" sz="1900" dirty="0"/>
              <a:t>t</a:t>
            </a:r>
            <a:r>
              <a:rPr lang="el-GR" sz="1900" baseline="-25000" dirty="0"/>
              <a:t>4 </a:t>
            </a:r>
            <a:r>
              <a:rPr lang="el-GR" sz="1900" dirty="0"/>
              <a:t>θερμοκρασία του ψυκτικού στην έξοδο του εξατμιστή</a:t>
            </a:r>
          </a:p>
          <a:p>
            <a:r>
              <a:rPr lang="el-GR" sz="1900" dirty="0"/>
              <a:t>-</a:t>
            </a:r>
            <a:r>
              <a:rPr lang="en-US" sz="1900" dirty="0"/>
              <a:t>t</a:t>
            </a:r>
            <a:r>
              <a:rPr lang="el-GR" sz="1900" baseline="-25000" dirty="0"/>
              <a:t>5 </a:t>
            </a:r>
            <a:r>
              <a:rPr lang="el-GR" sz="1900" dirty="0"/>
              <a:t>θερμοκρασία του αέρα στον συμπυκνωτή</a:t>
            </a:r>
          </a:p>
          <a:p>
            <a:r>
              <a:rPr lang="el-GR" sz="1900" dirty="0"/>
              <a:t>-</a:t>
            </a:r>
            <a:r>
              <a:rPr lang="en-US" sz="1900" dirty="0"/>
              <a:t>t</a:t>
            </a:r>
            <a:r>
              <a:rPr lang="el-GR" sz="1900" baseline="-25000" dirty="0"/>
              <a:t>6 </a:t>
            </a:r>
            <a:r>
              <a:rPr lang="el-GR" sz="1900" dirty="0"/>
              <a:t>θερμοκρασία του αέρα στην καμπίνα</a:t>
            </a:r>
          </a:p>
          <a:p>
            <a:pPr rtl="0"/>
            <a:endParaRPr lang="el-GR" sz="1600" dirty="0"/>
          </a:p>
        </p:txBody>
      </p:sp>
      <p:sp>
        <p:nvSpPr>
          <p:cNvPr id="3" name="Ορθογώνιο 2"/>
          <p:cNvSpPr/>
          <p:nvPr/>
        </p:nvSpPr>
        <p:spPr>
          <a:xfrm>
            <a:off x="5794204" y="189859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dirty="0"/>
              <a:t>Μετρητές πίεσης για τη μέτρηση των παρακάτω τιμών </a:t>
            </a:r>
          </a:p>
          <a:p>
            <a:pPr marL="457200" indent="269875" algn="just">
              <a:lnSpc>
                <a:spcPct val="150000"/>
              </a:lnSpc>
            </a:pPr>
            <a:r>
              <a:rPr lang="el-GR" dirty="0"/>
              <a:t>-</a:t>
            </a:r>
            <a:r>
              <a:rPr lang="en-US" dirty="0"/>
              <a:t>p</a:t>
            </a:r>
            <a:r>
              <a:rPr lang="el-GR" baseline="-25000" dirty="0"/>
              <a:t>1 </a:t>
            </a:r>
            <a:r>
              <a:rPr lang="el-GR" dirty="0"/>
              <a:t>πίεση του ψυκτικού στην είσοδο του συμπυκνωτή</a:t>
            </a:r>
          </a:p>
          <a:p>
            <a:pPr marL="457200" indent="269875" algn="just">
              <a:lnSpc>
                <a:spcPct val="150000"/>
              </a:lnSpc>
            </a:pPr>
            <a:r>
              <a:rPr lang="el-GR" dirty="0"/>
              <a:t>-</a:t>
            </a:r>
            <a:r>
              <a:rPr lang="en-US" dirty="0"/>
              <a:t>p</a:t>
            </a:r>
            <a:r>
              <a:rPr lang="el-GR" baseline="-25000" dirty="0"/>
              <a:t>2 </a:t>
            </a:r>
            <a:r>
              <a:rPr lang="el-GR" dirty="0"/>
              <a:t>πίεση του ψυκτικού στην έξοδο του συμπυκνωτή</a:t>
            </a:r>
          </a:p>
          <a:p>
            <a:pPr marL="457200" indent="269875" algn="just">
              <a:lnSpc>
                <a:spcPct val="150000"/>
              </a:lnSpc>
            </a:pPr>
            <a:r>
              <a:rPr lang="el-GR" dirty="0"/>
              <a:t>-</a:t>
            </a:r>
            <a:r>
              <a:rPr lang="en-US" dirty="0"/>
              <a:t>p</a:t>
            </a:r>
            <a:r>
              <a:rPr lang="el-GR" baseline="-25000" dirty="0"/>
              <a:t>3 </a:t>
            </a:r>
            <a:r>
              <a:rPr lang="el-GR" dirty="0"/>
              <a:t>πίεση του ψυκτικού στην είσοδο του εξατμιστή</a:t>
            </a:r>
          </a:p>
          <a:p>
            <a:pPr marL="457200" indent="269875" algn="just">
              <a:lnSpc>
                <a:spcPct val="150000"/>
              </a:lnSpc>
            </a:pPr>
            <a:r>
              <a:rPr lang="el-GR" dirty="0"/>
              <a:t>-</a:t>
            </a:r>
            <a:r>
              <a:rPr lang="en-US" dirty="0"/>
              <a:t>p</a:t>
            </a:r>
            <a:r>
              <a:rPr lang="el-GR" baseline="-25000" dirty="0"/>
              <a:t>4 </a:t>
            </a:r>
            <a:r>
              <a:rPr lang="el-GR" dirty="0"/>
              <a:t>πίεση του ψυκτικού στην έξοδο του εξατμιστή / είσοδο του συμπιεστή</a:t>
            </a:r>
            <a:endParaRPr lang="el-GR" dirty="0">
              <a:effectLst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r="47334"/>
          <a:stretch/>
        </p:blipFill>
        <p:spPr>
          <a:xfrm rot="5400000">
            <a:off x="8016923" y="3055811"/>
            <a:ext cx="1929384" cy="5364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t="49155" r="19867" b="18578"/>
          <a:stretch/>
        </p:blipFill>
        <p:spPr>
          <a:xfrm rot="5400000">
            <a:off x="2435750" y="5166551"/>
            <a:ext cx="1069848" cy="22128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Ασκήσεις</a:t>
            </a:r>
            <a:endParaRPr lang="el-GR" dirty="0"/>
          </a:p>
        </p:txBody>
      </p:sp>
      <p:graphicFrame>
        <p:nvGraphicFramePr>
          <p:cNvPr id="8" name="Σύμβολο κράτησης θέσης περιεχομένου 2" descr="Τραπεζοειδής λίστα που εμφανίζει 4 ομάδες τακτοποιημένες από τα αριστερά προς τα δεξιά με περιγραφές εργασιών κάτω από κάθε ομάδα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951676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302F07-D6A9-46A5-9807-EBF6C9F5B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8302F07-D6A9-46A5-9807-EBF6C9F5B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D9059A-916A-4916-A2A8-B42491568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DAD9059A-916A-4916-A2A8-B42491568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A33852-3C4B-4406-8856-3A4D6201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25A33852-3C4B-4406-8856-3A4D62019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146B22-5360-4D1B-AC91-3378F1013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86146B22-5360-4D1B-AC91-3378F1013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Εκπαιδευτικά θέματα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17_TF03462902_TF03462902" id="{83FC9EF6-3E43-452E-AFB3-D075EF265CD9}" vid="{6594177A-2A4C-4CF8-9AD4-A89940E56309}"/>
    </a:ext>
  </a:extLst>
</a:theme>
</file>

<file path=ppt/theme/theme2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εκπαιδευτικών θεμάτων, σχεδίαση με ζωγραφιές σε μαυροπίνακα (ευρείας οθόνης)</Template>
  <TotalTime>979</TotalTime>
  <Words>1471</Words>
  <Application>Microsoft Office PowerPoint</Application>
  <PresentationFormat>Ευρεία οθόνη</PresentationFormat>
  <Paragraphs>138</Paragraphs>
  <Slides>16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Εκπαιδευτικά θέματα 16x9</vt:lpstr>
      <vt:lpstr>ΠΑΡΑΜΕΤΡΙΚΗ ΕΝΕΡΓΕΙΑΚΗ ΑΝΑΛΥΣΗ ΣΥΣΤΗΜΑΤΟΣ ΚΛΙΜΑΤΙΣΜΟΥ  (Α/C) ΟΧΗΜΑΤΟΣ</vt:lpstr>
      <vt:lpstr>Η εκπαιδευτική μονάδα air condition T66D</vt:lpstr>
      <vt:lpstr>Διάγραμμα λειτουργίας </vt:lpstr>
      <vt:lpstr>Ο Συμπιεστής </vt:lpstr>
      <vt:lpstr>Ο Συμπυκνωτής </vt:lpstr>
      <vt:lpstr>Ο Εξατμιστής</vt:lpstr>
      <vt:lpstr>Σύστημα ψύξης </vt:lpstr>
      <vt:lpstr>Όργανα μέτρησης </vt:lpstr>
      <vt:lpstr>Ασκήσεις</vt:lpstr>
      <vt:lpstr>Άσκηση 1 (λειτουργία ενός συστήματος κλιματισμού το καλοκαίρι ) </vt:lpstr>
      <vt:lpstr>Άσκηση 2 (συμπεριφορά ενός συστήματος ελέγχου θερμοκρασίας το χειμώνα) </vt:lpstr>
      <vt:lpstr>Άσκηση 3(εξοικείωση με τον κύκλο ψύξης και εκμάθηση της χρήσης του διαγράμματος Mollier ) </vt:lpstr>
      <vt:lpstr>Άσκηση 4(προσδιορισμός της θερμοδυναμικής απόδοσης του κύκλου)</vt:lpstr>
      <vt:lpstr>Συμπεράσματα </vt:lpstr>
      <vt:lpstr>Βιβλιογραφία</vt:lpstr>
      <vt:lpstr>Τέλος παρουσίασης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ΠΑΡΑΜΕΤΡΙΚΗ ΕΝΕΡΓΕΙΑΚΗ ΑΝΑΛΥΣΗ ΣΥΣΤΗΜΑΤΟΣ ΚΛΙΜΑΤΙΣΜΟΥ  (Α/C) ΟΧΗΜΑΤΟΣ</dc:title>
  <dc:creator>Γιώργος</dc:creator>
  <cp:lastModifiedBy>Γιώργος</cp:lastModifiedBy>
  <cp:revision>44</cp:revision>
  <dcterms:created xsi:type="dcterms:W3CDTF">2022-09-21T09:50:16Z</dcterms:created>
  <dcterms:modified xsi:type="dcterms:W3CDTF">2022-09-25T17:58:53Z</dcterms:modified>
</cp:coreProperties>
</file>