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9" r:id="rId15"/>
    <p:sldId id="26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BCEA"/>
    <a:srgbClr val="4395CD"/>
    <a:srgbClr val="43A5D1"/>
    <a:srgbClr val="2D32F7"/>
    <a:srgbClr val="7C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83F0E-17BF-44A2-91E6-D2AA7E1362E5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8971-69A3-49A4-B03E-4D11524CD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98971-69A3-49A4-B03E-4D11524CD3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1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1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6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617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0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3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0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6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9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0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3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E41D-D126-4B83-9C4A-59F62B3AF03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210FF-D24F-4B50-83EA-FA0F3D88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50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5B662E-89F6-C4F5-D9B1-533A1AE82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556" y="1554982"/>
            <a:ext cx="9200940" cy="2069959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prstMaterial="clear"/>
          </a:bodyPr>
          <a:lstStyle/>
          <a:p>
            <a:r>
              <a:rPr lang="el-GR" sz="44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Διασύνδεση τοπικού σταθμού αντλιοστασίου </a:t>
            </a:r>
            <a:br>
              <a:rPr lang="en-US" sz="44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el-GR" sz="44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με κεντρικό σύστημα </a:t>
            </a:r>
            <a:r>
              <a:rPr lang="en-US" sz="44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SCADA, </a:t>
            </a:r>
            <a:br>
              <a:rPr lang="en-US" sz="44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el-GR" sz="44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με τη χρήση </a:t>
            </a:r>
            <a:r>
              <a:rPr lang="en-US" sz="44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VPN </a:t>
            </a:r>
            <a:r>
              <a:rPr lang="el-GR" sz="44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πρωτοκόλλου και </a:t>
            </a:r>
            <a:r>
              <a:rPr lang="en-US" sz="44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PLC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02DC405-0331-7C58-3A45-6EC3F7644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6602" y="6029010"/>
            <a:ext cx="4585399" cy="828989"/>
          </a:xfrm>
        </p:spPr>
        <p:txBody>
          <a:bodyPr/>
          <a:lstStyle/>
          <a:p>
            <a:r>
              <a:rPr lang="el-GR" cap="none" dirty="0">
                <a:solidFill>
                  <a:schemeClr val="accent1"/>
                </a:solidFill>
                <a:latin typeface="Arial Narrow" panose="020B0606020202030204" pitchFamily="34" charset="0"/>
              </a:rPr>
              <a:t>Ονοματεπώνυμο: Κατσιούλας Θεοδόσιος</a:t>
            </a:r>
            <a:br>
              <a:rPr lang="el-GR" cap="none" dirty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l-GR" cap="none" dirty="0">
                <a:solidFill>
                  <a:schemeClr val="accent1"/>
                </a:solidFill>
                <a:latin typeface="Arial Narrow" panose="020B0606020202030204" pitchFamily="34" charset="0"/>
              </a:rPr>
              <a:t>Επιβλέπων Καθηγητής: Τσαγκάρης Απόστολος</a:t>
            </a:r>
            <a:endParaRPr lang="en-US" cap="none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Υπότιτλος 2">
            <a:extLst>
              <a:ext uri="{FF2B5EF4-FFF2-40B4-BE49-F238E27FC236}">
                <a16:creationId xmlns:a16="http://schemas.microsoft.com/office/drawing/2014/main" id="{04AFBF60-2A27-82DE-CBBB-4C6FC48A3B33}"/>
              </a:ext>
            </a:extLst>
          </p:cNvPr>
          <p:cNvSpPr txBox="1">
            <a:spLocks/>
          </p:cNvSpPr>
          <p:nvPr/>
        </p:nvSpPr>
        <p:spPr>
          <a:xfrm>
            <a:off x="2401556" y="1324707"/>
            <a:ext cx="2460172" cy="46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Διπλωματική Εργασία:</a:t>
            </a:r>
            <a:endParaRPr lang="en-US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FD589-D57B-A61B-402A-DEFD408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618518"/>
            <a:ext cx="12052851" cy="884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939A4E-C74E-A029-C1A0-DF1647EC08E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επικοινωνια μεταξυ κεντρου και τοπικων </a:t>
            </a:r>
            <a:b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σταθμων ελεγχου αποτελειται απο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BE29E3-EB91-DBBD-345C-82A54462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450" y="1888435"/>
            <a:ext cx="10197549" cy="4586523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Κεντρικό 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router</a:t>
            </a: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για τη δημιουργία του 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endParaRPr lang="el-GR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Τοπικό 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router</a:t>
            </a: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για τη διασύνδεση του σταθμού στο 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endParaRPr lang="el-GR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Κεντρικό διαχειριστή επικοινωνιών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Τοπικό διαχειριστή επικοινωνιών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56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FD589-D57B-A61B-402A-DEFD408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618518"/>
            <a:ext cx="12052851" cy="884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939A4E-C74E-A029-C1A0-DF1647EC08E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Πρωτ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κολλα </a:t>
            </a:r>
            <a:r>
              <a:rPr lang="en-GB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stamp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BE29E3-EB91-DBBD-345C-82A54462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9" y="2355575"/>
            <a:ext cx="3720549" cy="586408"/>
          </a:xfrm>
        </p:spPr>
        <p:txBody>
          <a:bodyPr>
            <a:no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Sinaut </a:t>
            </a: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Hardware)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C335F6C2-5E27-138A-C765-269ABBF07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65" y="2318110"/>
            <a:ext cx="2565636" cy="320848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95A3DD9-9F99-3564-0A75-471A8EEF7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67">
            <a:off x="836377" y="1621883"/>
            <a:ext cx="3189455" cy="2393473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0E05517B-902E-FA81-0883-2524AF9EC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3818">
            <a:off x="1748168" y="4310970"/>
            <a:ext cx="1812163" cy="2289693"/>
          </a:xfrm>
          <a:prstGeom prst="rect">
            <a:avLst/>
          </a:prstGeom>
        </p:spPr>
      </p:pic>
      <p:sp>
        <p:nvSpPr>
          <p:cNvPr id="17" name="Θέση περιεχομένου 5">
            <a:extLst>
              <a:ext uri="{FF2B5EF4-FFF2-40B4-BE49-F238E27FC236}">
                <a16:creationId xmlns:a16="http://schemas.microsoft.com/office/drawing/2014/main" id="{57E39F44-4E2E-C042-E7A4-013616D7A85F}"/>
              </a:ext>
            </a:extLst>
          </p:cNvPr>
          <p:cNvSpPr txBox="1">
            <a:spLocks/>
          </p:cNvSpPr>
          <p:nvPr/>
        </p:nvSpPr>
        <p:spPr>
          <a:xfrm>
            <a:off x="4163497" y="5455816"/>
            <a:ext cx="5053227" cy="586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Telecontrol Basic (Software)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Θέση περιεχομένου 5">
            <a:extLst>
              <a:ext uri="{FF2B5EF4-FFF2-40B4-BE49-F238E27FC236}">
                <a16:creationId xmlns:a16="http://schemas.microsoft.com/office/drawing/2014/main" id="{8DFA8DAB-E9C4-513E-80C4-3B1F88EDD03C}"/>
              </a:ext>
            </a:extLst>
          </p:cNvPr>
          <p:cNvSpPr txBox="1">
            <a:spLocks/>
          </p:cNvSpPr>
          <p:nvPr/>
        </p:nvSpPr>
        <p:spPr>
          <a:xfrm>
            <a:off x="4163497" y="3863647"/>
            <a:ext cx="3464786" cy="670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DNP3 (Hardware)</a:t>
            </a:r>
          </a:p>
        </p:txBody>
      </p:sp>
    </p:spTree>
    <p:extLst>
      <p:ext uri="{BB962C8B-B14F-4D97-AF65-F5344CB8AC3E}">
        <p14:creationId xmlns:p14="http://schemas.microsoft.com/office/powerpoint/2010/main" val="27181167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FD589-D57B-A61B-402A-DEFD408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618518"/>
            <a:ext cx="12052851" cy="884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939A4E-C74E-A029-C1A0-DF1647EC08E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Modbus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BE29E3-EB91-DBBD-345C-82A54462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49" y="1719470"/>
            <a:ext cx="9849678" cy="5059016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Έχουν μεγάλο κύκλο σάρωσης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Λόγο του περιορισμού των δεδομένων ανά αποστολή, είναι δύσκολα στην αναπροσαρμογή δεδομένων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Περιορισμός σε ότι αφορά τα δεδομένα για την απομακρυσμένη διαχείριση των συσκευών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Δυσκολία στη παράλληλη λειτουργία από σταθμό </a:t>
            </a: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SCADA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και τοπικό </a:t>
            </a: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HMI</a:t>
            </a:r>
          </a:p>
          <a:p>
            <a:pPr marL="0" marR="0" lvl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Σε κάθε αποστολή μεταφέρονται δεδομένα που μπορεί να μην είναι αναγκαία η μεταφορά τους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31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DA46A40-F852-0BCE-1714-E7D8EB9297FF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E83630D-A2C4-F746-C5DF-9E816E59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377"/>
            <a:ext cx="12191999" cy="918189"/>
          </a:xfrm>
        </p:spPr>
        <p:txBody>
          <a:bodyPr>
            <a:noAutofit/>
          </a:bodyPr>
          <a:lstStyle/>
          <a:p>
            <a:pPr algn="ctr"/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Τροποι απεικονισης τοπικων </a:t>
            </a:r>
            <a:b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σταθμων τηλεμετριας: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87DADAA9-FE57-A532-FA4B-2FE2834E2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4824"/>
              </p:ext>
            </p:extLst>
          </p:nvPr>
        </p:nvGraphicFramePr>
        <p:xfrm>
          <a:off x="1252330" y="1948070"/>
          <a:ext cx="9939131" cy="446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055">
                  <a:extLst>
                    <a:ext uri="{9D8B030D-6E8A-4147-A177-3AD203B41FA5}">
                      <a16:colId xmlns:a16="http://schemas.microsoft.com/office/drawing/2014/main" val="2101545154"/>
                    </a:ext>
                  </a:extLst>
                </a:gridCol>
                <a:gridCol w="3579055">
                  <a:extLst>
                    <a:ext uri="{9D8B030D-6E8A-4147-A177-3AD203B41FA5}">
                      <a16:colId xmlns:a16="http://schemas.microsoft.com/office/drawing/2014/main" val="2489397316"/>
                    </a:ext>
                  </a:extLst>
                </a:gridCol>
                <a:gridCol w="2781021">
                  <a:extLst>
                    <a:ext uri="{9D8B030D-6E8A-4147-A177-3AD203B41FA5}">
                      <a16:colId xmlns:a16="http://schemas.microsoft.com/office/drawing/2014/main" val="2345408192"/>
                    </a:ext>
                  </a:extLst>
                </a:gridCol>
              </a:tblGrid>
              <a:tr h="1016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ΓΛΩΣΣΕΣ </a:t>
                      </a:r>
                      <a:b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ΠΡΟΓΡΑΜΜΑΤΙΣΜΟΥ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ΠΡΟΜΗΘΕΙΑ </a:t>
                      </a:r>
                      <a:b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ΥΛΟΠΟΙΗΣΗΣ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79212"/>
                  </a:ext>
                </a:extLst>
              </a:tr>
              <a:tr h="508161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SCADA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Λογισμικό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3351413"/>
                  </a:ext>
                </a:extLst>
              </a:tr>
              <a:tr h="14137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vba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Υπολογιστή υψηλών</a:t>
                      </a:r>
                      <a:br>
                        <a:rPr lang="en-US" sz="2000" b="1" dirty="0">
                          <a:effectLst/>
                        </a:rPr>
                      </a:br>
                      <a:r>
                        <a:rPr lang="en-US" sz="2000" b="1" dirty="0">
                          <a:effectLst/>
                        </a:rPr>
                        <a:t>προδιαγραφών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626410"/>
                  </a:ext>
                </a:extLst>
              </a:tr>
              <a:tr h="508161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HMI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vba 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Λογισμικό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081783"/>
                  </a:ext>
                </a:extLst>
              </a:tr>
              <a:tr h="508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ΗΜΙ panel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4011296"/>
                  </a:ext>
                </a:extLst>
              </a:tr>
              <a:tr h="5081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WEB SERVER</a:t>
                      </a:r>
                      <a:endParaRPr 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html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8137170"/>
                  </a:ext>
                </a:extLst>
              </a:tr>
            </a:tbl>
          </a:graphicData>
        </a:graphic>
      </p:graphicFrame>
      <p:pic>
        <p:nvPicPr>
          <p:cNvPr id="8" name="Εικόνα 7">
            <a:extLst>
              <a:ext uri="{FF2B5EF4-FFF2-40B4-BE49-F238E27FC236}">
                <a16:creationId xmlns:a16="http://schemas.microsoft.com/office/drawing/2014/main" id="{EC4357EA-EB05-B185-6A28-52C4387AF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0" y="3190674"/>
            <a:ext cx="1520450" cy="122726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A1CCB9B-040E-F425-3A18-20A168254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50" y="5044211"/>
            <a:ext cx="740259" cy="7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917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DA46A40-F852-0BCE-1714-E7D8EB9297FF}"/>
              </a:ext>
            </a:extLst>
          </p:cNvPr>
          <p:cNvSpPr/>
          <p:nvPr/>
        </p:nvSpPr>
        <p:spPr>
          <a:xfrm>
            <a:off x="-1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E83630D-A2C4-F746-C5DF-9E816E59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377"/>
            <a:ext cx="12191999" cy="918189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πλεονεκτηματα</a:t>
            </a: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υλοπ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</a:t>
            </a: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ησης με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SCADA</a:t>
            </a: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D626C1F-8126-C434-1F5E-480F93FD9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221" y="2637113"/>
            <a:ext cx="9905999" cy="2958617"/>
          </a:xfrm>
        </p:spPr>
        <p:txBody>
          <a:bodyPr>
            <a:normAutofit fontScale="925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Εξοικονόμηση νερού και ενέργειας (σε περίπτωση δυσλειτουργίας)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Ορθολογική διαχείριση του δικτύου προς αποφυγή προβλημάτων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Δυνατότητα επέκτασης με την προσθήκη νέων σταθμών στο σύστημα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cap="all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35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DA46A40-F852-0BCE-1714-E7D8EB9297FF}"/>
              </a:ext>
            </a:extLst>
          </p:cNvPr>
          <p:cNvSpPr/>
          <p:nvPr/>
        </p:nvSpPr>
        <p:spPr>
          <a:xfrm>
            <a:off x="-1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E83630D-A2C4-F746-C5DF-9E816E59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377"/>
            <a:ext cx="12191999" cy="918189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Δυνατ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τητες Τηλεμετρ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ας </a:t>
            </a:r>
            <a:b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D626C1F-8126-C434-1F5E-480F93FD9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851" y="1623868"/>
            <a:ext cx="8806070" cy="5204315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Απεικόνιση του υδραυλικού δικτύου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Απεικόνιση αναλογικών μεγεθών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Απεικόνιση λειτουργίας ή σφαλμάτων συσκευών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Απεικόνιση διαγραμμάτων ή πινάκων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Συλλογή πληροφοριών όλων των σημείων της εγκατάστασης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Καταγραφή σφαλμάτων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Εκτυπώσεις αναφορών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Απομακρυσμένος έλεγχος (τηλεέλεγχος)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πομακρυσμένος χειρισμός (τηλεχειρισμός)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671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83630D-A2C4-F746-C5DF-9E816E59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1" y="2659898"/>
            <a:ext cx="10383077" cy="918189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l-GR" sz="32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l-GR" sz="32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Θα ακολουθήσει παρουσίαση του προγράμματος </a:t>
            </a:r>
            <a:r>
              <a:rPr lang="en-US" sz="32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SCADA </a:t>
            </a:r>
            <a:br>
              <a:rPr lang="el-GR" sz="32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l-GR" sz="32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και του </a:t>
            </a:r>
            <a:r>
              <a:rPr lang="en-US" sz="32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PLC.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D3AA2-E496-6359-6287-58115646549E}"/>
              </a:ext>
            </a:extLst>
          </p:cNvPr>
          <p:cNvSpPr txBox="1"/>
          <p:nvPr/>
        </p:nvSpPr>
        <p:spPr>
          <a:xfrm>
            <a:off x="5198165" y="6102625"/>
            <a:ext cx="8299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cap="none" dirty="0">
                <a:ln w="19050" cap="sq">
                  <a:solidFill>
                    <a:schemeClr val="accent1"/>
                  </a:solidFill>
                  <a:round/>
                </a:ln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Ευχαριστώ πολύ για τον χρόνο σας.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24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23825D4-1B7F-B01A-D499-15AF29C38293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E83630D-A2C4-F746-C5DF-9E816E59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2" y="675861"/>
            <a:ext cx="12003157" cy="824947"/>
          </a:xfrm>
        </p:spPr>
        <p:txBody>
          <a:bodyPr>
            <a:noAutofit/>
          </a:bodyPr>
          <a:lstStyle/>
          <a:p>
            <a:pPr algn="ctr"/>
            <a:r>
              <a:rPr lang="el-GR" sz="3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Σκοπος Εργασιας: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4AF189-34BB-B023-A6AD-C1F3758C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422" y="2285931"/>
            <a:ext cx="7235301" cy="3584783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Δημιουργία VPN (Virtual Private Network)</a:t>
            </a:r>
            <a:b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Συνδεσμολογία PLC</a:t>
            </a:r>
            <a:b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Προγραμματισμός PLC</a:t>
            </a:r>
            <a:b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Δημιουργία και χρήση SCADA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9834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2373A0-3CF2-002E-D49D-194BF5F3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6" y="655982"/>
            <a:ext cx="12023034" cy="884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DA9C26E-4811-3E5B-8B6E-F3A558EC0C8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Δυνατ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τητες 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PLC:</a:t>
            </a: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01EE1EE4-DC6D-FCEF-B587-467EF5384C47}"/>
              </a:ext>
            </a:extLst>
          </p:cNvPr>
          <p:cNvSpPr txBox="1">
            <a:spLocks/>
          </p:cNvSpPr>
          <p:nvPr/>
        </p:nvSpPr>
        <p:spPr>
          <a:xfrm>
            <a:off x="934278" y="2123042"/>
            <a:ext cx="11257722" cy="50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l-GR" sz="2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Μπορεί να διεξάγει καταμέτρηση, υπολογισμό και σύγκριση τιμών αναλογικών διεργασιών</a:t>
            </a: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DCD327E5-CC4A-B53E-96BB-81463876ABE9}"/>
              </a:ext>
            </a:extLst>
          </p:cNvPr>
          <p:cNvSpPr txBox="1">
            <a:spLocks/>
          </p:cNvSpPr>
          <p:nvPr/>
        </p:nvSpPr>
        <p:spPr>
          <a:xfrm>
            <a:off x="934277" y="2668327"/>
            <a:ext cx="11257723" cy="1003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l-GR" sz="2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Προσφέρει ευελιξία για να τροποποιήσει τη λογική ελέγχου, όποτε απαιτείται, στο συντομότερο χρονικό διάστημα</a:t>
            </a: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21DD1BC6-E648-6AD7-0688-214A2DA6659D}"/>
              </a:ext>
            </a:extLst>
          </p:cNvPr>
          <p:cNvSpPr txBox="1">
            <a:spLocks/>
          </p:cNvSpPr>
          <p:nvPr/>
        </p:nvSpPr>
        <p:spPr>
          <a:xfrm>
            <a:off x="934277" y="5700091"/>
            <a:ext cx="10664686" cy="50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1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Μπορεί να εργαστεί με τη βοήθεια του υπολογιστή HMI (Διεπαφή Ανθρώπου</a:t>
            </a:r>
            <a:r>
              <a:rPr lang="en-US" sz="21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1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Μηχανής)</a:t>
            </a: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Θέση περιεχομένου 2">
            <a:extLst>
              <a:ext uri="{FF2B5EF4-FFF2-40B4-BE49-F238E27FC236}">
                <a16:creationId xmlns:a16="http://schemas.microsoft.com/office/drawing/2014/main" id="{3455471C-CE75-9E4B-E83D-A320CAB80827}"/>
              </a:ext>
            </a:extLst>
          </p:cNvPr>
          <p:cNvSpPr txBox="1">
            <a:spLocks/>
          </p:cNvSpPr>
          <p:nvPr/>
        </p:nvSpPr>
        <p:spPr>
          <a:xfrm>
            <a:off x="934279" y="5085304"/>
            <a:ext cx="11257721" cy="50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l-GR" sz="21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οικονομικά αποδοτικό για τον έλεγχο σύνθετων συστημάτων</a:t>
            </a: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Θέση περιεχομένου 2">
            <a:extLst>
              <a:ext uri="{FF2B5EF4-FFF2-40B4-BE49-F238E27FC236}">
                <a16:creationId xmlns:a16="http://schemas.microsoft.com/office/drawing/2014/main" id="{7121F7FB-86C0-EAC6-B46F-C11A70E1CD62}"/>
              </a:ext>
            </a:extLst>
          </p:cNvPr>
          <p:cNvSpPr txBox="1">
            <a:spLocks/>
          </p:cNvSpPr>
          <p:nvPr/>
        </p:nvSpPr>
        <p:spPr>
          <a:xfrm>
            <a:off x="934279" y="4556958"/>
            <a:ext cx="11257719" cy="50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l-GR" sz="21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Βελτιώνει την αξιοπιστία του συνολικού συστήματος ελέγχου</a:t>
            </a: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04ECD8EB-5D1A-5BF9-3B53-00469C8F55CA}"/>
              </a:ext>
            </a:extLst>
          </p:cNvPr>
          <p:cNvSpPr txBox="1">
            <a:spLocks/>
          </p:cNvSpPr>
          <p:nvPr/>
        </p:nvSpPr>
        <p:spPr>
          <a:xfrm>
            <a:off x="934277" y="3639062"/>
            <a:ext cx="11257723" cy="1003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l-GR" sz="21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Ανταποκρίνεται στις αλλαγές των παραμέτρων της διαδικασίας μέσα σε κλάσματα δευτερολέπτων</a:t>
            </a: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635166A7-CFD9-BFD0-C8A9-161C83CC4D5C}"/>
              </a:ext>
            </a:extLst>
          </p:cNvPr>
          <p:cNvSpPr txBox="1">
            <a:spLocks/>
          </p:cNvSpPr>
          <p:nvPr/>
        </p:nvSpPr>
        <p:spPr>
          <a:xfrm>
            <a:off x="934277" y="1538909"/>
            <a:ext cx="11257723" cy="501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l-GR" sz="21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Μπορεί να </a:t>
            </a:r>
            <a:r>
              <a:rPr lang="el-GR" sz="2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εκτελέσει εντολές αυτοματισμού και αναμετάδοση δεδομένων</a:t>
            </a: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endParaRPr lang="en-US" sz="21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55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FD589-D57B-A61B-402A-DEFD408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618518"/>
            <a:ext cx="12052851" cy="884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37CF3B-A91E-247F-9C9C-9B90F5FB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29408"/>
            <a:ext cx="10189197" cy="4969565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Αρχικά υπάρχει μία ράγα πάνω στην οποία συνδέονται οι μονάδες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Υπάρχει η μονάδα τροφοδοσίας (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Έπειτα τοποθετείται η μονάδα επεξεργασίας (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CPU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η οποία αποτελεί τον 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εγκέφαλο» του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PLC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Δεξιά από την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CPU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μπαίνουν οι κάρτες </a:t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όπως είναι οι ψηφιακές κάρτες </a:t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εισόδων/εξόδων και οι αναλογικές κάρτες </a:t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εισόδων/εξόδων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939A4E-C74E-A029-C1A0-DF1647EC08E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Δομ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PLC: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892A36B-3394-CAEC-4997-0B1652A7B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64" y="3944777"/>
            <a:ext cx="4832640" cy="275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00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FD589-D57B-A61B-402A-DEFD408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618518"/>
            <a:ext cx="12052851" cy="884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37CF3B-A91E-247F-9C9C-9B90F5FBD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985" y="2295939"/>
            <a:ext cx="10189197" cy="3597965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Μνήμη RAM: Εκεί αποθηκεύονται οι καταστάσεις των εισόδων και των εξόδων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Μνήμα ROM: Εκεί αποθηκεύει το λειτουργικό σύστημα του PLC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Μνήμη EEPROM: Πρόκειται για μνήμη που με την πτώση της τροφοδοσίας διατηρεί τα δεδομένα της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939A4E-C74E-A029-C1A0-DF1647EC08E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Μν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PLC</a:t>
            </a: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cap="all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7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FD589-D57B-A61B-402A-DEFD408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618518"/>
            <a:ext cx="12052851" cy="88458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D43A5296-915B-3FE2-AC9C-2A81D811D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348443"/>
              </p:ext>
            </p:extLst>
          </p:nvPr>
        </p:nvGraphicFramePr>
        <p:xfrm>
          <a:off x="619432" y="1578031"/>
          <a:ext cx="11017042" cy="5220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13">
                  <a:extLst>
                    <a:ext uri="{9D8B030D-6E8A-4147-A177-3AD203B41FA5}">
                      <a16:colId xmlns:a16="http://schemas.microsoft.com/office/drawing/2014/main" val="1176058353"/>
                    </a:ext>
                  </a:extLst>
                </a:gridCol>
                <a:gridCol w="5655865">
                  <a:extLst>
                    <a:ext uri="{9D8B030D-6E8A-4147-A177-3AD203B41FA5}">
                      <a16:colId xmlns:a16="http://schemas.microsoft.com/office/drawing/2014/main" val="521393595"/>
                    </a:ext>
                  </a:extLst>
                </a:gridCol>
                <a:gridCol w="74559">
                  <a:extLst>
                    <a:ext uri="{9D8B030D-6E8A-4147-A177-3AD203B41FA5}">
                      <a16:colId xmlns:a16="http://schemas.microsoft.com/office/drawing/2014/main" val="3729943595"/>
                    </a:ext>
                  </a:extLst>
                </a:gridCol>
                <a:gridCol w="5101995">
                  <a:extLst>
                    <a:ext uri="{9D8B030D-6E8A-4147-A177-3AD203B41FA5}">
                      <a16:colId xmlns:a16="http://schemas.microsoft.com/office/drawing/2014/main" val="1220339429"/>
                    </a:ext>
                  </a:extLst>
                </a:gridCol>
                <a:gridCol w="85210">
                  <a:extLst>
                    <a:ext uri="{9D8B030D-6E8A-4147-A177-3AD203B41FA5}">
                      <a16:colId xmlns:a16="http://schemas.microsoft.com/office/drawing/2014/main" val="1871160432"/>
                    </a:ext>
                  </a:extLst>
                </a:gridCol>
              </a:tblGrid>
              <a:tr h="449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PLC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43031"/>
                  </a:ext>
                </a:extLst>
              </a:tr>
              <a:tr h="4495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Πλεονεκτήματα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Μειονεκτήματα</a:t>
                      </a:r>
                      <a:endParaRPr lang="el-GR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9447810"/>
                  </a:ext>
                </a:extLst>
              </a:tr>
              <a:tr h="600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Απαιτείται μικρός χρόνος για την υλοποίηση του αυτοματισμού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Υψηλό κόστος 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728623"/>
                  </a:ext>
                </a:extLst>
              </a:tr>
              <a:tr h="600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Ευελιξία σε τροποποιήσεις του αυτοματισμού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Σε περίπτωση βλάβης στο PLC μπορεί να χρειαστεί αντικατάσταση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2220753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Ελαχιστοποίηση του κόστους συντήρησης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Απαιτείται εξειδικευμένο προσωπικό 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76610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Δυνατότα επέκτασης του αυτοματισμού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Είναι ευαίσθητα στο θόρυβο 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64478"/>
                  </a:ext>
                </a:extLst>
              </a:tr>
              <a:tr h="600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Δυνατότητα σύνδεσης με κεντρικό υπολογιστικό σύστημα 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9638606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Καταλαμβάνει ελάχιστο χώρο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1010449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Οικονομία στην κατανάλωση ενέργειας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0734420"/>
                  </a:ext>
                </a:extLst>
              </a:tr>
              <a:tr h="600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Επαναχρησιμοποίηση του PLC σε περίπτωση που καταργηθεί η εφαρμογή </a:t>
                      </a:r>
                      <a:endParaRPr lang="el-G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2940699"/>
                  </a:ext>
                </a:extLst>
              </a:tr>
              <a:tr h="334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5735439"/>
                  </a:ext>
                </a:extLst>
              </a:tr>
            </a:tbl>
          </a:graphicData>
        </a:graphic>
      </p:graphicFrame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939A4E-C74E-A029-C1A0-DF1647EC08E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Πλεονεκτηματα &amp; μειονεκτηματα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PLC:</a:t>
            </a:r>
          </a:p>
        </p:txBody>
      </p:sp>
    </p:spTree>
    <p:extLst>
      <p:ext uri="{BB962C8B-B14F-4D97-AF65-F5344CB8AC3E}">
        <p14:creationId xmlns:p14="http://schemas.microsoft.com/office/powerpoint/2010/main" val="1635364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FD589-D57B-A61B-402A-DEFD408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618518"/>
            <a:ext cx="12052851" cy="884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939A4E-C74E-A029-C1A0-DF1647EC08E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Τυποι 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PLC: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BE29E3-EB91-DBBD-345C-82A54462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173" y="1632185"/>
            <a:ext cx="10038524" cy="2005538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Compact</a:t>
            </a:r>
            <a:r>
              <a:rPr lang="el-GR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τροφοδοσία, η </a:t>
            </a:r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CPU</a:t>
            </a:r>
            <a:r>
              <a:rPr lang="el-GR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οι είσοδοι και οι έξοδοι ανήκουν στην ίδια μονάδα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έχουν μικρό αριθμό εισόδων και εξόδων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μικρή δυνατότητα επέκτασης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μικρή επεξεργαστική ισχύ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χαμηλό κόστος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7429DD2-12AB-A17C-7554-881812924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51" y="3943350"/>
            <a:ext cx="2968516" cy="16179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82CCB6DD-6B11-F2BF-B213-5B89EDA4A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6" y="1720298"/>
            <a:ext cx="2223052" cy="2223052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B04A827D-7349-A345-9F70-4EB2CAE18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2347"/>
            <a:ext cx="2266950" cy="2019300"/>
          </a:xfrm>
          <a:prstGeom prst="rect">
            <a:avLst/>
          </a:prstGeom>
        </p:spPr>
      </p:pic>
      <p:sp>
        <p:nvSpPr>
          <p:cNvPr id="19" name="Θέση περιεχομένου 5">
            <a:extLst>
              <a:ext uri="{FF2B5EF4-FFF2-40B4-BE49-F238E27FC236}">
                <a16:creationId xmlns:a16="http://schemas.microsoft.com/office/drawing/2014/main" id="{37D40F4B-9DEA-4EB6-30C4-592A5FD5B809}"/>
              </a:ext>
            </a:extLst>
          </p:cNvPr>
          <p:cNvSpPr txBox="1">
            <a:spLocks/>
          </p:cNvSpPr>
          <p:nvPr/>
        </p:nvSpPr>
        <p:spPr>
          <a:xfrm>
            <a:off x="1429785" y="3845299"/>
            <a:ext cx="9491043" cy="2402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Modular</a:t>
            </a:r>
            <a:r>
              <a:rPr lang="el-GR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τροφοδοσία, η </a:t>
            </a:r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CPU</a:t>
            </a:r>
            <a:r>
              <a:rPr lang="el-G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οι είσοδοι και οι έξοδοι αποτελούν </a:t>
            </a:r>
            <a:b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ξεχωριστές συσκευές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μεγάλος αριθμός εισόδων και εξόδων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δυνατότητα μελλοντική επέκταση της εφαρμογής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υψηλό κόστος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Θέση περιεχομένου 5">
            <a:extLst>
              <a:ext uri="{FF2B5EF4-FFF2-40B4-BE49-F238E27FC236}">
                <a16:creationId xmlns:a16="http://schemas.microsoft.com/office/drawing/2014/main" id="{DA1C77A4-31DF-63D6-6C3B-F0A42F40E35B}"/>
              </a:ext>
            </a:extLst>
          </p:cNvPr>
          <p:cNvSpPr txBox="1">
            <a:spLocks/>
          </p:cNvSpPr>
          <p:nvPr/>
        </p:nvSpPr>
        <p:spPr>
          <a:xfrm>
            <a:off x="1420051" y="5660673"/>
            <a:ext cx="8663611" cy="236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Redundancy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730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FD589-D57B-A61B-402A-DEFD408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618518"/>
            <a:ext cx="12052851" cy="884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939A4E-C74E-A029-C1A0-DF1647EC08E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Γλωσσες προγραμματισμου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BE29E3-EB91-DBBD-345C-82A54462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130" y="1746997"/>
            <a:ext cx="7245627" cy="1013958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l-G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Ladder: Είναι μια γλώσσα γραφικών, η οποία χρησιμοποιεί ηλεκτρομηχανικά σύμβολα και επιτρέπει τη μεταφορά του ηλεκτρολογικού σχεδίου στο PLC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Θέση περιεχομένου 5">
            <a:extLst>
              <a:ext uri="{FF2B5EF4-FFF2-40B4-BE49-F238E27FC236}">
                <a16:creationId xmlns:a16="http://schemas.microsoft.com/office/drawing/2014/main" id="{11F52E04-B857-A663-A387-066E8F21E435}"/>
              </a:ext>
            </a:extLst>
          </p:cNvPr>
          <p:cNvSpPr txBox="1">
            <a:spLocks/>
          </p:cNvSpPr>
          <p:nvPr/>
        </p:nvSpPr>
        <p:spPr>
          <a:xfrm>
            <a:off x="4224128" y="2980389"/>
            <a:ext cx="7245627" cy="1013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Statement list (STL): Η σύνταξη των εντολών είναι παραπλήσια με αυτή του κώδικα μηχανής (Machine Code), όπου οι εντολές και οι λειτουργίες ακολουθούνται από διευθύνσεις</a:t>
            </a:r>
          </a:p>
          <a:p>
            <a:endParaRPr lang="en-US" dirty="0"/>
          </a:p>
        </p:txBody>
      </p:sp>
      <p:sp>
        <p:nvSpPr>
          <p:cNvPr id="7" name="Θέση περιεχομένου 5">
            <a:extLst>
              <a:ext uri="{FF2B5EF4-FFF2-40B4-BE49-F238E27FC236}">
                <a16:creationId xmlns:a16="http://schemas.microsoft.com/office/drawing/2014/main" id="{62F5C89C-EAD7-F1DE-360E-CCBD2573D177}"/>
              </a:ext>
            </a:extLst>
          </p:cNvPr>
          <p:cNvSpPr txBox="1">
            <a:spLocks/>
          </p:cNvSpPr>
          <p:nvPr/>
        </p:nvSpPr>
        <p:spPr>
          <a:xfrm>
            <a:off x="4224128" y="4213781"/>
            <a:ext cx="7245627" cy="1013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FBD: Είναι γλώσσα προγραμματισμού με γραφικά. Οι εντολές εδώ αναπαρίστανται με λογικά blocks, παρόμοια με αυτά που συναντώνται στην άλγεβρα Boole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Θέση περιεχομένου 5">
            <a:extLst>
              <a:ext uri="{FF2B5EF4-FFF2-40B4-BE49-F238E27FC236}">
                <a16:creationId xmlns:a16="http://schemas.microsoft.com/office/drawing/2014/main" id="{F5480868-CB85-C39D-3CA0-D66385A39B29}"/>
              </a:ext>
            </a:extLst>
          </p:cNvPr>
          <p:cNvSpPr txBox="1">
            <a:spLocks/>
          </p:cNvSpPr>
          <p:nvPr/>
        </p:nvSpPr>
        <p:spPr>
          <a:xfrm>
            <a:off x="4224128" y="5434170"/>
            <a:ext cx="7245627" cy="1348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342900" indent="-342900" algn="just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25000"/>
              <a:buFont typeface="Wingdings" panose="05000000000000000000" pitchFamily="2" charset="2"/>
              <a:buChar char="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en-US" dirty="0"/>
              <a:t>SCL</a:t>
            </a:r>
            <a:r>
              <a:rPr lang="el-GR" dirty="0"/>
              <a:t>: Είναι δομημένη γλώσσα ελέγχου. Οι οδηγίες μπορούν να εκτείνονται σε πολλές γραμμές. Κάθε εντολή τελειώνει με ένα ερωτηματικό. Δεν γίνεται διάκριση πεζών-κεφαλαίων. Και τέλος, τα σχόλια δεν επηρεάζουν την εκτέλεση του προγράμματος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48">
            <a:extLst>
              <a:ext uri="{FF2B5EF4-FFF2-40B4-BE49-F238E27FC236}">
                <a16:creationId xmlns:a16="http://schemas.microsoft.com/office/drawing/2014/main" id="{285C1821-F785-1EA4-2025-7087981AB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26" y="4752340"/>
            <a:ext cx="2600325" cy="21056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8418118-59CE-997E-377C-6F991BF2E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29" y="3523400"/>
            <a:ext cx="2512299" cy="117433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AE7D213-9F23-FF9B-1510-EEE5131AB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35" y="1549868"/>
            <a:ext cx="2204278" cy="128984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2CA35F1-8380-6B73-DBBA-4FE48F999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83" y="2640013"/>
            <a:ext cx="972192" cy="11358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08CA81-280F-2394-8235-80F949A13A5A}"/>
              </a:ext>
            </a:extLst>
          </p:cNvPr>
          <p:cNvSpPr txBox="1"/>
          <p:nvPr/>
        </p:nvSpPr>
        <p:spPr>
          <a:xfrm>
            <a:off x="1069738" y="4697732"/>
            <a:ext cx="538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SCL</a:t>
            </a:r>
          </a:p>
        </p:txBody>
      </p:sp>
    </p:spTree>
    <p:extLst>
      <p:ext uri="{BB962C8B-B14F-4D97-AF65-F5344CB8AC3E}">
        <p14:creationId xmlns:p14="http://schemas.microsoft.com/office/powerpoint/2010/main" val="989238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7FD589-D57B-A61B-402A-DEFD408E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8" y="618518"/>
            <a:ext cx="12052851" cy="8845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A939A4E-C74E-A029-C1A0-DF1647EC08EE}"/>
              </a:ext>
            </a:extLst>
          </p:cNvPr>
          <p:cNvSpPr/>
          <p:nvPr/>
        </p:nvSpPr>
        <p:spPr>
          <a:xfrm>
            <a:off x="0" y="655983"/>
            <a:ext cx="12192000" cy="88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Πρωτοκολλα Επικοινωνιας</a:t>
            </a:r>
            <a:r>
              <a:rPr lang="en-US" sz="32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4BE29E3-EB91-DBBD-345C-82A54462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297" y="1495454"/>
            <a:ext cx="10197549" cy="4989443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VPN</a:t>
            </a:r>
            <a:r>
              <a:rPr lang="el-GR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δίκτυο είναι εικονικό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ιδιωτικό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απομακρυσμένη επικοινωνία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προστασία του χρήστη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PPTP: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δημιουργία εικονικών ιδιωτικών δικτύων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αποστολή του πακέτου σε έναν υπολογιστή σε ιδιωτικό δίκτυο χρησιμοποιώντας ένα δημόσιο δίκτυο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προστασία του χρήστη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UDP: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μέρος του πρωτοκόλλου </a:t>
            </a: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TCP</a:t>
            </a: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χρησιμοποιείται για εφαρμογές που είναι ευαίσθητες στον χρόνο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ταχύτερη επικοινωνία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D9B2FFD-C7C9-E679-C13E-DF6419F46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58609" y="1578031"/>
            <a:ext cx="5146813" cy="266559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052835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Διαβάθμιση του γκρι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Κύκλωμα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κλωμα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Κύκλωμα</Template>
  <TotalTime>362</TotalTime>
  <Words>825</Words>
  <Application>Microsoft Office PowerPoint</Application>
  <PresentationFormat>Ευρεία οθόνη</PresentationFormat>
  <Paragraphs>181</Paragraphs>
  <Slides>16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Symbol</vt:lpstr>
      <vt:lpstr>Times New Roman</vt:lpstr>
      <vt:lpstr>Tw Cen MT</vt:lpstr>
      <vt:lpstr>Wingdings</vt:lpstr>
      <vt:lpstr>Κύκλωμα</vt:lpstr>
      <vt:lpstr>Διασύνδεση τοπικού σταθμού αντλιοστασίου  με κεντρικό σύστημα SCADA,  με τη χρήση VPN πρωτοκόλλου και PLC</vt:lpstr>
      <vt:lpstr>Σκοπος Εργασιας: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Τροποι απεικονισης τοπικων  σταθμων τηλεμετριας:</vt:lpstr>
      <vt:lpstr>πλεονεκτηματα υλοπOIησης με SCADA:</vt:lpstr>
      <vt:lpstr>ΔυνατOτητες ΤηλεμετρIας  σε SCADA:</vt:lpstr>
      <vt:lpstr> Θα ακολουθήσει παρουσίαση του προγράμματος SCADA  και του PLC.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τοπικού σταθμού αντλιοστασίου  με κεντρικό σύστημα SCADA,  με τη χρήση VPN πρωτοκόλλου και PLC</dc:title>
  <dc:creator>Anastasia Kanavou</dc:creator>
  <cp:lastModifiedBy>Anastasia Kanavou</cp:lastModifiedBy>
  <cp:revision>57</cp:revision>
  <dcterms:created xsi:type="dcterms:W3CDTF">2022-11-21T15:06:07Z</dcterms:created>
  <dcterms:modified xsi:type="dcterms:W3CDTF">2022-11-28T15:27:29Z</dcterms:modified>
</cp:coreProperties>
</file>