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9" r:id="rId4"/>
    <p:sldId id="264" r:id="rId5"/>
    <p:sldId id="261" r:id="rId6"/>
    <p:sldId id="272" r:id="rId7"/>
    <p:sldId id="266" r:id="rId8"/>
    <p:sldId id="276" r:id="rId9"/>
    <p:sldId id="273" r:id="rId10"/>
    <p:sldId id="274" r:id="rId11"/>
    <p:sldId id="275" r:id="rId12"/>
    <p:sldId id="27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76600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el-GR" sz="3300" dirty="0" smtClean="0">
                <a:latin typeface="Calibri" pitchFamily="34" charset="0"/>
              </a:rPr>
              <a:t>ΝΕΕΣ ΤΑΣΕΙΣ ΣΤΗΝ ΠΛΗΡΟΦΟΡΙΚΗ ΤΕΧΝΟΛΟΓΙΑ ΣΧΕΤΙΚΑ ΜΕ ΤΟ </a:t>
            </a:r>
            <a:r>
              <a:rPr lang="en-US" sz="3300" dirty="0" smtClean="0">
                <a:latin typeface="Calibri" pitchFamily="34" charset="0"/>
              </a:rPr>
              <a:t>CRM</a:t>
            </a:r>
            <a:r>
              <a:rPr lang="el-GR" sz="3300" dirty="0" smtClean="0">
                <a:latin typeface="Calibri" pitchFamily="34" charset="0"/>
              </a:rPr>
              <a:t> ΚΑΙ ΜΕΛΕΤΕΣ ΠΕΡΙΠΤΩΣΕΩΝ</a:t>
            </a:r>
            <a:endParaRPr lang="el-GR" sz="33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149961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ΚΩΣΤΟΠΟΥΛΟΥ ΗΛΙΑΝΑ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5626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alibri" pitchFamily="34" charset="0"/>
              </a:rPr>
              <a:t>ΑΤΕΙΘ-ΣΧΟΛΗ ΔΙΟΙΚΗΣΗΣ ΟΙΚΟΝΟΜΙΑΣ</a:t>
            </a:r>
          </a:p>
          <a:p>
            <a:r>
              <a:rPr lang="el-GR" sz="2000" b="1" dirty="0" smtClean="0">
                <a:latin typeface="Calibri" pitchFamily="34" charset="0"/>
              </a:rPr>
              <a:t>ΕΜΠΟΡΙΑΣ ΚΑΙ ΔΙΑΦΗΜΙΣΗΣ</a:t>
            </a:r>
          </a:p>
          <a:p>
            <a:r>
              <a:rPr lang="el-GR" sz="2000" b="1" dirty="0" smtClean="0">
                <a:latin typeface="Calibri" pitchFamily="34" charset="0"/>
              </a:rPr>
              <a:t>ΙΟΥΝΙΟΣ 2011</a:t>
            </a:r>
            <a:endParaRPr lang="el-GR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INFOLAB </a:t>
            </a:r>
            <a:r>
              <a:rPr lang="el-GR" dirty="0" smtClean="0">
                <a:latin typeface="Calibri" pitchFamily="34" charset="0"/>
              </a:rPr>
              <a:t>και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257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2800" u="sng" dirty="0" smtClean="0">
                <a:latin typeface="Calibri" pitchFamily="34" charset="0"/>
              </a:rPr>
              <a:t>Πρωταρχική ανάγκη</a:t>
            </a:r>
            <a:r>
              <a:rPr lang="el-GR" sz="2800" dirty="0" smtClean="0">
                <a:latin typeface="Calibri" pitchFamily="34" charset="0"/>
              </a:rPr>
              <a:t>: Καλύτερη επικοινωνία</a:t>
            </a:r>
          </a:p>
          <a:p>
            <a:pPr>
              <a:lnSpc>
                <a:spcPct val="150000"/>
              </a:lnSpc>
            </a:pPr>
            <a:r>
              <a:rPr lang="el-GR" sz="2800" u="sng" dirty="0" smtClean="0">
                <a:latin typeface="Calibri" pitchFamily="34" charset="0"/>
              </a:rPr>
              <a:t>Εγκατάσταση λογισμικού</a:t>
            </a:r>
            <a:r>
              <a:rPr lang="el-GR" sz="2800" dirty="0" smtClean="0">
                <a:latin typeface="Calibri" pitchFamily="34" charset="0"/>
              </a:rPr>
              <a:t>: 2004, </a:t>
            </a:r>
            <a:r>
              <a:rPr lang="en-US" sz="2800" dirty="0" smtClean="0">
                <a:latin typeface="Calibri" pitchFamily="34" charset="0"/>
              </a:rPr>
              <a:t>Microsoft CRM</a:t>
            </a:r>
            <a:r>
              <a:rPr lang="el-GR" sz="2800" dirty="0" smtClean="0">
                <a:latin typeface="Calibri" pitchFamily="34" charset="0"/>
              </a:rPr>
              <a:t> 1.2</a:t>
            </a:r>
          </a:p>
          <a:p>
            <a:pPr>
              <a:lnSpc>
                <a:spcPct val="150000"/>
              </a:lnSpc>
            </a:pPr>
            <a:r>
              <a:rPr lang="el-GR" sz="2800" u="sng" dirty="0" smtClean="0">
                <a:latin typeface="Calibri" pitchFamily="34" charset="0"/>
              </a:rPr>
              <a:t>Εκπαίδευση</a:t>
            </a:r>
            <a:r>
              <a:rPr lang="el-GR" sz="2800" dirty="0" smtClean="0">
                <a:latin typeface="Calibri" pitchFamily="34" charset="0"/>
              </a:rPr>
              <a:t>: Μόνο 2 άτομα</a:t>
            </a:r>
          </a:p>
          <a:p>
            <a:pPr>
              <a:lnSpc>
                <a:spcPct val="150000"/>
              </a:lnSpc>
            </a:pPr>
            <a:r>
              <a:rPr lang="el-GR" sz="2800" u="sng" dirty="0" smtClean="0">
                <a:latin typeface="Calibri" pitchFamily="34" charset="0"/>
              </a:rPr>
              <a:t>Σήμερα</a:t>
            </a:r>
            <a:r>
              <a:rPr lang="el-GR" sz="2800" dirty="0" smtClean="0">
                <a:latin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</a:rPr>
              <a:t>Microsoft</a:t>
            </a:r>
            <a:r>
              <a:rPr lang="el-GR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CRM Dynamics</a:t>
            </a:r>
            <a:r>
              <a:rPr lang="el-GR" sz="2800" dirty="0" smtClean="0">
                <a:latin typeface="Calibri" pitchFamily="34" charset="0"/>
              </a:rPr>
              <a:t> 4.0</a:t>
            </a:r>
          </a:p>
          <a:p>
            <a:pPr>
              <a:lnSpc>
                <a:spcPct val="150000"/>
              </a:lnSpc>
            </a:pPr>
            <a:r>
              <a:rPr lang="el-GR" sz="2800" u="sng" dirty="0" smtClean="0">
                <a:latin typeface="Calibri" pitchFamily="34" charset="0"/>
              </a:rPr>
              <a:t>Κυριότερα πλεονεκτήματα εφαρμογής</a:t>
            </a:r>
            <a:r>
              <a:rPr lang="el-GR" sz="2800" dirty="0" smtClean="0">
                <a:latin typeface="Calibri" pitchFamily="34" charset="0"/>
              </a:rPr>
              <a:t>:</a:t>
            </a:r>
          </a:p>
          <a:p>
            <a:pPr marL="925830" lvl="1" indent="-514350">
              <a:lnSpc>
                <a:spcPct val="150000"/>
              </a:lnSpc>
              <a:spcBef>
                <a:spcPts val="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Ποιοτικότερη επικοινωνία και άμεση εξυπηρέτηση</a:t>
            </a:r>
          </a:p>
          <a:p>
            <a:pPr marL="925830" lvl="1" indent="-514350">
              <a:lnSpc>
                <a:spcPct val="150000"/>
              </a:lnSpc>
              <a:spcBef>
                <a:spcPts val="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Βοήθεια ανάπτυξης και σχεδιασμού </a:t>
            </a:r>
            <a:r>
              <a:rPr lang="el-GR" dirty="0" smtClean="0"/>
              <a:t>νέων στρατηγικών</a:t>
            </a:r>
          </a:p>
          <a:p>
            <a:pPr marL="925830" lvl="1" indent="-514350">
              <a:buClr>
                <a:schemeClr val="accent1"/>
              </a:buClr>
              <a:buSzPct val="94000"/>
              <a:buNone/>
            </a:pPr>
            <a:endParaRPr lang="el-GR" dirty="0" smtClean="0">
              <a:latin typeface="Calibri" pitchFamily="34" charset="0"/>
            </a:endParaRPr>
          </a:p>
          <a:p>
            <a:endParaRPr lang="el-GR" sz="2800" dirty="0">
              <a:latin typeface="Calibri" pitchFamily="34" charset="0"/>
            </a:endParaRPr>
          </a:p>
        </p:txBody>
      </p:sp>
      <p:pic>
        <p:nvPicPr>
          <p:cNvPr id="4" name="Content Placeholder 3" descr="C:\Users\Iliana\Desktop\pp CRM\infola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557" y="0"/>
            <a:ext cx="2373443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INFOLAB </a:t>
            </a:r>
            <a:r>
              <a:rPr lang="el-GR" dirty="0" smtClean="0">
                <a:latin typeface="Calibri" pitchFamily="34" charset="0"/>
              </a:rPr>
              <a:t>και οφέλη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200" dirty="0" smtClean="0">
                <a:latin typeface="Calibri" pitchFamily="34" charset="0"/>
              </a:rPr>
              <a:t>Στατιστικά στοιχεία - έρευνα κάθε 3 μήνες </a:t>
            </a: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Εντοπισμός </a:t>
            </a:r>
            <a:r>
              <a:rPr lang="el-GR" sz="3000" dirty="0" smtClean="0">
                <a:latin typeface="Calibri" pitchFamily="34" charset="0"/>
              </a:rPr>
              <a:t>νέων αναγκών εκπαίδευσης και δημιουργία νέων προϊόντων</a:t>
            </a: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Στοχευόμενες καμπάνιες - χρήση εξειδικευμένων φίλτρων</a:t>
            </a: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Πλήρη </a:t>
            </a:r>
            <a:r>
              <a:rPr lang="el-GR" sz="3000" dirty="0" smtClean="0">
                <a:latin typeface="Calibri" pitchFamily="34" charset="0"/>
              </a:rPr>
              <a:t>εικόνα - ιστορικό </a:t>
            </a:r>
            <a:r>
              <a:rPr lang="el-GR" sz="3000" dirty="0" smtClean="0">
                <a:latin typeface="Calibri" pitchFamily="34" charset="0"/>
              </a:rPr>
              <a:t>του πελάτη</a:t>
            </a:r>
            <a:endParaRPr lang="el-GR" sz="3000" dirty="0" smtClean="0">
              <a:latin typeface="Calibri" pitchFamily="34" charset="0"/>
            </a:endParaRPr>
          </a:p>
          <a:p>
            <a:pPr marL="633222" lvl="1" indent="-51435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l-GR" sz="2900" dirty="0">
              <a:latin typeface="Calibri" pitchFamily="34" charset="0"/>
            </a:endParaRPr>
          </a:p>
          <a:p>
            <a:pPr marL="633222" indent="-514350">
              <a:buFont typeface="+mj-lt"/>
              <a:buAutoNum type="arabicPeriod" startAt="4"/>
            </a:pPr>
            <a:endParaRPr lang="el-GR" sz="2800" dirty="0" smtClean="0">
              <a:latin typeface="Calibri" pitchFamily="34" charset="0"/>
            </a:endParaRPr>
          </a:p>
        </p:txBody>
      </p:sp>
      <p:pic>
        <p:nvPicPr>
          <p:cNvPr id="4" name="Content Placeholder 3" descr="C:\Users\Iliana\Desktop\pp CRM\infola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557" y="0"/>
            <a:ext cx="2373443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INFOLAB </a:t>
            </a:r>
            <a:r>
              <a:rPr lang="el-GR" dirty="0" smtClean="0">
                <a:latin typeface="Calibri" pitchFamily="34" charset="0"/>
              </a:rPr>
              <a:t>και οφέλη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Διευκόλυνση στην ιεράρχηση των πελατών προς εξυπηρέτηση</a:t>
            </a: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Δυνατότητα </a:t>
            </a:r>
            <a:r>
              <a:rPr lang="el-GR" sz="3000" dirty="0" smtClean="0">
                <a:latin typeface="Calibri" pitchFamily="34" charset="0"/>
              </a:rPr>
              <a:t>αναγνώρισης σημαντικότερων πελατών (π.χ. επιχειρήσεις)</a:t>
            </a: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Διευκόλυνση στον έλεγχο του </a:t>
            </a:r>
            <a:r>
              <a:rPr lang="el-GR" sz="3000" dirty="0" smtClean="0">
                <a:latin typeface="Calibri" pitchFamily="34" charset="0"/>
              </a:rPr>
              <a:t>προσωπικού</a:t>
            </a:r>
            <a:endParaRPr lang="el-GR" sz="3000" dirty="0" smtClean="0">
              <a:latin typeface="Calibri" pitchFamily="34" charset="0"/>
            </a:endParaRPr>
          </a:p>
          <a:p>
            <a:pPr marL="633222" lvl="1" indent="-514350">
              <a:lnSpc>
                <a:spcPct val="15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Αξιολόγηση </a:t>
            </a:r>
            <a:r>
              <a:rPr lang="el-GR" sz="3000" dirty="0" smtClean="0">
                <a:latin typeface="Calibri" pitchFamily="34" charset="0"/>
              </a:rPr>
              <a:t>των εισηγητών και βελτιστοποίηση της παρεχόμενης υπηρεσίας</a:t>
            </a:r>
          </a:p>
          <a:p>
            <a:pPr marL="633222" lvl="1" indent="-5143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l-GR" dirty="0">
              <a:latin typeface="Calibri" pitchFamily="34" charset="0"/>
            </a:endParaRPr>
          </a:p>
          <a:p>
            <a:pPr marL="633222" indent="-514350">
              <a:lnSpc>
                <a:spcPct val="150000"/>
              </a:lnSpc>
              <a:buFont typeface="+mj-lt"/>
              <a:buAutoNum type="arabicPeriod" startAt="4"/>
            </a:pPr>
            <a:endParaRPr lang="el-GR" sz="2800" dirty="0" smtClean="0">
              <a:latin typeface="Calibri" pitchFamily="34" charset="0"/>
            </a:endParaRPr>
          </a:p>
        </p:txBody>
      </p:sp>
      <p:pic>
        <p:nvPicPr>
          <p:cNvPr id="4" name="Content Placeholder 3" descr="C:\Users\Iliana\Desktop\pp CRM\infola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557" y="0"/>
            <a:ext cx="2373443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8077200" cy="167335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ΕΥΧΑΡΙΣΤΩ ΓΙΑ ΤΗΝ ΠΡΟΣΟΧΗ ΣΑΣ</a:t>
            </a: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ΤΕΛΟΣ</a:t>
            </a:r>
            <a:endParaRPr lang="el-GR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Σκοπός της εργασίας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latin typeface="Calibri" pitchFamily="34" charset="0"/>
              </a:rPr>
              <a:t>Παρουσίαση νέων τάσεων στην πληροφορική τεχνολογία σχετικά με το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latin typeface="Calibri" pitchFamily="34" charset="0"/>
              </a:rPr>
              <a:t>Τα εξειδικευμένα εργαλεία και οι νέες εφαρμογές του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latin typeface="Calibri" pitchFamily="34" charset="0"/>
              </a:rPr>
              <a:t>Ανάλυση οφελών του </a:t>
            </a:r>
            <a:r>
              <a:rPr lang="en-US" dirty="0" smtClean="0">
                <a:latin typeface="Calibri" pitchFamily="34" charset="0"/>
              </a:rPr>
              <a:t>CRM </a:t>
            </a:r>
            <a:r>
              <a:rPr lang="el-GR" dirty="0" smtClean="0">
                <a:latin typeface="Calibri" pitchFamily="34" charset="0"/>
              </a:rPr>
              <a:t>σε 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 αξιόλογες εταιρείες της Β. Ελλάδος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Μελλοντικές προβλέψεις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2900" dirty="0" smtClean="0">
                <a:latin typeface="Calibri" pitchFamily="34" charset="0"/>
              </a:rPr>
              <a:t>Αύξηση των δαπανών για αγορά CRM παγκοσμίως</a:t>
            </a:r>
            <a:endParaRPr lang="en-US" sz="2900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900" dirty="0" smtClean="0">
                <a:latin typeface="Calibri" pitchFamily="34" charset="0"/>
              </a:rPr>
              <a:t>σε 1500 (IT) στελέχη πληροφορικής εταιριών </a:t>
            </a:r>
            <a:endParaRPr lang="en-US" sz="2900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900" dirty="0" smtClean="0">
                <a:latin typeface="Calibri" pitchFamily="34" charset="0"/>
              </a:rPr>
              <a:t>σε 40 χώρες</a:t>
            </a:r>
          </a:p>
          <a:p>
            <a:pPr>
              <a:lnSpc>
                <a:spcPct val="150000"/>
              </a:lnSpc>
            </a:pPr>
            <a:r>
              <a:rPr lang="el-GR" sz="2900" dirty="0" smtClean="0">
                <a:latin typeface="Calibri" pitchFamily="34" charset="0"/>
              </a:rPr>
              <a:t>Το </a:t>
            </a:r>
            <a:r>
              <a:rPr lang="el-GR" sz="2900" dirty="0" err="1" smtClean="0">
                <a:latin typeface="Calibri" pitchFamily="34" charset="0"/>
              </a:rPr>
              <a:t>SaaS</a:t>
            </a:r>
            <a:r>
              <a:rPr lang="el-GR" sz="2900" dirty="0" smtClean="0">
                <a:latin typeface="Calibri" pitchFamily="34" charset="0"/>
              </a:rPr>
              <a:t> θα υπερβεί τα 4 δισεκατομμύρια δολάρια στα συνολικά έσοδα του λογισμικού το 2014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900" dirty="0" smtClean="0">
                <a:latin typeface="Calibri" pitchFamily="34" charset="0"/>
              </a:rPr>
              <a:t>αντιπροσωπεύοντας πάνω από το 32% της συνολικής αγοράς CRM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log.softone.gr/wp-content/uploads/2011/02/CRM-2011.png"/>
          <p:cNvPicPr/>
          <p:nvPr/>
        </p:nvPicPr>
        <p:blipFill>
          <a:blip r:embed="rId2" cstate="print">
            <a:lum bright="-26000" contrast="-16000"/>
          </a:blip>
          <a:srcRect/>
          <a:stretch>
            <a:fillRect/>
          </a:stretch>
        </p:blipFill>
        <p:spPr bwMode="auto">
          <a:xfrm>
            <a:off x="6553200" y="4114800"/>
            <a:ext cx="23622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Μελλοντικές προβλέψεις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>
                <a:latin typeface="Calibri" pitchFamily="34" charset="0"/>
              </a:rPr>
              <a:t>Για το</a:t>
            </a:r>
            <a:r>
              <a:rPr lang="en-US" dirty="0" smtClean="0">
                <a:latin typeface="Calibri" pitchFamily="34" charset="0"/>
              </a:rPr>
              <a:t> Budget 2011</a:t>
            </a:r>
            <a:r>
              <a:rPr lang="el-GR" dirty="0" smtClean="0">
                <a:latin typeface="Calibri" pitchFamily="34" charset="0"/>
              </a:rPr>
              <a:t>:</a:t>
            </a:r>
            <a:endParaRPr lang="en-US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</a:t>
            </a:r>
            <a:r>
              <a:rPr lang="el-GR" dirty="0" smtClean="0">
                <a:latin typeface="Calibri" pitchFamily="34" charset="0"/>
              </a:rPr>
              <a:t>ο </a:t>
            </a:r>
            <a:r>
              <a:rPr lang="el-GR" b="1" dirty="0" smtClean="0">
                <a:latin typeface="Calibri" pitchFamily="34" charset="0"/>
              </a:rPr>
              <a:t>42%</a:t>
            </a:r>
            <a:r>
              <a:rPr lang="el-GR" dirty="0" smtClean="0">
                <a:latin typeface="Calibri" pitchFamily="34" charset="0"/>
              </a:rPr>
              <a:t> των ερωτηθέντων δήλωσαν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ότι σκοπεύουν να αυξήσουν τις δαπάνες για το CRM</a:t>
            </a:r>
            <a:endParaRPr lang="en-US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</a:t>
            </a:r>
            <a:r>
              <a:rPr lang="el-GR" dirty="0" smtClean="0">
                <a:latin typeface="Calibri" pitchFamily="34" charset="0"/>
              </a:rPr>
              <a:t>ο </a:t>
            </a:r>
            <a:r>
              <a:rPr lang="el-GR" b="1" dirty="0" smtClean="0">
                <a:latin typeface="Calibri" pitchFamily="34" charset="0"/>
              </a:rPr>
              <a:t>39%</a:t>
            </a:r>
            <a:r>
              <a:rPr lang="el-GR" dirty="0" smtClean="0">
                <a:latin typeface="Calibri" pitchFamily="34" charset="0"/>
              </a:rPr>
              <a:t> για σουίτες γραφείου </a:t>
            </a:r>
            <a:endParaRPr lang="en-US" dirty="0" smtClean="0">
              <a:latin typeface="Calibri" pitchFamily="34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K</a:t>
            </a:r>
            <a:r>
              <a:rPr lang="el-GR" dirty="0" smtClean="0">
                <a:latin typeface="Calibri" pitchFamily="34" charset="0"/>
              </a:rPr>
              <a:t>αι το </a:t>
            </a:r>
            <a:r>
              <a:rPr lang="el-GR" b="1" dirty="0" smtClean="0">
                <a:latin typeface="Calibri" pitchFamily="34" charset="0"/>
              </a:rPr>
              <a:t>36%</a:t>
            </a:r>
            <a:r>
              <a:rPr lang="el-GR" dirty="0" smtClean="0">
                <a:latin typeface="Calibri" pitchFamily="34" charset="0"/>
              </a:rPr>
              <a:t> για το ERP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ISOMAT ABEE</a:t>
            </a:r>
            <a:r>
              <a:rPr lang="el-GR" dirty="0" smtClean="0">
                <a:latin typeface="Calibri" pitchFamily="34" charset="0"/>
              </a:rPr>
              <a:t> και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067800" cy="525779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Ταυτότητα</a:t>
            </a:r>
            <a:r>
              <a:rPr lang="el-GR" sz="3000" dirty="0" smtClean="0">
                <a:latin typeface="Calibri" pitchFamily="34" charset="0"/>
              </a:rPr>
              <a:t>: </a:t>
            </a:r>
            <a:r>
              <a:rPr lang="el-GR" sz="3000" dirty="0" smtClean="0">
                <a:latin typeface="Calibri" pitchFamily="34" charset="0"/>
              </a:rPr>
              <a:t>Βιομηχανία </a:t>
            </a:r>
            <a:r>
              <a:rPr lang="el-GR" sz="3000" dirty="0" smtClean="0">
                <a:latin typeface="Calibri" pitchFamily="34" charset="0"/>
              </a:rPr>
              <a:t>χημικών δομικών και </a:t>
            </a:r>
            <a:r>
              <a:rPr lang="el-GR" sz="3000" dirty="0" smtClean="0">
                <a:latin typeface="Calibri" pitchFamily="34" charset="0"/>
              </a:rPr>
              <a:t>κονιαμάτων</a:t>
            </a:r>
            <a:endParaRPr lang="el-GR" sz="30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Στόχος</a:t>
            </a:r>
            <a:r>
              <a:rPr lang="el-GR" sz="3000" dirty="0" smtClean="0">
                <a:latin typeface="Calibri" pitchFamily="34" charset="0"/>
              </a:rPr>
              <a:t>: 1</a:t>
            </a:r>
            <a:r>
              <a:rPr lang="el-GR" sz="3000" baseline="30000" dirty="0" smtClean="0">
                <a:latin typeface="Calibri" pitchFamily="34" charset="0"/>
              </a:rPr>
              <a:t>η</a:t>
            </a:r>
            <a:r>
              <a:rPr lang="el-GR" sz="3000" dirty="0" smtClean="0">
                <a:latin typeface="Calibri" pitchFamily="34" charset="0"/>
              </a:rPr>
              <a:t> θέση στην Ελλάδα</a:t>
            </a: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Πρωταρχική ανάγκη</a:t>
            </a:r>
            <a:r>
              <a:rPr lang="el-GR" sz="3000" dirty="0" smtClean="0">
                <a:latin typeface="Calibri" pitchFamily="34" charset="0"/>
              </a:rPr>
              <a:t>: </a:t>
            </a:r>
            <a:r>
              <a:rPr lang="el-GR" sz="3000" dirty="0" smtClean="0">
                <a:latin typeface="Calibri" pitchFamily="34" charset="0"/>
              </a:rPr>
              <a:t>Οργανωμένη </a:t>
            </a:r>
            <a:r>
              <a:rPr lang="el-GR" sz="3000" dirty="0" smtClean="0">
                <a:latin typeface="Calibri" pitchFamily="34" charset="0"/>
              </a:rPr>
              <a:t>και άμεση πληροφόρηση</a:t>
            </a: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Εταιρεία πληροφορικής</a:t>
            </a:r>
            <a:r>
              <a:rPr lang="el-GR" sz="3000" dirty="0" smtClean="0">
                <a:latin typeface="Calibri" pitchFamily="34" charset="0"/>
              </a:rPr>
              <a:t>: </a:t>
            </a:r>
            <a:r>
              <a:rPr lang="en-US" sz="3000" dirty="0" smtClean="0">
                <a:latin typeface="Calibri" pitchFamily="34" charset="0"/>
              </a:rPr>
              <a:t>Momentous</a:t>
            </a:r>
            <a:r>
              <a:rPr lang="el-GR" sz="3000" dirty="0" smtClean="0">
                <a:latin typeface="Calibri" pitchFamily="34" charset="0"/>
              </a:rPr>
              <a:t> 	</a:t>
            </a:r>
          </a:p>
          <a:p>
            <a:pPr>
              <a:lnSpc>
                <a:spcPct val="150000"/>
              </a:lnSpc>
              <a:buNone/>
            </a:pPr>
            <a:r>
              <a:rPr lang="el-GR" sz="3000" dirty="0" smtClean="0">
                <a:latin typeface="Calibri" pitchFamily="34" charset="0"/>
              </a:rPr>
              <a:t>		 ‘</a:t>
            </a:r>
            <a:r>
              <a:rPr lang="en-US" sz="3000" dirty="0" smtClean="0">
                <a:latin typeface="Calibri" pitchFamily="34" charset="0"/>
              </a:rPr>
              <a:t>customise</a:t>
            </a:r>
            <a:r>
              <a:rPr lang="el-GR" sz="3000" dirty="0" smtClean="0">
                <a:latin typeface="Calibri" pitchFamily="34" charset="0"/>
              </a:rPr>
              <a:t>’ πάνω στις ανάγκες της εταιρείας</a:t>
            </a: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Συνολικό έργο</a:t>
            </a:r>
            <a:r>
              <a:rPr lang="el-GR" sz="3000" dirty="0" smtClean="0">
                <a:latin typeface="Calibri" pitchFamily="34" charset="0"/>
              </a:rPr>
              <a:t>: </a:t>
            </a:r>
            <a:r>
              <a:rPr lang="en-US" sz="3000" dirty="0" smtClean="0">
                <a:latin typeface="Calibri" pitchFamily="34" charset="0"/>
              </a:rPr>
              <a:t>Isomat Action</a:t>
            </a:r>
            <a:endParaRPr lang="el-GR" sz="3000" dirty="0" smtClean="0">
              <a:latin typeface="Calibri" pitchFamily="34" charset="0"/>
            </a:endParaRPr>
          </a:p>
        </p:txBody>
      </p:sp>
      <p:pic>
        <p:nvPicPr>
          <p:cNvPr id="1026" name="Picture 2" descr="C:\Users\Iliana\Desktop\pp CRM\Iso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9672" y="381000"/>
            <a:ext cx="2624328" cy="719328"/>
          </a:xfrm>
          <a:prstGeom prst="rect">
            <a:avLst/>
          </a:prstGeom>
          <a:noFill/>
          <a:ln>
            <a:gradFill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5" name="Right Arrow 4"/>
          <p:cNvSpPr/>
          <p:nvPr/>
        </p:nvSpPr>
        <p:spPr>
          <a:xfrm>
            <a:off x="685800" y="5181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ISOMAT ABEE</a:t>
            </a:r>
            <a:r>
              <a:rPr lang="el-GR" dirty="0" smtClean="0">
                <a:latin typeface="Calibri" pitchFamily="34" charset="0"/>
              </a:rPr>
              <a:t> και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334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Έναρξη λειτουργίας</a:t>
            </a:r>
            <a:r>
              <a:rPr lang="el-GR" sz="2800" dirty="0" smtClean="0">
                <a:latin typeface="Calibri" pitchFamily="34" charset="0"/>
              </a:rPr>
              <a:t>: Φεβρουάριος 2010</a:t>
            </a:r>
          </a:p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Συνεργασία</a:t>
            </a:r>
            <a:r>
              <a:rPr lang="el-GR" sz="2800" dirty="0" smtClean="0">
                <a:latin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</a:rPr>
              <a:t>To CRM </a:t>
            </a:r>
            <a:r>
              <a:rPr lang="el-GR" sz="2800" dirty="0" smtClean="0">
                <a:latin typeface="Calibri" pitchFamily="34" charset="0"/>
              </a:rPr>
              <a:t>συνδέθηκε με το </a:t>
            </a:r>
            <a:r>
              <a:rPr lang="en-US" sz="2800" dirty="0" smtClean="0">
                <a:latin typeface="Calibri" pitchFamily="34" charset="0"/>
              </a:rPr>
              <a:t>ERP </a:t>
            </a:r>
            <a:r>
              <a:rPr lang="el-GR" sz="2800" dirty="0" smtClean="0">
                <a:latin typeface="Calibri" pitchFamily="34" charset="0"/>
              </a:rPr>
              <a:t>της εταιρείας</a:t>
            </a:r>
          </a:p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Κοινή ομολογία</a:t>
            </a:r>
            <a:r>
              <a:rPr lang="el-GR" sz="2800" dirty="0" smtClean="0">
                <a:latin typeface="Calibri" pitchFamily="34" charset="0"/>
              </a:rPr>
              <a:t>: Πρόκειται για μία ‘</a:t>
            </a:r>
            <a:r>
              <a:rPr lang="en-US" sz="2800" dirty="0" smtClean="0">
                <a:latin typeface="Calibri" pitchFamily="34" charset="0"/>
              </a:rPr>
              <a:t>ON LINE </a:t>
            </a:r>
            <a:r>
              <a:rPr lang="el-GR" sz="2800" dirty="0" smtClean="0">
                <a:latin typeface="Calibri" pitchFamily="34" charset="0"/>
              </a:rPr>
              <a:t>Πληροφόρηση’</a:t>
            </a:r>
          </a:p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Μοναδική πρόκληση</a:t>
            </a:r>
            <a:r>
              <a:rPr lang="el-GR" sz="2800" dirty="0" smtClean="0">
                <a:latin typeface="Calibri" pitchFamily="34" charset="0"/>
              </a:rPr>
              <a:t>: Χαμηλές ταχύτητες διαδικτύου</a:t>
            </a:r>
          </a:p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Αντιμετώπιση</a:t>
            </a:r>
            <a:r>
              <a:rPr lang="el-GR" sz="2800" dirty="0" smtClean="0">
                <a:latin typeface="Calibri" pitchFamily="34" charset="0"/>
              </a:rPr>
              <a:t>: Αλλαγή εταιρείας παροχής υπηρεσιών διαδικτύου 	 από </a:t>
            </a:r>
            <a:r>
              <a:rPr lang="en-US" sz="2800" dirty="0" smtClean="0">
                <a:latin typeface="Calibri" pitchFamily="34" charset="0"/>
              </a:rPr>
              <a:t>Vodafone </a:t>
            </a:r>
            <a:r>
              <a:rPr lang="el-GR" sz="2800" dirty="0" smtClean="0">
                <a:latin typeface="Calibri" pitchFamily="34" charset="0"/>
              </a:rPr>
              <a:t>σε </a:t>
            </a:r>
            <a:r>
              <a:rPr lang="en-US" sz="2800" dirty="0" err="1" smtClean="0">
                <a:latin typeface="Calibri" pitchFamily="34" charset="0"/>
              </a:rPr>
              <a:t>Cosmote</a:t>
            </a:r>
            <a:endParaRPr lang="el-GR" sz="28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l-GR" sz="2800" u="sng" dirty="0" smtClean="0">
                <a:latin typeface="Calibri" pitchFamily="34" charset="0"/>
              </a:rPr>
              <a:t>Κύρια επιχειρηματικά και τεχνολογικά οφέλη: </a:t>
            </a:r>
          </a:p>
          <a:p>
            <a:pPr marL="1057176" lvl="2" indent="-51435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95000"/>
              <a:buFont typeface="Wingdings" pitchFamily="2" charset="2"/>
              <a:buChar char="Ø"/>
            </a:pPr>
            <a:r>
              <a:rPr lang="el-GR" sz="2800" dirty="0" smtClean="0">
                <a:latin typeface="Calibri" pitchFamily="34" charset="0"/>
              </a:rPr>
              <a:t>Άμεση και οργανωμένη πληροφόρηση</a:t>
            </a:r>
          </a:p>
          <a:p>
            <a:pPr marL="1057176" lvl="2" indent="-51435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95000"/>
              <a:buFont typeface="Wingdings" pitchFamily="2" charset="2"/>
              <a:buChar char="Ø"/>
            </a:pPr>
            <a:r>
              <a:rPr lang="el-GR" sz="2800" dirty="0" smtClean="0">
                <a:latin typeface="Calibri" pitchFamily="34" charset="0"/>
              </a:rPr>
              <a:t>Αύξηση της παραγωγικότητας και οικονομία χρόνου</a:t>
            </a:r>
          </a:p>
          <a:p>
            <a:pPr marL="1057176" lvl="2" indent="-51435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95000"/>
              <a:buFont typeface="Wingdings" pitchFamily="2" charset="2"/>
              <a:buChar char="Ø"/>
            </a:pPr>
            <a:r>
              <a:rPr lang="el-GR" sz="2800" dirty="0" smtClean="0">
                <a:latin typeface="Calibri" pitchFamily="34" charset="0"/>
              </a:rPr>
              <a:t>Γενικός έλεγχος και στατιστικά στοιχεία</a:t>
            </a:r>
          </a:p>
        </p:txBody>
      </p:sp>
      <p:pic>
        <p:nvPicPr>
          <p:cNvPr id="1026" name="Picture 2" descr="C:\Users\Iliana\Desktop\pp CRM\Iso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9672" y="381000"/>
            <a:ext cx="2624328" cy="719328"/>
          </a:xfrm>
          <a:prstGeom prst="rect">
            <a:avLst/>
          </a:prstGeom>
          <a:noFill/>
          <a:ln>
            <a:gradFill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5" name="Right Arrow 4"/>
          <p:cNvSpPr/>
          <p:nvPr/>
        </p:nvSpPr>
        <p:spPr>
          <a:xfrm>
            <a:off x="2590800" y="4572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ISOMAT ABEE</a:t>
            </a:r>
            <a:r>
              <a:rPr lang="el-GR" dirty="0" smtClean="0">
                <a:latin typeface="Calibri" pitchFamily="34" charset="0"/>
              </a:rPr>
              <a:t> και οφέλη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763000" cy="5333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Διευκόλυνση στην επικοινωνία μεταξύ των πωλητών και στον έλεγχο από τους επιθεωρητές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Ιστορικό ταυτότητας πελάτη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Βελτιωμένη και ποιοτικότερη επικοινωνία με τους πελάτες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Εντοπισμός σημαντικότερων </a:t>
            </a:r>
            <a:r>
              <a:rPr lang="el-GR" sz="3000" dirty="0" smtClean="0">
                <a:latin typeface="Calibri" pitchFamily="34" charset="0"/>
              </a:rPr>
              <a:t>πελατών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2800" dirty="0" smtClean="0">
                <a:latin typeface="Calibri" pitchFamily="34" charset="0"/>
              </a:rPr>
              <a:t>Όλα καταγράφονται ψηφιακά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endParaRPr lang="el-GR" sz="3000" dirty="0" smtClean="0">
              <a:latin typeface="Calibri" pitchFamily="34" charset="0"/>
            </a:endParaRPr>
          </a:p>
        </p:txBody>
      </p:sp>
      <p:pic>
        <p:nvPicPr>
          <p:cNvPr id="1026" name="Picture 2" descr="C:\Users\Iliana\Desktop\pp CRM\Iso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9672" y="381000"/>
            <a:ext cx="2624328" cy="719328"/>
          </a:xfrm>
          <a:prstGeom prst="rect">
            <a:avLst/>
          </a:prstGeom>
          <a:noFill/>
          <a:ln>
            <a:gradFill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ISOMAT ABEE</a:t>
            </a:r>
            <a:r>
              <a:rPr lang="el-GR" dirty="0" smtClean="0">
                <a:latin typeface="Calibri" pitchFamily="34" charset="0"/>
              </a:rPr>
              <a:t> και οφέλη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610600" cy="5333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Διευκόλυνση στην κατανομή των ραντεβού ανάλογα με την γεωγραφική περιοχή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Η Διοίκηση έχει πλήρη εικόνα για όλα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Καλύτερη </a:t>
            </a:r>
            <a:r>
              <a:rPr lang="el-GR" sz="3000" dirty="0" smtClean="0">
                <a:latin typeface="Calibri" pitchFamily="34" charset="0"/>
              </a:rPr>
              <a:t>οργάνωση και ενοποίηση των καθημερινών επιχειρησιακών  λειτουργιών </a:t>
            </a:r>
          </a:p>
          <a:p>
            <a:pPr>
              <a:lnSpc>
                <a:spcPct val="150000"/>
              </a:lnSpc>
              <a:spcBef>
                <a:spcPts val="200"/>
              </a:spcBef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Μείωση κινδύνου απώλειας πελατών</a:t>
            </a:r>
          </a:p>
          <a:p>
            <a:pPr>
              <a:spcBef>
                <a:spcPts val="200"/>
              </a:spcBef>
            </a:pPr>
            <a:endParaRPr lang="el-GR" dirty="0"/>
          </a:p>
        </p:txBody>
      </p:sp>
      <p:pic>
        <p:nvPicPr>
          <p:cNvPr id="1026" name="Picture 2" descr="C:\Users\Iliana\Desktop\pp CRM\Iso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9672" y="381000"/>
            <a:ext cx="2624328" cy="719328"/>
          </a:xfrm>
          <a:prstGeom prst="rect">
            <a:avLst/>
          </a:prstGeom>
          <a:noFill/>
          <a:ln>
            <a:gradFill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INFOLAB </a:t>
            </a:r>
            <a:r>
              <a:rPr lang="el-GR" dirty="0" smtClean="0">
                <a:latin typeface="Calibri" pitchFamily="34" charset="0"/>
              </a:rPr>
              <a:t>και </a:t>
            </a:r>
            <a:r>
              <a:rPr lang="en-US" dirty="0" smtClean="0">
                <a:latin typeface="Calibri" pitchFamily="34" charset="0"/>
              </a:rPr>
              <a:t>CRM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1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Ταυτότητα</a:t>
            </a:r>
            <a:r>
              <a:rPr lang="el-GR" sz="3000" dirty="0" smtClean="0">
                <a:latin typeface="Calibri" pitchFamily="34" charset="0"/>
              </a:rPr>
              <a:t>: Εταιρεία παροχής υπηρεσιών εκπαίδευσης και πιστοποίησης δεξιοτήτων ανθρωπίνου δυναμικού</a:t>
            </a:r>
            <a:endParaRPr lang="en-US" sz="30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Στόχος</a:t>
            </a:r>
            <a:r>
              <a:rPr lang="el-GR" sz="3000" dirty="0" smtClean="0">
                <a:latin typeface="Calibri" pitchFamily="34" charset="0"/>
              </a:rPr>
              <a:t>: Ηγετική θέση στον κλάδο της εκπαίδευσης</a:t>
            </a:r>
          </a:p>
          <a:p>
            <a:pPr>
              <a:lnSpc>
                <a:spcPct val="150000"/>
              </a:lnSpc>
            </a:pPr>
            <a:r>
              <a:rPr lang="el-GR" sz="3000" u="sng" dirty="0" smtClean="0">
                <a:latin typeface="Calibri" pitchFamily="34" charset="0"/>
              </a:rPr>
              <a:t>Πριν την εφαρμογή</a:t>
            </a:r>
            <a:r>
              <a:rPr lang="el-GR" sz="3000" dirty="0" smtClean="0">
                <a:latin typeface="Calibri" pitchFamily="34" charset="0"/>
              </a:rPr>
              <a:t>: ‘</a:t>
            </a:r>
            <a:r>
              <a:rPr lang="en-US" sz="3000" dirty="0" smtClean="0">
                <a:latin typeface="Calibri" pitchFamily="34" charset="0"/>
              </a:rPr>
              <a:t>customer</a:t>
            </a:r>
            <a:r>
              <a:rPr lang="el-GR" sz="3000" dirty="0" smtClean="0">
                <a:latin typeface="Calibri" pitchFamily="34" charset="0"/>
              </a:rPr>
              <a:t>’ εργαλεία με περιορισμούς στη διαχείριση δεδομένων </a:t>
            </a:r>
          </a:p>
          <a:p>
            <a:pPr>
              <a:lnSpc>
                <a:spcPct val="150000"/>
              </a:lnSpc>
              <a:buNone/>
            </a:pPr>
            <a:r>
              <a:rPr lang="el-GR" sz="3000" dirty="0" smtClean="0">
                <a:latin typeface="Calibri" pitchFamily="34" charset="0"/>
              </a:rPr>
              <a:t>		   Χωρίς εύχρηστα φίλτρα     		   	 </a:t>
            </a:r>
          </a:p>
          <a:p>
            <a:pPr>
              <a:lnSpc>
                <a:spcPct val="150000"/>
              </a:lnSpc>
              <a:buNone/>
            </a:pPr>
            <a:r>
              <a:rPr lang="el-GR" sz="3000" dirty="0" smtClean="0">
                <a:latin typeface="Calibri" pitchFamily="34" charset="0"/>
              </a:rPr>
              <a:t>		   Αδύνατες οι στοχευόμενες καμπάνιες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5" name="Right Arrow 4"/>
          <p:cNvSpPr/>
          <p:nvPr/>
        </p:nvSpPr>
        <p:spPr>
          <a:xfrm>
            <a:off x="990600" y="6096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" name="Content Placeholder 3" descr="C:\Users\Iliana\Desktop\pp CRM\infola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557" y="0"/>
            <a:ext cx="2373443" cy="14478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990600" y="5486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454</TotalTime>
  <Words>420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ΝΕΕΣ ΤΑΣΕΙΣ ΣΤΗΝ ΠΛΗΡΟΦΟΡΙΚΗ ΤΕΧΝΟΛΟΓΙΑ ΣΧΕΤΙΚΑ ΜΕ ΤΟ CRM ΚΑΙ ΜΕΛΕΤΕΣ ΠΕΡΙΠΤΩΣΕΩΝ</vt:lpstr>
      <vt:lpstr>Σκοπός της εργασίας</vt:lpstr>
      <vt:lpstr>Μελλοντικές προβλέψεις</vt:lpstr>
      <vt:lpstr>Μελλοντικές προβλέψεις</vt:lpstr>
      <vt:lpstr>ISOMAT ABEE και CRM</vt:lpstr>
      <vt:lpstr>ISOMAT ABEE και CRM</vt:lpstr>
      <vt:lpstr>ISOMAT ABEE και οφέλη</vt:lpstr>
      <vt:lpstr>ISOMAT ABEE και οφέλη</vt:lpstr>
      <vt:lpstr>INFOLAB και CRM</vt:lpstr>
      <vt:lpstr>INFOLAB και CRM</vt:lpstr>
      <vt:lpstr>INFOLAB και οφέλη</vt:lpstr>
      <vt:lpstr>INFOLAB και οφέλη</vt:lpstr>
      <vt:lpstr>ΕΥΧΑΡΙΣΤΩ ΓΙΑ ΤΗΝ ΠΡΟΣΟΧΗ ΣΑΣ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Iliana</dc:creator>
  <cp:lastModifiedBy>Iliana</cp:lastModifiedBy>
  <cp:revision>88</cp:revision>
  <dcterms:created xsi:type="dcterms:W3CDTF">2006-08-16T00:00:00Z</dcterms:created>
  <dcterms:modified xsi:type="dcterms:W3CDTF">2011-06-28T23:24:43Z</dcterms:modified>
</cp:coreProperties>
</file>