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charts/chart39.xml" ContentType="application/vnd.openxmlformats-officedocument.drawingml.chart+xml"/>
  <Override PartName="/ppt/charts/chart57.xml" ContentType="application/vnd.openxmlformats-officedocument.drawingml.chart+xml"/>
  <Override PartName="/ppt/charts/chart68.xml" ContentType="application/vnd.openxmlformats-officedocument.drawingml.char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charts/chart28.xml" ContentType="application/vnd.openxmlformats-officedocument.drawingml.chart+xml"/>
  <Override PartName="/ppt/charts/chart46.xml" ContentType="application/vnd.openxmlformats-officedocument.drawingml.char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chart35.xml" ContentType="application/vnd.openxmlformats-officedocument.drawingml.chart+xml"/>
  <Override PartName="/ppt/charts/chart53.xml" ContentType="application/vnd.openxmlformats-officedocument.drawingml.chart+xml"/>
  <Override PartName="/ppt/charts/chart64.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hart13.xml" ContentType="application/vnd.openxmlformats-officedocument.drawingml.chart+xml"/>
  <Override PartName="/ppt/charts/chart24.xml" ContentType="application/vnd.openxmlformats-officedocument.drawingml.chart+xml"/>
  <Override PartName="/ppt/charts/chart42.xml" ContentType="application/vnd.openxmlformats-officedocument.drawingml.chart+xml"/>
  <Override PartName="/ppt/charts/chart60.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charts/chart31.xml" ContentType="application/vnd.openxmlformats-officedocument.drawingml.chart+xml"/>
  <Override PartName="/ppt/charts/chart7.xml" ContentType="application/vnd.openxmlformats-officedocument.drawingml.chart+xml"/>
  <Override PartName="/ppt/charts/chart20.xml" ContentType="application/vnd.openxmlformats-officedocument.drawingml.chart+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charts/chart69.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charts/chart29.xml" ContentType="application/vnd.openxmlformats-officedocument.drawingml.chart+xml"/>
  <Override PartName="/ppt/charts/chart58.xml" ContentType="application/vnd.openxmlformats-officedocument.drawingml.char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charts/chart18.xml" ContentType="application/vnd.openxmlformats-officedocument.drawingml.chart+xml"/>
  <Override PartName="/ppt/charts/chart36.xml" ContentType="application/vnd.openxmlformats-officedocument.drawingml.chart+xml"/>
  <Override PartName="/ppt/charts/chart47.xml" ContentType="application/vnd.openxmlformats-officedocument.drawingml.chart+xml"/>
  <Override PartName="/ppt/charts/chart65.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charts/chart25.xml" ContentType="application/vnd.openxmlformats-officedocument.drawingml.chart+xml"/>
  <Override PartName="/ppt/charts/chart54.xml" ContentType="application/vnd.openxmlformats-officedocument.drawingml.char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charts/chart14.xml" ContentType="application/vnd.openxmlformats-officedocument.drawingml.chart+xml"/>
  <Override PartName="/ppt/charts/chart32.xml" ContentType="application/vnd.openxmlformats-officedocument.drawingml.chart+xml"/>
  <Override PartName="/ppt/charts/chart43.xml" ContentType="application/vnd.openxmlformats-officedocument.drawingml.chart+xml"/>
  <Override PartName="/ppt/charts/chart61.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charts/chart8.xml" ContentType="application/vnd.openxmlformats-officedocument.drawingml.chart+xml"/>
  <Override PartName="/ppt/charts/chart21.xml" ContentType="application/vnd.openxmlformats-officedocument.drawingml.chart+xml"/>
  <Override PartName="/ppt/charts/chart50.xml" ContentType="application/vnd.openxmlformats-officedocument.drawingml.chart+xml"/>
  <Override PartName="/ppt/slideLayouts/slideLayout10.xml" ContentType="application/vnd.openxmlformats-officedocument.presentationml.slideLayout+xml"/>
  <Default Extension="gif" ContentType="image/gif"/>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ppt/charts/chart59.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charts/chart48.xml" ContentType="application/vnd.openxmlformats-officedocument.drawingml.char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charts/chart19.xml" ContentType="application/vnd.openxmlformats-officedocument.drawingml.chart+xml"/>
  <Override PartName="/ppt/charts/chart37.xml" ContentType="application/vnd.openxmlformats-officedocument.drawingml.chart+xml"/>
  <Override PartName="/ppt/charts/chart55.xml" ContentType="application/vnd.openxmlformats-officedocument.drawingml.chart+xml"/>
  <Override PartName="/ppt/charts/chart66.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charts/chart26.xml" ContentType="application/vnd.openxmlformats-officedocument.drawingml.chart+xml"/>
  <Override PartName="/ppt/charts/chart44.xml" ContentType="application/vnd.openxmlformats-officedocument.drawingml.char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charts/chart15.xml" ContentType="application/vnd.openxmlformats-officedocument.drawingml.chart+xml"/>
  <Override PartName="/ppt/charts/chart33.xml" ContentType="application/vnd.openxmlformats-officedocument.drawingml.chart+xml"/>
  <Override PartName="/ppt/charts/chart51.xml" ContentType="application/vnd.openxmlformats-officedocument.drawingml.chart+xml"/>
  <Override PartName="/ppt/charts/chart62.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hart40.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charts/chart49.xml" ContentType="application/vnd.openxmlformats-officedocument.drawingml.chart+xml"/>
  <Override PartName="/ppt/notesSlides/notesSlide1.xml" ContentType="application/vnd.openxmlformats-officedocument.presentationml.notesSlide+xml"/>
  <Override PartName="/ppt/charts/chart67.xml" ContentType="application/vnd.openxmlformats-officedocument.drawingml.char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charts/chart27.xml" ContentType="application/vnd.openxmlformats-officedocument.drawingml.chart+xml"/>
  <Override PartName="/ppt/drawings/drawing1.xml" ContentType="application/vnd.openxmlformats-officedocument.drawingml.chartshapes+xml"/>
  <Override PartName="/ppt/charts/chart38.xml" ContentType="application/vnd.openxmlformats-officedocument.drawingml.chart+xml"/>
  <Override PartName="/ppt/charts/chart56.xml" ContentType="application/vnd.openxmlformats-officedocument.drawingml.char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charts/chart16.xml" ContentType="application/vnd.openxmlformats-officedocument.drawingml.chart+xml"/>
  <Override PartName="/ppt/charts/chart34.xml" ContentType="application/vnd.openxmlformats-officedocument.drawingml.chart+xml"/>
  <Override PartName="/ppt/charts/chart45.xml" ContentType="application/vnd.openxmlformats-officedocument.drawingml.chart+xml"/>
  <Override PartName="/ppt/charts/chart63.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harts/chart23.xml" ContentType="application/vnd.openxmlformats-officedocument.drawingml.chart+xml"/>
  <Override PartName="/ppt/charts/chart52.xml" ContentType="application/vnd.openxmlformats-officedocument.drawingml.chart+xml"/>
  <Override PartName="/ppt/charts/chart70.xml" ContentType="application/vnd.openxmlformats-officedocument.drawingml.chart+xml"/>
  <Override PartName="/ppt/slides/slide20.xml" ContentType="application/vnd.openxmlformats-officedocument.presentationml.slide+xml"/>
  <Override PartName="/ppt/slideLayouts/slideLayout12.xml" ContentType="application/vnd.openxmlformats-officedocument.presentationml.slideLayout+xml"/>
  <Override PartName="/ppt/charts/chart12.xml" ContentType="application/vnd.openxmlformats-officedocument.drawingml.chart+xml"/>
  <Override PartName="/ppt/charts/chart30.xml" ContentType="application/vnd.openxmlformats-officedocument.drawingml.chart+xml"/>
  <Override PartName="/ppt/charts/chart41.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65"/>
  </p:notesMasterIdLst>
  <p:sldIdLst>
    <p:sldId id="262" r:id="rId3"/>
    <p:sldId id="263" r:id="rId4"/>
    <p:sldId id="264" r:id="rId5"/>
    <p:sldId id="265" r:id="rId6"/>
    <p:sldId id="360" r:id="rId7"/>
    <p:sldId id="272" r:id="rId8"/>
    <p:sldId id="273" r:id="rId9"/>
    <p:sldId id="258" r:id="rId10"/>
    <p:sldId id="266" r:id="rId11"/>
    <p:sldId id="267" r:id="rId12"/>
    <p:sldId id="345" r:id="rId13"/>
    <p:sldId id="346" r:id="rId14"/>
    <p:sldId id="350" r:id="rId15"/>
    <p:sldId id="268" r:id="rId16"/>
    <p:sldId id="280" r:id="rId17"/>
    <p:sldId id="286" r:id="rId18"/>
    <p:sldId id="353" r:id="rId19"/>
    <p:sldId id="285" r:id="rId20"/>
    <p:sldId id="352" r:id="rId21"/>
    <p:sldId id="351" r:id="rId22"/>
    <p:sldId id="284" r:id="rId23"/>
    <p:sldId id="287" r:id="rId24"/>
    <p:sldId id="269" r:id="rId25"/>
    <p:sldId id="297" r:id="rId26"/>
    <p:sldId id="349" r:id="rId27"/>
    <p:sldId id="354" r:id="rId28"/>
    <p:sldId id="304" r:id="rId29"/>
    <p:sldId id="363" r:id="rId30"/>
    <p:sldId id="364" r:id="rId31"/>
    <p:sldId id="365" r:id="rId32"/>
    <p:sldId id="366" r:id="rId33"/>
    <p:sldId id="300" r:id="rId34"/>
    <p:sldId id="308" r:id="rId35"/>
    <p:sldId id="311" r:id="rId36"/>
    <p:sldId id="313" r:id="rId37"/>
    <p:sldId id="367" r:id="rId38"/>
    <p:sldId id="321" r:id="rId39"/>
    <p:sldId id="362" r:id="rId40"/>
    <p:sldId id="305" r:id="rId41"/>
    <p:sldId id="324" r:id="rId42"/>
    <p:sldId id="343" r:id="rId43"/>
    <p:sldId id="331" r:id="rId44"/>
    <p:sldId id="334" r:id="rId45"/>
    <p:sldId id="338" r:id="rId46"/>
    <p:sldId id="340" r:id="rId47"/>
    <p:sldId id="355" r:id="rId48"/>
    <p:sldId id="356" r:id="rId49"/>
    <p:sldId id="325" r:id="rId50"/>
    <p:sldId id="328" r:id="rId51"/>
    <p:sldId id="332" r:id="rId52"/>
    <p:sldId id="335" r:id="rId53"/>
    <p:sldId id="341" r:id="rId54"/>
    <p:sldId id="326" r:id="rId55"/>
    <p:sldId id="329" r:id="rId56"/>
    <p:sldId id="368" r:id="rId57"/>
    <p:sldId id="369" r:id="rId58"/>
    <p:sldId id="344" r:id="rId59"/>
    <p:sldId id="370" r:id="rId60"/>
    <p:sldId id="357" r:id="rId61"/>
    <p:sldId id="358" r:id="rId62"/>
    <p:sldId id="359" r:id="rId63"/>
    <p:sldId id="361" r:id="rId6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0000"/>
    <a:srgbClr val="EA4844"/>
    <a:srgbClr val="009A46"/>
    <a:srgbClr val="00FF00"/>
    <a:srgbClr val="FF3300"/>
    <a:srgbClr val="D737D7"/>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327" autoAdjust="0"/>
    <p:restoredTop sz="91695" autoAdjust="0"/>
  </p:normalViewPr>
  <p:slideViewPr>
    <p:cSldViewPr>
      <p:cViewPr varScale="1">
        <p:scale>
          <a:sx n="112" d="100"/>
          <a:sy n="112" d="100"/>
        </p:scale>
        <p:origin x="-912" y="-90"/>
      </p:cViewPr>
      <p:guideLst>
        <p:guide orient="horz" pos="2160"/>
        <p:guide pos="2880"/>
      </p:guideLst>
    </p:cSldViewPr>
  </p:slideViewPr>
  <p:outlineViewPr>
    <p:cViewPr>
      <p:scale>
        <a:sx n="33" d="100"/>
        <a:sy n="33" d="100"/>
      </p:scale>
      <p:origin x="0" y="411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charts/_rels/chart1.xml.rels><?xml version="1.0" encoding="UTF-8" standalone="yes"?>
<Relationships xmlns="http://schemas.openxmlformats.org/package/2006/relationships"><Relationship Id="rId1" Type="http://schemas.openxmlformats.org/officeDocument/2006/relationships/oleObject" Target="file:///C:\Windows.old\Users\thanasis\Desktop\nd%20siriza.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Windows.old\Users\thanasis\Desktop\nd%20siriza.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914;&#953;&#946;&#955;&#943;&#959;1"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Windows.old\Users\thanasis\Desktop\nd%20siriza.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914;&#953;&#946;&#955;&#943;&#959;1"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3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thanasis\Desktop\nd%20siriza.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Windows.old\Users\thanasis\Desktop\nd%20siriza.xlsx" TargetMode="External"/></Relationships>
</file>

<file path=ppt/charts/_rels/chart40.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41.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43.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45.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46.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47.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48.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49.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Windows.old\Users\thanasis\Desktop\nd%20siriza.xlsx" TargetMode="External"/></Relationships>
</file>

<file path=ppt/charts/_rels/chart50.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51.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52.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53.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54.xml.rels><?xml version="1.0" encoding="UTF-8" standalone="yes"?>
<Relationships xmlns="http://schemas.openxmlformats.org/package/2006/relationships"><Relationship Id="rId1" Type="http://schemas.openxmlformats.org/officeDocument/2006/relationships/oleObject" Target="file:///C:\Users\thanasis\Desktop\nd%20siriza.xlsx" TargetMode="External"/></Relationships>
</file>

<file path=ppt/charts/_rels/chart55.xml.rels><?xml version="1.0" encoding="UTF-8" standalone="yes"?>
<Relationships xmlns="http://schemas.openxmlformats.org/package/2006/relationships"><Relationship Id="rId1" Type="http://schemas.openxmlformats.org/officeDocument/2006/relationships/oleObject" Target="&#914;&#953;&#946;&#955;&#943;&#959;1" TargetMode="External"/></Relationships>
</file>

<file path=ppt/charts/_rels/chart56.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57.xml.rels><?xml version="1.0" encoding="UTF-8" standalone="yes"?>
<Relationships xmlns="http://schemas.openxmlformats.org/package/2006/relationships"><Relationship Id="rId1" Type="http://schemas.openxmlformats.org/officeDocument/2006/relationships/oleObject" Target="&#914;&#953;&#946;&#955;&#943;&#959;1" TargetMode="External"/></Relationships>
</file>

<file path=ppt/charts/_rels/chart58.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59.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Windows.old\Users\thanasis\Desktop\nd%20siriza.xlsx" TargetMode="External"/></Relationships>
</file>

<file path=ppt/charts/_rels/chart60.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61.xml.rels><?xml version="1.0" encoding="UTF-8" standalone="yes"?>
<Relationships xmlns="http://schemas.openxmlformats.org/package/2006/relationships"><Relationship Id="rId1" Type="http://schemas.openxmlformats.org/officeDocument/2006/relationships/oleObject" Target="&#914;&#953;&#946;&#955;&#943;&#959;1" TargetMode="External"/></Relationships>
</file>

<file path=ppt/charts/_rels/chart62.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63.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64.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65.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66.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67.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68.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69.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Windows.old\Users\thanasis\Desktop\nd%20siriza.xlsx" TargetMode="External"/></Relationships>
</file>

<file path=ppt/charts/_rels/chart70.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Windows.old\Users\thanasis\Desktop\nd%20siriz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Documents%20and%20Settings\Administrator\&#917;&#960;&#953;&#966;&#940;&#957;&#949;&#953;&#945;%20&#949;&#961;&#947;&#945;&#963;&#943;&#945;&#962;\&#914;&#953;&#946;&#955;&#943;&#959;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dirty="0" smtClean="0"/>
              <a:t>Προβολές</a:t>
            </a:r>
            <a:r>
              <a:rPr lang="el-GR" baseline="0" dirty="0" smtClean="0"/>
              <a:t> ανά κατηγορία βίντεο</a:t>
            </a:r>
            <a:endParaRPr lang="el-GR" dirty="0"/>
          </a:p>
        </c:rich>
      </c:tx>
    </c:title>
    <c:view3D>
      <c:rAngAx val="1"/>
    </c:view3D>
    <c:plotArea>
      <c:layout/>
      <c:bar3DChart>
        <c:barDir val="col"/>
        <c:grouping val="clustered"/>
        <c:ser>
          <c:idx val="0"/>
          <c:order val="0"/>
          <c:tx>
            <c:strRef>
              <c:f>Φύλλο1!$D$201</c:f>
              <c:strCache>
                <c:ptCount val="1"/>
                <c:pt idx="0">
                  <c:v>Προβολές</c:v>
                </c:pt>
              </c:strCache>
            </c:strRef>
          </c:tx>
          <c:cat>
            <c:strRef>
              <c:f>Φύλλο1!$C$202:$C$204</c:f>
              <c:strCache>
                <c:ptCount val="3"/>
                <c:pt idx="0">
                  <c:v>Διαφημιστικά σποτ</c:v>
                </c:pt>
                <c:pt idx="1">
                  <c:v>Συνεντεύξεις τύπου</c:v>
                </c:pt>
                <c:pt idx="2">
                  <c:v>Προεκλογικές συγκεντρώσεις</c:v>
                </c:pt>
              </c:strCache>
            </c:strRef>
          </c:cat>
          <c:val>
            <c:numRef>
              <c:f>Φύλλο1!$D$202:$D$204</c:f>
              <c:numCache>
                <c:formatCode>General</c:formatCode>
                <c:ptCount val="3"/>
                <c:pt idx="0">
                  <c:v>41617</c:v>
                </c:pt>
                <c:pt idx="1">
                  <c:v>14987</c:v>
                </c:pt>
                <c:pt idx="2">
                  <c:v>7865</c:v>
                </c:pt>
              </c:numCache>
            </c:numRef>
          </c:val>
        </c:ser>
        <c:shape val="box"/>
        <c:axId val="70008192"/>
        <c:axId val="70116480"/>
        <c:axId val="0"/>
      </c:bar3DChart>
      <c:catAx>
        <c:axId val="70008192"/>
        <c:scaling>
          <c:orientation val="minMax"/>
        </c:scaling>
        <c:axPos val="b"/>
        <c:majorTickMark val="none"/>
        <c:tickLblPos val="nextTo"/>
        <c:crossAx val="70116480"/>
        <c:crosses val="autoZero"/>
        <c:auto val="1"/>
        <c:lblAlgn val="ctr"/>
        <c:lblOffset val="100"/>
      </c:catAx>
      <c:valAx>
        <c:axId val="70116480"/>
        <c:scaling>
          <c:orientation val="minMax"/>
        </c:scaling>
        <c:axPos val="l"/>
        <c:majorGridlines/>
        <c:numFmt formatCode="General" sourceLinked="1"/>
        <c:majorTickMark val="none"/>
        <c:tickLblPos val="nextTo"/>
        <c:crossAx val="70008192"/>
        <c:crosses val="autoZero"/>
        <c:crossBetween val="between"/>
      </c:valAx>
      <c:dTable>
        <c:showHorzBorder val="1"/>
        <c:showVertBorder val="1"/>
        <c:showOutline val="1"/>
        <c:showKeys val="1"/>
      </c:dTable>
    </c:plotArea>
    <c:plotVisOnly val="1"/>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Φύλλο1!$D$1010</c:f>
              <c:strCache>
                <c:ptCount val="1"/>
                <c:pt idx="0">
                  <c:v>like</c:v>
                </c:pt>
              </c:strCache>
            </c:strRef>
          </c:tx>
          <c:cat>
            <c:strRef>
              <c:f>Φύλλο1!$C$1011:$C$1015</c:f>
              <c:strCache>
                <c:ptCount val="5"/>
                <c:pt idx="0">
                  <c:v>Διαφημιστικά σπότ </c:v>
                </c:pt>
                <c:pt idx="1">
                  <c:v>Ομiλίες </c:v>
                </c:pt>
                <c:pt idx="2">
                  <c:v>Ανακοινώσεις</c:v>
                </c:pt>
                <c:pt idx="3">
                  <c:v>Άρθρα</c:v>
                </c:pt>
                <c:pt idx="4">
                  <c:v>Διάφορα</c:v>
                </c:pt>
              </c:strCache>
            </c:strRef>
          </c:cat>
          <c:val>
            <c:numRef>
              <c:f>Φύλλο1!$D$1011:$D$1015</c:f>
              <c:numCache>
                <c:formatCode>#,##0</c:formatCode>
                <c:ptCount val="5"/>
                <c:pt idx="0">
                  <c:v>3666</c:v>
                </c:pt>
                <c:pt idx="1">
                  <c:v>2478</c:v>
                </c:pt>
                <c:pt idx="2">
                  <c:v>1418</c:v>
                </c:pt>
                <c:pt idx="3">
                  <c:v>629</c:v>
                </c:pt>
                <c:pt idx="4">
                  <c:v>1367</c:v>
                </c:pt>
              </c:numCache>
            </c:numRef>
          </c:val>
        </c:ser>
        <c:ser>
          <c:idx val="1"/>
          <c:order val="1"/>
          <c:tx>
            <c:strRef>
              <c:f>Φύλλο1!$E$1010</c:f>
              <c:strCache>
                <c:ptCount val="1"/>
                <c:pt idx="0">
                  <c:v>comment</c:v>
                </c:pt>
              </c:strCache>
            </c:strRef>
          </c:tx>
          <c:cat>
            <c:strRef>
              <c:f>Φύλλο1!$C$1011:$C$1015</c:f>
              <c:strCache>
                <c:ptCount val="5"/>
                <c:pt idx="0">
                  <c:v>Διαφημιστικά σπότ </c:v>
                </c:pt>
                <c:pt idx="1">
                  <c:v>Ομiλίες </c:v>
                </c:pt>
                <c:pt idx="2">
                  <c:v>Ανακοινώσεις</c:v>
                </c:pt>
                <c:pt idx="3">
                  <c:v>Άρθρα</c:v>
                </c:pt>
                <c:pt idx="4">
                  <c:v>Διάφορα</c:v>
                </c:pt>
              </c:strCache>
            </c:strRef>
          </c:cat>
          <c:val>
            <c:numRef>
              <c:f>Φύλλο1!$E$1011:$E$1015</c:f>
              <c:numCache>
                <c:formatCode>General</c:formatCode>
                <c:ptCount val="5"/>
                <c:pt idx="0" formatCode="#,##0">
                  <c:v>1077</c:v>
                </c:pt>
                <c:pt idx="1">
                  <c:v>696</c:v>
                </c:pt>
                <c:pt idx="2">
                  <c:v>276</c:v>
                </c:pt>
                <c:pt idx="3">
                  <c:v>140</c:v>
                </c:pt>
                <c:pt idx="4">
                  <c:v>274</c:v>
                </c:pt>
              </c:numCache>
            </c:numRef>
          </c:val>
        </c:ser>
        <c:shape val="box"/>
        <c:axId val="73043328"/>
        <c:axId val="73061504"/>
        <c:axId val="0"/>
      </c:bar3DChart>
      <c:catAx>
        <c:axId val="73043328"/>
        <c:scaling>
          <c:orientation val="minMax"/>
        </c:scaling>
        <c:axPos val="b"/>
        <c:majorTickMark val="none"/>
        <c:tickLblPos val="nextTo"/>
        <c:crossAx val="73061504"/>
        <c:crosses val="autoZero"/>
        <c:auto val="1"/>
        <c:lblAlgn val="ctr"/>
        <c:lblOffset val="100"/>
      </c:catAx>
      <c:valAx>
        <c:axId val="73061504"/>
        <c:scaling>
          <c:orientation val="minMax"/>
        </c:scaling>
        <c:axPos val="l"/>
        <c:majorGridlines/>
        <c:numFmt formatCode="#,##0" sourceLinked="1"/>
        <c:majorTickMark val="none"/>
        <c:tickLblPos val="nextTo"/>
        <c:crossAx val="73043328"/>
        <c:crosses val="autoZero"/>
        <c:crossBetween val="between"/>
      </c:valAx>
      <c:dTable>
        <c:showHorzBorder val="1"/>
        <c:showVertBorder val="1"/>
        <c:showOutline val="1"/>
        <c:showKeys val="1"/>
      </c:dTable>
    </c:plotArea>
    <c:plotVisOnly val="1"/>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Φύλλο1!$D$1026</c:f>
              <c:strCache>
                <c:ptCount val="1"/>
                <c:pt idx="0">
                  <c:v>like</c:v>
                </c:pt>
              </c:strCache>
            </c:strRef>
          </c:tx>
          <c:cat>
            <c:strRef>
              <c:f>Φύλλο1!$C$1027:$C$1031</c:f>
              <c:strCache>
                <c:ptCount val="5"/>
                <c:pt idx="0">
                  <c:v>Διαφημιστικά σπότ </c:v>
                </c:pt>
                <c:pt idx="1">
                  <c:v>Ομiλίες </c:v>
                </c:pt>
                <c:pt idx="2">
                  <c:v>Ανακοινώσεις</c:v>
                </c:pt>
                <c:pt idx="3">
                  <c:v>Άρθρα</c:v>
                </c:pt>
                <c:pt idx="4">
                  <c:v>Διάφορα</c:v>
                </c:pt>
              </c:strCache>
            </c:strRef>
          </c:cat>
          <c:val>
            <c:numRef>
              <c:f>Φύλλο1!$D$1027:$D$1031</c:f>
              <c:numCache>
                <c:formatCode>General</c:formatCode>
                <c:ptCount val="5"/>
                <c:pt idx="0">
                  <c:v>744</c:v>
                </c:pt>
                <c:pt idx="1">
                  <c:v>1701</c:v>
                </c:pt>
                <c:pt idx="2">
                  <c:v>512</c:v>
                </c:pt>
                <c:pt idx="3">
                  <c:v>433</c:v>
                </c:pt>
                <c:pt idx="4">
                  <c:v>1978</c:v>
                </c:pt>
              </c:numCache>
            </c:numRef>
          </c:val>
        </c:ser>
        <c:ser>
          <c:idx val="1"/>
          <c:order val="1"/>
          <c:tx>
            <c:strRef>
              <c:f>Φύλλο1!$E$1026</c:f>
              <c:strCache>
                <c:ptCount val="1"/>
                <c:pt idx="0">
                  <c:v>comment</c:v>
                </c:pt>
              </c:strCache>
            </c:strRef>
          </c:tx>
          <c:cat>
            <c:strRef>
              <c:f>Φύλλο1!$C$1027:$C$1031</c:f>
              <c:strCache>
                <c:ptCount val="5"/>
                <c:pt idx="0">
                  <c:v>Διαφημιστικά σπότ </c:v>
                </c:pt>
                <c:pt idx="1">
                  <c:v>Ομiλίες </c:v>
                </c:pt>
                <c:pt idx="2">
                  <c:v>Ανακοινώσεις</c:v>
                </c:pt>
                <c:pt idx="3">
                  <c:v>Άρθρα</c:v>
                </c:pt>
                <c:pt idx="4">
                  <c:v>Διάφορα</c:v>
                </c:pt>
              </c:strCache>
            </c:strRef>
          </c:cat>
          <c:val>
            <c:numRef>
              <c:f>Φύλλο1!$E$1027:$E$1031</c:f>
              <c:numCache>
                <c:formatCode>General</c:formatCode>
                <c:ptCount val="5"/>
                <c:pt idx="0">
                  <c:v>315</c:v>
                </c:pt>
                <c:pt idx="1">
                  <c:v>1317</c:v>
                </c:pt>
                <c:pt idx="2">
                  <c:v>233</c:v>
                </c:pt>
                <c:pt idx="3">
                  <c:v>234</c:v>
                </c:pt>
                <c:pt idx="4">
                  <c:v>1432</c:v>
                </c:pt>
              </c:numCache>
            </c:numRef>
          </c:val>
        </c:ser>
        <c:shape val="box"/>
        <c:axId val="71851392"/>
        <c:axId val="71857280"/>
        <c:axId val="0"/>
      </c:bar3DChart>
      <c:catAx>
        <c:axId val="71851392"/>
        <c:scaling>
          <c:orientation val="minMax"/>
        </c:scaling>
        <c:axPos val="b"/>
        <c:majorTickMark val="none"/>
        <c:tickLblPos val="nextTo"/>
        <c:crossAx val="71857280"/>
        <c:crosses val="autoZero"/>
        <c:auto val="1"/>
        <c:lblAlgn val="ctr"/>
        <c:lblOffset val="100"/>
      </c:catAx>
      <c:valAx>
        <c:axId val="71857280"/>
        <c:scaling>
          <c:orientation val="minMax"/>
        </c:scaling>
        <c:axPos val="l"/>
        <c:majorGridlines/>
        <c:numFmt formatCode="General" sourceLinked="1"/>
        <c:majorTickMark val="none"/>
        <c:tickLblPos val="nextTo"/>
        <c:crossAx val="71851392"/>
        <c:crosses val="autoZero"/>
        <c:crossBetween val="between"/>
      </c:valAx>
      <c:dTable>
        <c:showHorzBorder val="1"/>
        <c:showVertBorder val="1"/>
        <c:showOutline val="1"/>
        <c:showKeys val="1"/>
      </c:dTable>
    </c:plotArea>
    <c:plotVisOnly val="1"/>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dirty="0" smtClean="0"/>
              <a:t>Κατανομή</a:t>
            </a:r>
            <a:r>
              <a:rPr lang="el-GR" baseline="0" dirty="0" smtClean="0"/>
              <a:t> χώρου </a:t>
            </a:r>
            <a:r>
              <a:rPr lang="el-GR" baseline="0" dirty="0"/>
              <a:t>στο</a:t>
            </a:r>
            <a:r>
              <a:rPr lang="en-US" baseline="0" dirty="0"/>
              <a:t> </a:t>
            </a:r>
            <a:r>
              <a:rPr lang="en-US" baseline="0" dirty="0" err="1"/>
              <a:t>facebook</a:t>
            </a:r>
            <a:r>
              <a:rPr lang="el-GR" baseline="0" dirty="0"/>
              <a:t> </a:t>
            </a:r>
            <a:endParaRPr lang="el-GR" dirty="0"/>
          </a:p>
        </c:rich>
      </c:tx>
      <c:layout>
        <c:manualLayout>
          <c:xMode val="edge"/>
          <c:yMode val="edge"/>
          <c:x val="0.20596227696069291"/>
          <c:y val="2.6666480024636747E-2"/>
        </c:manualLayout>
      </c:layout>
    </c:title>
    <c:view3D>
      <c:rotX val="30"/>
      <c:perspective val="30"/>
    </c:view3D>
    <c:plotArea>
      <c:layout/>
      <c:pie3DChart>
        <c:varyColors val="1"/>
        <c:ser>
          <c:idx val="0"/>
          <c:order val="0"/>
          <c:dLbls>
            <c:showPercent val="1"/>
          </c:dLbls>
          <c:cat>
            <c:strRef>
              <c:f>Φύλλο1!$C$3:$C$7</c:f>
              <c:strCache>
                <c:ptCount val="5"/>
                <c:pt idx="0">
                  <c:v>Διαφημιστικά σποτ</c:v>
                </c:pt>
                <c:pt idx="1">
                  <c:v>Ομιλίες</c:v>
                </c:pt>
                <c:pt idx="2">
                  <c:v>Ανακοινώσεις</c:v>
                </c:pt>
                <c:pt idx="3">
                  <c:v>Άρθρα</c:v>
                </c:pt>
                <c:pt idx="4">
                  <c:v>Διάφορα</c:v>
                </c:pt>
              </c:strCache>
            </c:strRef>
          </c:cat>
          <c:val>
            <c:numRef>
              <c:f>Φύλλο1!$D$3:$D$7</c:f>
              <c:numCache>
                <c:formatCode>General</c:formatCode>
                <c:ptCount val="5"/>
                <c:pt idx="0">
                  <c:v>6</c:v>
                </c:pt>
                <c:pt idx="1">
                  <c:v>17</c:v>
                </c:pt>
                <c:pt idx="2">
                  <c:v>2</c:v>
                </c:pt>
                <c:pt idx="3">
                  <c:v>2</c:v>
                </c:pt>
                <c:pt idx="4">
                  <c:v>18</c:v>
                </c:pt>
              </c:numCache>
            </c:numRef>
          </c:val>
        </c:ser>
        <c:dLbls>
          <c:showPercent val="1"/>
        </c:dLbls>
      </c:pie3DChart>
    </c:plotArea>
    <c:legend>
      <c:legendPos val="r"/>
    </c:legend>
    <c:plotVisOnly val="1"/>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dirty="0" err="1" smtClean="0"/>
              <a:t>Καταν</a:t>
            </a:r>
            <a:r>
              <a:rPr lang="en-US" dirty="0" smtClean="0"/>
              <a:t>o</a:t>
            </a:r>
            <a:r>
              <a:rPr lang="el-GR" dirty="0" err="1" smtClean="0"/>
              <a:t>μή</a:t>
            </a:r>
            <a:r>
              <a:rPr lang="el-GR" baseline="0" dirty="0" smtClean="0"/>
              <a:t> </a:t>
            </a:r>
            <a:r>
              <a:rPr lang="el-GR" baseline="0" dirty="0"/>
              <a:t>χώρου στο </a:t>
            </a:r>
            <a:r>
              <a:rPr lang="en-US" baseline="0" dirty="0" err="1"/>
              <a:t>facebook</a:t>
            </a:r>
            <a:endParaRPr lang="el-GR" dirty="0"/>
          </a:p>
        </c:rich>
      </c:tx>
      <c:layout>
        <c:manualLayout>
          <c:xMode val="edge"/>
          <c:yMode val="edge"/>
          <c:x val="0.20477176395687427"/>
          <c:y val="4.8417096122799035E-2"/>
        </c:manualLayout>
      </c:layout>
    </c:title>
    <c:view3D>
      <c:rotX val="30"/>
      <c:perspective val="30"/>
    </c:view3D>
    <c:plotArea>
      <c:layout/>
      <c:pie3DChart>
        <c:varyColors val="1"/>
        <c:ser>
          <c:idx val="0"/>
          <c:order val="0"/>
          <c:dLbls>
            <c:showPercent val="1"/>
          </c:dLbls>
          <c:cat>
            <c:strRef>
              <c:f>Φύλλο1!$C$112:$C$116</c:f>
              <c:strCache>
                <c:ptCount val="5"/>
                <c:pt idx="0">
                  <c:v>Διαφημιστικά σπότ </c:v>
                </c:pt>
                <c:pt idx="1">
                  <c:v>Ομiλίες </c:v>
                </c:pt>
                <c:pt idx="2">
                  <c:v>Ανακοινώσεις</c:v>
                </c:pt>
                <c:pt idx="3">
                  <c:v>Άρθρα</c:v>
                </c:pt>
                <c:pt idx="4">
                  <c:v>Διάφορα</c:v>
                </c:pt>
              </c:strCache>
            </c:strRef>
          </c:cat>
          <c:val>
            <c:numRef>
              <c:f>Φύλλο1!$D$112:$D$116</c:f>
              <c:numCache>
                <c:formatCode>General</c:formatCode>
                <c:ptCount val="5"/>
                <c:pt idx="0">
                  <c:v>2</c:v>
                </c:pt>
                <c:pt idx="1">
                  <c:v>3</c:v>
                </c:pt>
                <c:pt idx="2">
                  <c:v>6</c:v>
                </c:pt>
                <c:pt idx="3">
                  <c:v>2</c:v>
                </c:pt>
                <c:pt idx="4">
                  <c:v>4</c:v>
                </c:pt>
              </c:numCache>
            </c:numRef>
          </c:val>
        </c:ser>
        <c:dLbls>
          <c:showPercent val="1"/>
        </c:dLbls>
      </c:pie3DChart>
    </c:plotArea>
    <c:legend>
      <c:legendPos val="t"/>
    </c:legend>
    <c:plotVisOnly val="1"/>
  </c:chart>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manualLayout>
          <c:layoutTarget val="inner"/>
          <c:xMode val="edge"/>
          <c:yMode val="edge"/>
          <c:x val="0.12993637886425671"/>
          <c:y val="1.6437732084182775E-2"/>
          <c:w val="0.85807862597220808"/>
          <c:h val="0.81138093747375362"/>
        </c:manualLayout>
      </c:layout>
      <c:bar3DChart>
        <c:barDir val="col"/>
        <c:grouping val="clustered"/>
        <c:ser>
          <c:idx val="0"/>
          <c:order val="0"/>
          <c:tx>
            <c:strRef>
              <c:f>Φύλλο1!$D$1047</c:f>
              <c:strCache>
                <c:ptCount val="1"/>
                <c:pt idx="0">
                  <c:v>like</c:v>
                </c:pt>
              </c:strCache>
            </c:strRef>
          </c:tx>
          <c:cat>
            <c:strRef>
              <c:f>Φύλλο1!$C$1048:$C$1052</c:f>
              <c:strCache>
                <c:ptCount val="5"/>
                <c:pt idx="0">
                  <c:v>Διαφημιστικά σπότ </c:v>
                </c:pt>
                <c:pt idx="1">
                  <c:v>Ομiλίες </c:v>
                </c:pt>
                <c:pt idx="2">
                  <c:v>Ανακοινώσεις</c:v>
                </c:pt>
                <c:pt idx="3">
                  <c:v>Άρθρα</c:v>
                </c:pt>
                <c:pt idx="4">
                  <c:v>Διάφορα</c:v>
                </c:pt>
              </c:strCache>
            </c:strRef>
          </c:cat>
          <c:val>
            <c:numRef>
              <c:f>Φύλλο1!$D$1048:$D$1052</c:f>
              <c:numCache>
                <c:formatCode>General</c:formatCode>
                <c:ptCount val="5"/>
                <c:pt idx="0">
                  <c:v>41</c:v>
                </c:pt>
                <c:pt idx="1">
                  <c:v>58</c:v>
                </c:pt>
                <c:pt idx="2">
                  <c:v>69</c:v>
                </c:pt>
                <c:pt idx="3">
                  <c:v>18</c:v>
                </c:pt>
                <c:pt idx="4">
                  <c:v>76</c:v>
                </c:pt>
              </c:numCache>
            </c:numRef>
          </c:val>
        </c:ser>
        <c:ser>
          <c:idx val="1"/>
          <c:order val="1"/>
          <c:tx>
            <c:strRef>
              <c:f>Φύλλο1!$E$1047</c:f>
              <c:strCache>
                <c:ptCount val="1"/>
                <c:pt idx="0">
                  <c:v>comment</c:v>
                </c:pt>
              </c:strCache>
            </c:strRef>
          </c:tx>
          <c:cat>
            <c:strRef>
              <c:f>Φύλλο1!$C$1048:$C$1052</c:f>
              <c:strCache>
                <c:ptCount val="5"/>
                <c:pt idx="0">
                  <c:v>Διαφημιστικά σπότ </c:v>
                </c:pt>
                <c:pt idx="1">
                  <c:v>Ομiλίες </c:v>
                </c:pt>
                <c:pt idx="2">
                  <c:v>Ανακοινώσεις</c:v>
                </c:pt>
                <c:pt idx="3">
                  <c:v>Άρθρα</c:v>
                </c:pt>
                <c:pt idx="4">
                  <c:v>Διάφορα</c:v>
                </c:pt>
              </c:strCache>
            </c:strRef>
          </c:cat>
          <c:val>
            <c:numRef>
              <c:f>Φύλλο1!$E$1048:$E$1052</c:f>
              <c:numCache>
                <c:formatCode>General</c:formatCode>
                <c:ptCount val="5"/>
                <c:pt idx="0">
                  <c:v>3</c:v>
                </c:pt>
                <c:pt idx="1">
                  <c:v>6</c:v>
                </c:pt>
                <c:pt idx="2">
                  <c:v>2</c:v>
                </c:pt>
                <c:pt idx="3">
                  <c:v>15</c:v>
                </c:pt>
                <c:pt idx="4">
                  <c:v>15</c:v>
                </c:pt>
              </c:numCache>
            </c:numRef>
          </c:val>
        </c:ser>
        <c:shape val="box"/>
        <c:axId val="75152768"/>
        <c:axId val="75166848"/>
        <c:axId val="0"/>
      </c:bar3DChart>
      <c:catAx>
        <c:axId val="75152768"/>
        <c:scaling>
          <c:orientation val="minMax"/>
        </c:scaling>
        <c:axPos val="b"/>
        <c:majorTickMark val="none"/>
        <c:tickLblPos val="nextTo"/>
        <c:crossAx val="75166848"/>
        <c:crosses val="autoZero"/>
        <c:auto val="1"/>
        <c:lblAlgn val="ctr"/>
        <c:lblOffset val="100"/>
      </c:catAx>
      <c:valAx>
        <c:axId val="75166848"/>
        <c:scaling>
          <c:orientation val="minMax"/>
        </c:scaling>
        <c:axPos val="l"/>
        <c:majorGridlines/>
        <c:numFmt formatCode="General" sourceLinked="1"/>
        <c:majorTickMark val="none"/>
        <c:tickLblPos val="nextTo"/>
        <c:crossAx val="75152768"/>
        <c:crosses val="autoZero"/>
        <c:crossBetween val="between"/>
      </c:valAx>
      <c:dTable>
        <c:showHorzBorder val="1"/>
        <c:showVertBorder val="1"/>
        <c:showOutline val="1"/>
        <c:showKeys val="1"/>
      </c:dTable>
    </c:plotArea>
    <c:plotVisOnly val="1"/>
  </c:chart>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Κατανωμη</a:t>
            </a:r>
            <a:r>
              <a:rPr lang="el-GR" baseline="0"/>
              <a:t> χωρου στο </a:t>
            </a:r>
            <a:r>
              <a:rPr lang="en-US" baseline="0"/>
              <a:t>Twitter</a:t>
            </a:r>
            <a:endParaRPr lang="el-GR"/>
          </a:p>
        </c:rich>
      </c:tx>
      <c:layout>
        <c:manualLayout>
          <c:xMode val="edge"/>
          <c:yMode val="edge"/>
          <c:x val="0.24387599290081938"/>
          <c:y val="7.4853277262138543E-2"/>
        </c:manualLayout>
      </c:layout>
    </c:title>
    <c:view3D>
      <c:rotX val="30"/>
      <c:perspective val="30"/>
    </c:view3D>
    <c:plotArea>
      <c:layout>
        <c:manualLayout>
          <c:layoutTarget val="inner"/>
          <c:xMode val="edge"/>
          <c:yMode val="edge"/>
          <c:x val="9.7472603579055503E-2"/>
          <c:y val="0.444330453643277"/>
          <c:w val="0.81088357444753933"/>
          <c:h val="0.54669488890624329"/>
        </c:manualLayout>
      </c:layout>
      <c:pie3DChart>
        <c:varyColors val="1"/>
        <c:ser>
          <c:idx val="0"/>
          <c:order val="0"/>
          <c:dLbls>
            <c:showPercent val="1"/>
          </c:dLbls>
          <c:cat>
            <c:strRef>
              <c:f>Φύλλο1!$C$78:$C$82</c:f>
              <c:strCache>
                <c:ptCount val="5"/>
                <c:pt idx="0">
                  <c:v>Διαφημιστικά σποτ</c:v>
                </c:pt>
                <c:pt idx="1">
                  <c:v>Ομιλίες</c:v>
                </c:pt>
                <c:pt idx="2">
                  <c:v>Ανακοινώσεις</c:v>
                </c:pt>
                <c:pt idx="3">
                  <c:v>Άρθρα</c:v>
                </c:pt>
                <c:pt idx="4">
                  <c:v>Διάφορα</c:v>
                </c:pt>
              </c:strCache>
            </c:strRef>
          </c:cat>
          <c:val>
            <c:numRef>
              <c:f>Φύλλο1!$D$78:$D$82</c:f>
              <c:numCache>
                <c:formatCode>General</c:formatCode>
                <c:ptCount val="5"/>
                <c:pt idx="0">
                  <c:v>6</c:v>
                </c:pt>
                <c:pt idx="1">
                  <c:v>27</c:v>
                </c:pt>
                <c:pt idx="2">
                  <c:v>34</c:v>
                </c:pt>
                <c:pt idx="3">
                  <c:v>11</c:v>
                </c:pt>
                <c:pt idx="4">
                  <c:v>7</c:v>
                </c:pt>
              </c:numCache>
            </c:numRef>
          </c:val>
        </c:ser>
        <c:dLbls>
          <c:showPercent val="1"/>
        </c:dLbls>
      </c:pie3DChart>
    </c:plotArea>
    <c:legend>
      <c:legendPos val="t"/>
    </c:legend>
    <c:plotVisOnly val="1"/>
  </c:chart>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dirty="0" smtClean="0"/>
              <a:t>Κατανομή</a:t>
            </a:r>
            <a:r>
              <a:rPr lang="el-GR" baseline="0" dirty="0" smtClean="0"/>
              <a:t> χώρου </a:t>
            </a:r>
            <a:r>
              <a:rPr lang="el-GR" baseline="0" dirty="0"/>
              <a:t>στο</a:t>
            </a:r>
            <a:r>
              <a:rPr lang="en-US" baseline="0" dirty="0"/>
              <a:t> Twitter</a:t>
            </a:r>
            <a:r>
              <a:rPr lang="el-GR" baseline="0" dirty="0"/>
              <a:t> </a:t>
            </a:r>
            <a:endParaRPr lang="el-GR" dirty="0"/>
          </a:p>
        </c:rich>
      </c:tx>
    </c:title>
    <c:view3D>
      <c:rotX val="30"/>
      <c:perspective val="30"/>
    </c:view3D>
    <c:plotArea>
      <c:layout/>
      <c:pie3DChart>
        <c:varyColors val="1"/>
        <c:ser>
          <c:idx val="0"/>
          <c:order val="0"/>
          <c:dLbls>
            <c:showPercent val="1"/>
          </c:dLbls>
          <c:cat>
            <c:strRef>
              <c:f>Φύλλο1!$C$78:$C$82</c:f>
              <c:strCache>
                <c:ptCount val="5"/>
                <c:pt idx="0">
                  <c:v>Διαφημιστικά σποτ</c:v>
                </c:pt>
                <c:pt idx="1">
                  <c:v>Ομιλίες</c:v>
                </c:pt>
                <c:pt idx="2">
                  <c:v>Ανακοινώσεις</c:v>
                </c:pt>
                <c:pt idx="3">
                  <c:v>Άρθρα</c:v>
                </c:pt>
                <c:pt idx="4">
                  <c:v>Διάφορα</c:v>
                </c:pt>
              </c:strCache>
            </c:strRef>
          </c:cat>
          <c:val>
            <c:numRef>
              <c:f>Φύλλο1!$D$78:$D$82</c:f>
              <c:numCache>
                <c:formatCode>General</c:formatCode>
                <c:ptCount val="5"/>
                <c:pt idx="0">
                  <c:v>8</c:v>
                </c:pt>
                <c:pt idx="1">
                  <c:v>43</c:v>
                </c:pt>
                <c:pt idx="2">
                  <c:v>55</c:v>
                </c:pt>
                <c:pt idx="3">
                  <c:v>7</c:v>
                </c:pt>
                <c:pt idx="4">
                  <c:v>3</c:v>
                </c:pt>
              </c:numCache>
            </c:numRef>
          </c:val>
        </c:ser>
        <c:dLbls>
          <c:showPercent val="1"/>
        </c:dLbls>
      </c:pie3DChart>
    </c:plotArea>
    <c:legend>
      <c:legendPos val="t"/>
    </c:legend>
    <c:plotVisOnly val="1"/>
  </c:chart>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YouTube</a:t>
            </a:r>
            <a:endParaRPr lang="el-GR"/>
          </a:p>
        </c:rich>
      </c:tx>
    </c:title>
    <c:plotArea>
      <c:layout/>
      <c:pieChart>
        <c:varyColors val="1"/>
        <c:ser>
          <c:idx val="0"/>
          <c:order val="0"/>
          <c:dLbls>
            <c:showPercent val="1"/>
          </c:dLbls>
          <c:cat>
            <c:strRef>
              <c:f>Φύλλο1!$C$151:$C$153</c:f>
              <c:strCache>
                <c:ptCount val="3"/>
                <c:pt idx="0">
                  <c:v>Διαφημιστικά σποτ</c:v>
                </c:pt>
                <c:pt idx="1">
                  <c:v>Συνεντεύξεις τύπου</c:v>
                </c:pt>
                <c:pt idx="2">
                  <c:v>Προεκλογικές συγκεντρώσεις</c:v>
                </c:pt>
              </c:strCache>
            </c:strRef>
          </c:cat>
          <c:val>
            <c:numRef>
              <c:f>Φύλλο1!$D$151:$D$153</c:f>
              <c:numCache>
                <c:formatCode>General</c:formatCode>
                <c:ptCount val="3"/>
                <c:pt idx="0">
                  <c:v>7</c:v>
                </c:pt>
                <c:pt idx="1">
                  <c:v>27</c:v>
                </c:pt>
                <c:pt idx="2">
                  <c:v>13</c:v>
                </c:pt>
              </c:numCache>
            </c:numRef>
          </c:val>
        </c:ser>
        <c:dLbls>
          <c:showPercent val="1"/>
        </c:dLbls>
        <c:firstSliceAng val="0"/>
      </c:pieChart>
    </c:plotArea>
    <c:legend>
      <c:legendPos val="r"/>
      <c:layout>
        <c:manualLayout>
          <c:xMode val="edge"/>
          <c:yMode val="edge"/>
          <c:x val="0.60517154705191933"/>
          <c:y val="0.28395313626121316"/>
          <c:w val="0.33317637134079137"/>
          <c:h val="0.409255809183595"/>
        </c:manualLayout>
      </c:layout>
    </c:legend>
    <c:plotVisOnly val="1"/>
  </c:chart>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 ανά</a:t>
            </a:r>
            <a:r>
              <a:rPr lang="el-GR" baseline="0"/>
              <a:t> κατηγορία</a:t>
            </a:r>
            <a:endParaRPr lang="el-GR"/>
          </a:p>
        </c:rich>
      </c:tx>
    </c:title>
    <c:view3D>
      <c:rAngAx val="1"/>
    </c:view3D>
    <c:plotArea>
      <c:layout/>
      <c:bar3DChart>
        <c:barDir val="col"/>
        <c:grouping val="clustered"/>
        <c:ser>
          <c:idx val="0"/>
          <c:order val="0"/>
          <c:tx>
            <c:strRef>
              <c:f>Φύλλο1!$D$193</c:f>
              <c:strCache>
                <c:ptCount val="1"/>
                <c:pt idx="0">
                  <c:v>Προβολές</c:v>
                </c:pt>
              </c:strCache>
            </c:strRef>
          </c:tx>
          <c:cat>
            <c:strRef>
              <c:f>Φύλλο1!$C$194:$C$196</c:f>
              <c:strCache>
                <c:ptCount val="3"/>
                <c:pt idx="0">
                  <c:v>Διαφημιστικά σποτ</c:v>
                </c:pt>
                <c:pt idx="1">
                  <c:v>Συνεντεύξεις τύπου</c:v>
                </c:pt>
                <c:pt idx="2">
                  <c:v>Προεκλογικές συγκεντρώσεις</c:v>
                </c:pt>
              </c:strCache>
            </c:strRef>
          </c:cat>
          <c:val>
            <c:numRef>
              <c:f>Φύλλο1!$D$194:$D$196</c:f>
              <c:numCache>
                <c:formatCode>General</c:formatCode>
                <c:ptCount val="3"/>
                <c:pt idx="0">
                  <c:v>102327</c:v>
                </c:pt>
                <c:pt idx="1">
                  <c:v>10234</c:v>
                </c:pt>
                <c:pt idx="2">
                  <c:v>5789</c:v>
                </c:pt>
              </c:numCache>
            </c:numRef>
          </c:val>
        </c:ser>
        <c:shape val="box"/>
        <c:axId val="75562368"/>
        <c:axId val="75584640"/>
        <c:axId val="0"/>
      </c:bar3DChart>
      <c:catAx>
        <c:axId val="75562368"/>
        <c:scaling>
          <c:orientation val="minMax"/>
        </c:scaling>
        <c:axPos val="b"/>
        <c:majorTickMark val="none"/>
        <c:tickLblPos val="nextTo"/>
        <c:crossAx val="75584640"/>
        <c:crosses val="autoZero"/>
        <c:auto val="1"/>
        <c:lblAlgn val="ctr"/>
        <c:lblOffset val="100"/>
      </c:catAx>
      <c:valAx>
        <c:axId val="75584640"/>
        <c:scaling>
          <c:orientation val="minMax"/>
        </c:scaling>
        <c:axPos val="l"/>
        <c:majorGridlines/>
        <c:numFmt formatCode="General" sourceLinked="1"/>
        <c:majorTickMark val="none"/>
        <c:tickLblPos val="nextTo"/>
        <c:crossAx val="75562368"/>
        <c:crosses val="autoZero"/>
        <c:crossBetween val="between"/>
      </c:valAx>
      <c:dTable>
        <c:showHorzBorder val="1"/>
        <c:showVertBorder val="1"/>
        <c:showOutline val="1"/>
        <c:showKeys val="1"/>
      </c:dTable>
    </c:plotArea>
    <c:plotVisOnly val="1"/>
  </c:chart>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YouTube</a:t>
            </a:r>
            <a:endParaRPr lang="el-GR"/>
          </a:p>
        </c:rich>
      </c:tx>
    </c:title>
    <c:plotArea>
      <c:layout/>
      <c:pieChart>
        <c:varyColors val="1"/>
        <c:ser>
          <c:idx val="0"/>
          <c:order val="0"/>
          <c:dLbls>
            <c:showPercent val="1"/>
          </c:dLbls>
          <c:cat>
            <c:strRef>
              <c:f>Φύλλο1!$C$101:$C$103</c:f>
              <c:strCache>
                <c:ptCount val="3"/>
                <c:pt idx="0">
                  <c:v>Διαφημιστικά σποτ</c:v>
                </c:pt>
                <c:pt idx="1">
                  <c:v>Συνεντεύξεις τύπου</c:v>
                </c:pt>
                <c:pt idx="2">
                  <c:v>Προεκλογικές συγκεντρώσεις</c:v>
                </c:pt>
              </c:strCache>
            </c:strRef>
          </c:cat>
          <c:val>
            <c:numRef>
              <c:f>Φύλλο1!$D$101:$D$103</c:f>
              <c:numCache>
                <c:formatCode>General</c:formatCode>
                <c:ptCount val="3"/>
                <c:pt idx="0">
                  <c:v>3</c:v>
                </c:pt>
                <c:pt idx="1">
                  <c:v>37</c:v>
                </c:pt>
                <c:pt idx="2">
                  <c:v>24</c:v>
                </c:pt>
              </c:numCache>
            </c:numRef>
          </c:val>
        </c:ser>
        <c:dLbls>
          <c:showPercent val="1"/>
        </c:dLbls>
        <c:firstSliceAng val="0"/>
      </c:pieChart>
    </c:plotArea>
    <c:legend>
      <c:legendPos val="r"/>
      <c:layout>
        <c:manualLayout>
          <c:xMode val="edge"/>
          <c:yMode val="edge"/>
          <c:x val="0.60785942736697884"/>
          <c:y val="0.31108687353826919"/>
          <c:w val="0.34280340554096961"/>
          <c:h val="0.409255809183595"/>
        </c:manualLayout>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dirty="0" smtClean="0"/>
              <a:t>Κατανομή</a:t>
            </a:r>
            <a:r>
              <a:rPr lang="el-GR" baseline="0" dirty="0" smtClean="0"/>
              <a:t> χώρου στο </a:t>
            </a:r>
            <a:r>
              <a:rPr lang="en-US" baseline="0" dirty="0" smtClean="0"/>
              <a:t>YouTube</a:t>
            </a:r>
            <a:endParaRPr lang="el-GR" dirty="0"/>
          </a:p>
        </c:rich>
      </c:tx>
    </c:title>
    <c:plotArea>
      <c:layout/>
      <c:pieChart>
        <c:varyColors val="1"/>
        <c:ser>
          <c:idx val="0"/>
          <c:order val="0"/>
          <c:dLbls>
            <c:showPercent val="1"/>
          </c:dLbls>
          <c:cat>
            <c:strRef>
              <c:f>Φύλλο1!$C$208:$C$210</c:f>
              <c:strCache>
                <c:ptCount val="3"/>
                <c:pt idx="0">
                  <c:v>Διαφημιστικά σποτ</c:v>
                </c:pt>
                <c:pt idx="1">
                  <c:v>Συνεντεύξεις τύπου</c:v>
                </c:pt>
                <c:pt idx="2">
                  <c:v>Προεκλογικές συγκεντρώσεις</c:v>
                </c:pt>
              </c:strCache>
            </c:strRef>
          </c:cat>
          <c:val>
            <c:numRef>
              <c:f>Φύλλο1!$D$208:$D$210</c:f>
              <c:numCache>
                <c:formatCode>General</c:formatCode>
                <c:ptCount val="3"/>
                <c:pt idx="0">
                  <c:v>9</c:v>
                </c:pt>
                <c:pt idx="1">
                  <c:v>12</c:v>
                </c:pt>
                <c:pt idx="2">
                  <c:v>15</c:v>
                </c:pt>
              </c:numCache>
            </c:numRef>
          </c:val>
        </c:ser>
        <c:dLbls>
          <c:showPercent val="1"/>
        </c:dLbls>
        <c:firstSliceAng val="0"/>
      </c:pieChart>
    </c:plotArea>
    <c:legend>
      <c:legendPos val="r"/>
      <c:layout>
        <c:manualLayout>
          <c:xMode val="edge"/>
          <c:yMode val="edge"/>
          <c:x val="0.65201531058617834"/>
          <c:y val="0.17161377251394305"/>
          <c:w val="0.27020691163604582"/>
          <c:h val="0.41896981627296642"/>
        </c:manualLayout>
      </c:layout>
    </c:legend>
    <c:plotVisOnly val="1"/>
  </c:chart>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a:t>
            </a:r>
            <a:r>
              <a:rPr lang="el-GR" baseline="0"/>
              <a:t> ανά κατηγορία βίντεο</a:t>
            </a:r>
            <a:endParaRPr lang="el-GR"/>
          </a:p>
        </c:rich>
      </c:tx>
    </c:title>
    <c:view3D>
      <c:rAngAx val="1"/>
    </c:view3D>
    <c:plotArea>
      <c:layout/>
      <c:bar3DChart>
        <c:barDir val="col"/>
        <c:grouping val="stacked"/>
        <c:ser>
          <c:idx val="0"/>
          <c:order val="0"/>
          <c:cat>
            <c:strRef>
              <c:f>Φύλλο1!$C$108:$C$110</c:f>
              <c:strCache>
                <c:ptCount val="3"/>
                <c:pt idx="0">
                  <c:v>Διαφημιστικά σποτ</c:v>
                </c:pt>
                <c:pt idx="1">
                  <c:v>Συνεντεύξεις τύπου</c:v>
                </c:pt>
                <c:pt idx="2">
                  <c:v>Προεκλογικές συγκεντρώσεις</c:v>
                </c:pt>
              </c:strCache>
            </c:strRef>
          </c:cat>
          <c:val>
            <c:numRef>
              <c:f>Φύλλο1!$D$108:$D$110</c:f>
              <c:numCache>
                <c:formatCode>General</c:formatCode>
                <c:ptCount val="3"/>
                <c:pt idx="0">
                  <c:v>30770</c:v>
                </c:pt>
                <c:pt idx="1">
                  <c:v>12545</c:v>
                </c:pt>
                <c:pt idx="2">
                  <c:v>8054</c:v>
                </c:pt>
              </c:numCache>
            </c:numRef>
          </c:val>
        </c:ser>
        <c:gapWidth val="95"/>
        <c:gapDepth val="95"/>
        <c:shape val="box"/>
        <c:axId val="75620736"/>
        <c:axId val="75622272"/>
        <c:axId val="0"/>
      </c:bar3DChart>
      <c:catAx>
        <c:axId val="75620736"/>
        <c:scaling>
          <c:orientation val="minMax"/>
        </c:scaling>
        <c:axPos val="b"/>
        <c:majorTickMark val="none"/>
        <c:tickLblPos val="nextTo"/>
        <c:crossAx val="75622272"/>
        <c:crosses val="autoZero"/>
        <c:auto val="1"/>
        <c:lblAlgn val="ctr"/>
        <c:lblOffset val="100"/>
      </c:catAx>
      <c:valAx>
        <c:axId val="75622272"/>
        <c:scaling>
          <c:orientation val="minMax"/>
        </c:scaling>
        <c:axPos val="l"/>
        <c:majorGridlines/>
        <c:numFmt formatCode="General" sourceLinked="1"/>
        <c:majorTickMark val="none"/>
        <c:tickLblPos val="nextTo"/>
        <c:crossAx val="75620736"/>
        <c:crosses val="autoZero"/>
        <c:crossBetween val="between"/>
      </c:valAx>
      <c:dTable>
        <c:showHorzBorder val="1"/>
        <c:showVertBorder val="1"/>
        <c:showOutline val="1"/>
        <c:showKeys val="1"/>
      </c:dTable>
    </c:plotArea>
    <c:plotVisOnly val="1"/>
  </c:chart>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YouTube</a:t>
            </a:r>
            <a:endParaRPr lang="el-GR"/>
          </a:p>
        </c:rich>
      </c:tx>
      <c:layout>
        <c:manualLayout>
          <c:xMode val="edge"/>
          <c:yMode val="edge"/>
          <c:x val="0.18631933508311677"/>
          <c:y val="6.4814814814815797E-2"/>
        </c:manualLayout>
      </c:layout>
    </c:title>
    <c:plotArea>
      <c:layout/>
      <c:pieChart>
        <c:varyColors val="1"/>
        <c:ser>
          <c:idx val="0"/>
          <c:order val="0"/>
          <c:dLbls>
            <c:showPercent val="1"/>
          </c:dLbls>
          <c:cat>
            <c:strRef>
              <c:f>Φύλλο1!$C$101:$C$103</c:f>
              <c:strCache>
                <c:ptCount val="3"/>
                <c:pt idx="0">
                  <c:v>Διαφημιστικά σποτ</c:v>
                </c:pt>
                <c:pt idx="1">
                  <c:v>Συνεντεύξεις τύπου</c:v>
                </c:pt>
                <c:pt idx="2">
                  <c:v>Προεκλογικές συγκεντρώσεις</c:v>
                </c:pt>
              </c:strCache>
            </c:strRef>
          </c:cat>
          <c:val>
            <c:numRef>
              <c:f>Φύλλο1!$D$101:$D$103</c:f>
              <c:numCache>
                <c:formatCode>General</c:formatCode>
                <c:ptCount val="3"/>
                <c:pt idx="0">
                  <c:v>1</c:v>
                </c:pt>
                <c:pt idx="1">
                  <c:v>34</c:v>
                </c:pt>
                <c:pt idx="2">
                  <c:v>22</c:v>
                </c:pt>
              </c:numCache>
            </c:numRef>
          </c:val>
        </c:ser>
        <c:dLbls>
          <c:showPercent val="1"/>
        </c:dLbls>
        <c:firstSliceAng val="0"/>
      </c:pieChart>
    </c:plotArea>
    <c:legend>
      <c:legendPos val="r"/>
      <c:layout>
        <c:manualLayout>
          <c:xMode val="edge"/>
          <c:yMode val="edge"/>
          <c:x val="0.60757985459242914"/>
          <c:y val="0.32923264936374663"/>
          <c:w val="0.29078360408165582"/>
          <c:h val="0.409255809183595"/>
        </c:manualLayout>
      </c:layout>
    </c:legend>
    <c:plotVisOnly val="1"/>
  </c:chart>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a:t>
            </a:r>
            <a:r>
              <a:rPr lang="el-GR" baseline="0"/>
              <a:t> ανα κατηγορία</a:t>
            </a:r>
            <a:endParaRPr lang="en-US"/>
          </a:p>
        </c:rich>
      </c:tx>
    </c:title>
    <c:view3D>
      <c:rAngAx val="1"/>
    </c:view3D>
    <c:plotArea>
      <c:layout/>
      <c:bar3DChart>
        <c:barDir val="col"/>
        <c:grouping val="clustered"/>
        <c:ser>
          <c:idx val="0"/>
          <c:order val="0"/>
          <c:tx>
            <c:strRef>
              <c:f>Φύλλο1!$D$107</c:f>
              <c:strCache>
                <c:ptCount val="1"/>
                <c:pt idx="0">
                  <c:v>Προβολές</c:v>
                </c:pt>
              </c:strCache>
            </c:strRef>
          </c:tx>
          <c:cat>
            <c:strRef>
              <c:f>Φύλλο1!$C$108:$C$110</c:f>
              <c:strCache>
                <c:ptCount val="3"/>
                <c:pt idx="0">
                  <c:v>Διαφημιστικά σποτ</c:v>
                </c:pt>
                <c:pt idx="1">
                  <c:v>Συνεντεύξεις τύπου</c:v>
                </c:pt>
                <c:pt idx="2">
                  <c:v>Προεκλογικές συγκεντρώσεις</c:v>
                </c:pt>
              </c:strCache>
            </c:strRef>
          </c:cat>
          <c:val>
            <c:numRef>
              <c:f>Φύλλο1!$D$108:$D$110</c:f>
              <c:numCache>
                <c:formatCode>General</c:formatCode>
                <c:ptCount val="3"/>
                <c:pt idx="0">
                  <c:v>755</c:v>
                </c:pt>
                <c:pt idx="1">
                  <c:v>21000</c:v>
                </c:pt>
                <c:pt idx="2">
                  <c:v>7690</c:v>
                </c:pt>
              </c:numCache>
            </c:numRef>
          </c:val>
        </c:ser>
        <c:shape val="box"/>
        <c:axId val="75682944"/>
        <c:axId val="75684480"/>
        <c:axId val="0"/>
      </c:bar3DChart>
      <c:catAx>
        <c:axId val="75682944"/>
        <c:scaling>
          <c:orientation val="minMax"/>
        </c:scaling>
        <c:axPos val="b"/>
        <c:majorTickMark val="none"/>
        <c:tickLblPos val="nextTo"/>
        <c:crossAx val="75684480"/>
        <c:crosses val="autoZero"/>
        <c:auto val="1"/>
        <c:lblAlgn val="ctr"/>
        <c:lblOffset val="100"/>
      </c:catAx>
      <c:valAx>
        <c:axId val="75684480"/>
        <c:scaling>
          <c:orientation val="minMax"/>
        </c:scaling>
        <c:axPos val="l"/>
        <c:majorGridlines/>
        <c:title/>
        <c:numFmt formatCode="General" sourceLinked="1"/>
        <c:majorTickMark val="none"/>
        <c:tickLblPos val="nextTo"/>
        <c:crossAx val="75682944"/>
        <c:crosses val="autoZero"/>
        <c:crossBetween val="between"/>
      </c:valAx>
      <c:dTable>
        <c:showHorzBorder val="1"/>
        <c:showVertBorder val="1"/>
        <c:showOutline val="1"/>
        <c:showKeys val="1"/>
      </c:dTable>
    </c:plotArea>
    <c:plotVisOnly val="1"/>
  </c:chart>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YouTube</a:t>
            </a:r>
            <a:endParaRPr lang="el-GR"/>
          </a:p>
        </c:rich>
      </c:tx>
      <c:layout>
        <c:manualLayout>
          <c:xMode val="edge"/>
          <c:yMode val="edge"/>
          <c:x val="0.18631933508311652"/>
          <c:y val="6.4814814814815686E-2"/>
        </c:manualLayout>
      </c:layout>
    </c:title>
    <c:plotArea>
      <c:layout/>
      <c:pieChart>
        <c:varyColors val="1"/>
        <c:ser>
          <c:idx val="0"/>
          <c:order val="0"/>
          <c:dLbls>
            <c:showPercent val="1"/>
          </c:dLbls>
          <c:cat>
            <c:strRef>
              <c:f>Φύλλο1!$C$101:$C$103</c:f>
              <c:strCache>
                <c:ptCount val="3"/>
                <c:pt idx="0">
                  <c:v>Διαφημιστικά σποτ</c:v>
                </c:pt>
                <c:pt idx="1">
                  <c:v>Συνεντεύξεις τύπου</c:v>
                </c:pt>
                <c:pt idx="2">
                  <c:v>Προεκλογικές συγκεντρώσεις</c:v>
                </c:pt>
              </c:strCache>
            </c:strRef>
          </c:cat>
          <c:val>
            <c:numRef>
              <c:f>Φύλλο1!$D$101:$D$103</c:f>
              <c:numCache>
                <c:formatCode>General</c:formatCode>
                <c:ptCount val="3"/>
                <c:pt idx="0">
                  <c:v>2</c:v>
                </c:pt>
                <c:pt idx="1">
                  <c:v>3</c:v>
                </c:pt>
                <c:pt idx="2">
                  <c:v>3</c:v>
                </c:pt>
              </c:numCache>
            </c:numRef>
          </c:val>
        </c:ser>
        <c:dLbls>
          <c:showPercent val="1"/>
        </c:dLbls>
        <c:firstSliceAng val="0"/>
      </c:pieChart>
    </c:plotArea>
    <c:legend>
      <c:legendPos val="r"/>
      <c:layout>
        <c:manualLayout>
          <c:xMode val="edge"/>
          <c:yMode val="edge"/>
          <c:x val="0.63273079156183565"/>
          <c:y val="0.28929254774160895"/>
          <c:w val="0.2898079302801585"/>
          <c:h val="0.35468836795911707"/>
        </c:manualLayout>
      </c:layout>
    </c:legend>
    <c:plotVisOnly val="1"/>
  </c:chart>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a:t>
            </a:r>
            <a:r>
              <a:rPr lang="el-GR" baseline="0"/>
              <a:t> ανά κατηγορία</a:t>
            </a:r>
            <a:endParaRPr lang="en-US"/>
          </a:p>
        </c:rich>
      </c:tx>
    </c:title>
    <c:view3D>
      <c:rAngAx val="1"/>
    </c:view3D>
    <c:plotArea>
      <c:layout/>
      <c:bar3DChart>
        <c:barDir val="col"/>
        <c:grouping val="clustered"/>
        <c:ser>
          <c:idx val="0"/>
          <c:order val="0"/>
          <c:tx>
            <c:strRef>
              <c:f>Φύλλο1!$D$107</c:f>
              <c:strCache>
                <c:ptCount val="1"/>
                <c:pt idx="0">
                  <c:v>Προβολές</c:v>
                </c:pt>
              </c:strCache>
            </c:strRef>
          </c:tx>
          <c:cat>
            <c:strRef>
              <c:f>Φύλλο1!$C$108:$C$110</c:f>
              <c:strCache>
                <c:ptCount val="3"/>
                <c:pt idx="0">
                  <c:v>Διαφημιστικά σποτ</c:v>
                </c:pt>
                <c:pt idx="1">
                  <c:v>Συνεντεύξεις τύπου</c:v>
                </c:pt>
                <c:pt idx="2">
                  <c:v>Προεκλογικές συγκεντρώσεις</c:v>
                </c:pt>
              </c:strCache>
            </c:strRef>
          </c:cat>
          <c:val>
            <c:numRef>
              <c:f>Φύλλο1!$D$108:$D$110</c:f>
              <c:numCache>
                <c:formatCode>General</c:formatCode>
                <c:ptCount val="3"/>
                <c:pt idx="0">
                  <c:v>239389</c:v>
                </c:pt>
                <c:pt idx="1">
                  <c:v>433348</c:v>
                </c:pt>
                <c:pt idx="2">
                  <c:v>173897</c:v>
                </c:pt>
              </c:numCache>
            </c:numRef>
          </c:val>
        </c:ser>
        <c:shape val="box"/>
        <c:axId val="75745536"/>
        <c:axId val="75747328"/>
        <c:axId val="0"/>
      </c:bar3DChart>
      <c:catAx>
        <c:axId val="75745536"/>
        <c:scaling>
          <c:orientation val="minMax"/>
        </c:scaling>
        <c:axPos val="b"/>
        <c:majorTickMark val="none"/>
        <c:tickLblPos val="nextTo"/>
        <c:crossAx val="75747328"/>
        <c:crosses val="autoZero"/>
        <c:auto val="1"/>
        <c:lblAlgn val="ctr"/>
        <c:lblOffset val="100"/>
      </c:catAx>
      <c:valAx>
        <c:axId val="75747328"/>
        <c:scaling>
          <c:orientation val="minMax"/>
        </c:scaling>
        <c:axPos val="l"/>
        <c:majorGridlines/>
        <c:numFmt formatCode="General" sourceLinked="1"/>
        <c:majorTickMark val="none"/>
        <c:tickLblPos val="nextTo"/>
        <c:crossAx val="75745536"/>
        <c:crosses val="autoZero"/>
        <c:crossBetween val="between"/>
      </c:valAx>
      <c:dTable>
        <c:showHorzBorder val="1"/>
        <c:showVertBorder val="1"/>
        <c:showOutline val="1"/>
        <c:showKeys val="1"/>
      </c:dTable>
    </c:plotArea>
    <c:plotVisOnly val="1"/>
  </c:chart>
  <c:externalData r:id="rId1"/>
</c:chartSpace>
</file>

<file path=ppt/charts/chart25.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YouTube</a:t>
            </a:r>
            <a:endParaRPr lang="el-GR"/>
          </a:p>
        </c:rich>
      </c:tx>
    </c:title>
    <c:plotArea>
      <c:layout/>
      <c:pieChart>
        <c:varyColors val="1"/>
        <c:ser>
          <c:idx val="0"/>
          <c:order val="0"/>
          <c:dLbls>
            <c:showPercent val="1"/>
          </c:dLbls>
          <c:cat>
            <c:strRef>
              <c:f>Φύλλο1!$C$214:$C$216</c:f>
              <c:strCache>
                <c:ptCount val="3"/>
                <c:pt idx="0">
                  <c:v>Διαφημιστικά σποτ</c:v>
                </c:pt>
                <c:pt idx="1">
                  <c:v>Συνεντεύξεις τύπου</c:v>
                </c:pt>
                <c:pt idx="2">
                  <c:v>Προεκλογικές συγκεντρώσεις</c:v>
                </c:pt>
              </c:strCache>
            </c:strRef>
          </c:cat>
          <c:val>
            <c:numRef>
              <c:f>Φύλλο1!$D$214:$D$216</c:f>
              <c:numCache>
                <c:formatCode>General</c:formatCode>
                <c:ptCount val="3"/>
                <c:pt idx="0">
                  <c:v>0</c:v>
                </c:pt>
                <c:pt idx="1">
                  <c:v>10</c:v>
                </c:pt>
                <c:pt idx="2">
                  <c:v>19</c:v>
                </c:pt>
              </c:numCache>
            </c:numRef>
          </c:val>
        </c:ser>
        <c:dLbls>
          <c:showPercent val="1"/>
        </c:dLbls>
        <c:firstSliceAng val="0"/>
      </c:pieChart>
    </c:plotArea>
    <c:legend>
      <c:legendPos val="t"/>
    </c:legend>
    <c:plotVisOnly val="1"/>
  </c:chart>
  <c:externalData r:id="rId1"/>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a:t>
            </a:r>
            <a:r>
              <a:rPr lang="en-US"/>
              <a:t> </a:t>
            </a:r>
            <a:r>
              <a:rPr lang="el-GR"/>
              <a:t>ανά</a:t>
            </a:r>
            <a:r>
              <a:rPr lang="el-GR" baseline="0"/>
              <a:t> κατηγορία</a:t>
            </a:r>
            <a:endParaRPr lang="el-GR"/>
          </a:p>
        </c:rich>
      </c:tx>
    </c:title>
    <c:view3D>
      <c:rAngAx val="1"/>
    </c:view3D>
    <c:plotArea>
      <c:layout/>
      <c:bar3DChart>
        <c:barDir val="col"/>
        <c:grouping val="clustered"/>
        <c:ser>
          <c:idx val="0"/>
          <c:order val="0"/>
          <c:tx>
            <c:strRef>
              <c:f>Φύλλο1!$D$231</c:f>
              <c:strCache>
                <c:ptCount val="1"/>
                <c:pt idx="0">
                  <c:v>Προβολές</c:v>
                </c:pt>
              </c:strCache>
            </c:strRef>
          </c:tx>
          <c:cat>
            <c:strRef>
              <c:f>Φύλλο1!$C$232:$C$234</c:f>
              <c:strCache>
                <c:ptCount val="3"/>
                <c:pt idx="0">
                  <c:v>Διαφημιστικά σποτ</c:v>
                </c:pt>
                <c:pt idx="1">
                  <c:v>Συνεντεύξεις τύπου</c:v>
                </c:pt>
                <c:pt idx="2">
                  <c:v>Προεκλογικές συγκεντρώσεις</c:v>
                </c:pt>
              </c:strCache>
            </c:strRef>
          </c:cat>
          <c:val>
            <c:numRef>
              <c:f>Φύλλο1!$D$232:$D$234</c:f>
              <c:numCache>
                <c:formatCode>General</c:formatCode>
                <c:ptCount val="3"/>
                <c:pt idx="0">
                  <c:v>0</c:v>
                </c:pt>
                <c:pt idx="1">
                  <c:v>1232</c:v>
                </c:pt>
                <c:pt idx="2">
                  <c:v>2337</c:v>
                </c:pt>
              </c:numCache>
            </c:numRef>
          </c:val>
        </c:ser>
        <c:shape val="box"/>
        <c:axId val="75791360"/>
        <c:axId val="75805440"/>
        <c:axId val="0"/>
      </c:bar3DChart>
      <c:catAx>
        <c:axId val="75791360"/>
        <c:scaling>
          <c:orientation val="minMax"/>
        </c:scaling>
        <c:axPos val="b"/>
        <c:majorTickMark val="none"/>
        <c:tickLblPos val="nextTo"/>
        <c:crossAx val="75805440"/>
        <c:crosses val="autoZero"/>
        <c:auto val="1"/>
        <c:lblAlgn val="ctr"/>
        <c:lblOffset val="100"/>
      </c:catAx>
      <c:valAx>
        <c:axId val="75805440"/>
        <c:scaling>
          <c:orientation val="minMax"/>
        </c:scaling>
        <c:axPos val="l"/>
        <c:majorGridlines/>
        <c:title/>
        <c:numFmt formatCode="General" sourceLinked="1"/>
        <c:majorTickMark val="none"/>
        <c:tickLblPos val="nextTo"/>
        <c:crossAx val="75791360"/>
        <c:crosses val="autoZero"/>
        <c:crossBetween val="between"/>
      </c:valAx>
      <c:dTable>
        <c:showHorzBorder val="1"/>
        <c:showVertBorder val="1"/>
        <c:showOutline val="1"/>
        <c:showKeys val="1"/>
      </c:dTable>
    </c:plotArea>
    <c:plotVisOnly val="1"/>
  </c:chart>
  <c:externalData r:id="rId1"/>
</c:chartSpace>
</file>

<file path=ppt/charts/chart27.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Ποσοστά αναρτήσεων στο </a:t>
            </a:r>
            <a:r>
              <a:rPr lang="en-US"/>
              <a:t>facebook</a:t>
            </a:r>
            <a:endParaRPr lang="el-GR"/>
          </a:p>
        </c:rich>
      </c:tx>
    </c:title>
    <c:view3D>
      <c:rotX val="30"/>
      <c:perspective val="30"/>
    </c:view3D>
    <c:plotArea>
      <c:layout/>
      <c:pie3DChart>
        <c:varyColors val="1"/>
        <c:ser>
          <c:idx val="0"/>
          <c:order val="0"/>
          <c:dLbls>
            <c:showPercent val="1"/>
          </c:dLbls>
          <c:cat>
            <c:strRef>
              <c:f>Φύλλο1!$C$28:$C$32</c:f>
              <c:strCache>
                <c:ptCount val="5"/>
                <c:pt idx="0">
                  <c:v>Διαφημιστικά σποτ</c:v>
                </c:pt>
                <c:pt idx="1">
                  <c:v>Ομιλίες</c:v>
                </c:pt>
                <c:pt idx="2">
                  <c:v>Ανακοινώσεις</c:v>
                </c:pt>
                <c:pt idx="3">
                  <c:v>Άρθρα</c:v>
                </c:pt>
                <c:pt idx="4">
                  <c:v>Διάφορα</c:v>
                </c:pt>
              </c:strCache>
            </c:strRef>
          </c:cat>
          <c:val>
            <c:numRef>
              <c:f>Φύλλο1!$D$28:$D$32</c:f>
              <c:numCache>
                <c:formatCode>General</c:formatCode>
                <c:ptCount val="5"/>
                <c:pt idx="0">
                  <c:v>10</c:v>
                </c:pt>
                <c:pt idx="1">
                  <c:v>15</c:v>
                </c:pt>
                <c:pt idx="2">
                  <c:v>4</c:v>
                </c:pt>
                <c:pt idx="3">
                  <c:v>2</c:v>
                </c:pt>
                <c:pt idx="4">
                  <c:v>10</c:v>
                </c:pt>
              </c:numCache>
            </c:numRef>
          </c:val>
        </c:ser>
        <c:dLbls>
          <c:showPercent val="1"/>
        </c:dLbls>
      </c:pie3DChart>
    </c:plotArea>
    <c:legend>
      <c:legendPos val="r"/>
      <c:layout>
        <c:manualLayout>
          <c:xMode val="edge"/>
          <c:yMode val="edge"/>
          <c:x val="0.61292620485207061"/>
          <c:y val="0.25692620338821215"/>
          <c:w val="0.31464631853780517"/>
          <c:h val="0.31516839777149458"/>
        </c:manualLayout>
      </c:layout>
    </c:legend>
    <c:plotVisOnly val="1"/>
  </c:chart>
  <c:externalData r:id="rId1"/>
</c:chartSpace>
</file>

<file path=ppt/charts/chart28.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Φύλλο1!$D$1137</c:f>
              <c:strCache>
                <c:ptCount val="1"/>
                <c:pt idx="0">
                  <c:v>like</c:v>
                </c:pt>
              </c:strCache>
            </c:strRef>
          </c:tx>
          <c:cat>
            <c:strRef>
              <c:f>Φύλλο1!$C$1138:$C$1142</c:f>
              <c:strCache>
                <c:ptCount val="5"/>
                <c:pt idx="0">
                  <c:v>Διαφημιστικά σπότ </c:v>
                </c:pt>
                <c:pt idx="1">
                  <c:v>Ομiλίες </c:v>
                </c:pt>
                <c:pt idx="2">
                  <c:v>Ανακοινώσεις</c:v>
                </c:pt>
                <c:pt idx="3">
                  <c:v>Άρθρα</c:v>
                </c:pt>
                <c:pt idx="4">
                  <c:v>Διάφορα</c:v>
                </c:pt>
              </c:strCache>
            </c:strRef>
          </c:cat>
          <c:val>
            <c:numRef>
              <c:f>Φύλλο1!$D$1138:$D$1142</c:f>
              <c:numCache>
                <c:formatCode>General</c:formatCode>
                <c:ptCount val="5"/>
                <c:pt idx="0">
                  <c:v>1050</c:v>
                </c:pt>
                <c:pt idx="1">
                  <c:v>1703</c:v>
                </c:pt>
                <c:pt idx="2">
                  <c:v>513</c:v>
                </c:pt>
                <c:pt idx="3">
                  <c:v>193</c:v>
                </c:pt>
                <c:pt idx="4">
                  <c:v>1471</c:v>
                </c:pt>
              </c:numCache>
            </c:numRef>
          </c:val>
        </c:ser>
        <c:ser>
          <c:idx val="1"/>
          <c:order val="1"/>
          <c:tx>
            <c:strRef>
              <c:f>Φύλλο1!$E$1137</c:f>
              <c:strCache>
                <c:ptCount val="1"/>
                <c:pt idx="0">
                  <c:v>comment</c:v>
                </c:pt>
              </c:strCache>
            </c:strRef>
          </c:tx>
          <c:cat>
            <c:strRef>
              <c:f>Φύλλο1!$C$1138:$C$1142</c:f>
              <c:strCache>
                <c:ptCount val="5"/>
                <c:pt idx="0">
                  <c:v>Διαφημιστικά σπότ </c:v>
                </c:pt>
                <c:pt idx="1">
                  <c:v>Ομiλίες </c:v>
                </c:pt>
                <c:pt idx="2">
                  <c:v>Ανακοινώσεις</c:v>
                </c:pt>
                <c:pt idx="3">
                  <c:v>Άρθρα</c:v>
                </c:pt>
                <c:pt idx="4">
                  <c:v>Διάφορα</c:v>
                </c:pt>
              </c:strCache>
            </c:strRef>
          </c:cat>
          <c:val>
            <c:numRef>
              <c:f>Φύλλο1!$E$1138:$E$1142</c:f>
              <c:numCache>
                <c:formatCode>General</c:formatCode>
                <c:ptCount val="5"/>
                <c:pt idx="0">
                  <c:v>600</c:v>
                </c:pt>
                <c:pt idx="1">
                  <c:v>986</c:v>
                </c:pt>
                <c:pt idx="2">
                  <c:v>218</c:v>
                </c:pt>
                <c:pt idx="3">
                  <c:v>74</c:v>
                </c:pt>
                <c:pt idx="4">
                  <c:v>632</c:v>
                </c:pt>
              </c:numCache>
            </c:numRef>
          </c:val>
        </c:ser>
        <c:shape val="box"/>
        <c:axId val="75197824"/>
        <c:axId val="75203712"/>
        <c:axId val="0"/>
      </c:bar3DChart>
      <c:catAx>
        <c:axId val="75197824"/>
        <c:scaling>
          <c:orientation val="minMax"/>
        </c:scaling>
        <c:axPos val="b"/>
        <c:majorTickMark val="none"/>
        <c:tickLblPos val="nextTo"/>
        <c:crossAx val="75203712"/>
        <c:crosses val="autoZero"/>
        <c:auto val="1"/>
        <c:lblAlgn val="ctr"/>
        <c:lblOffset val="100"/>
      </c:catAx>
      <c:valAx>
        <c:axId val="75203712"/>
        <c:scaling>
          <c:orientation val="minMax"/>
        </c:scaling>
        <c:axPos val="l"/>
        <c:majorGridlines/>
        <c:numFmt formatCode="General" sourceLinked="1"/>
        <c:majorTickMark val="none"/>
        <c:tickLblPos val="nextTo"/>
        <c:crossAx val="75197824"/>
        <c:crosses val="autoZero"/>
        <c:crossBetween val="between"/>
      </c:valAx>
      <c:dTable>
        <c:showHorzBorder val="1"/>
        <c:showVertBorder val="1"/>
        <c:showOutline val="1"/>
        <c:showKeys val="1"/>
      </c:dTable>
    </c:plotArea>
    <c:plotVisOnly val="1"/>
  </c:chart>
  <c:externalData r:id="rId1"/>
</c:chartSpace>
</file>

<file path=ppt/charts/chart29.xml><?xml version="1.0" encoding="utf-8"?>
<c:chartSpace xmlns:c="http://schemas.openxmlformats.org/drawingml/2006/chart" xmlns:a="http://schemas.openxmlformats.org/drawingml/2006/main" xmlns:r="http://schemas.openxmlformats.org/officeDocument/2006/relationships">
  <c:date1904 val="1"/>
  <c:lang val="el-GR"/>
  <c:style val="10"/>
  <c:chart>
    <c:title>
      <c:tx>
        <c:rich>
          <a:bodyPr/>
          <a:lstStyle/>
          <a:p>
            <a:pPr>
              <a:defRPr/>
            </a:pPr>
            <a:r>
              <a:rPr lang="el-GR"/>
              <a:t>Κατανομή</a:t>
            </a:r>
            <a:r>
              <a:rPr lang="el-GR" baseline="0"/>
              <a:t> χώρου στο </a:t>
            </a:r>
            <a:r>
              <a:rPr lang="en-US" baseline="0"/>
              <a:t>facebook</a:t>
            </a:r>
            <a:endParaRPr lang="el-GR"/>
          </a:p>
        </c:rich>
      </c:tx>
    </c:title>
    <c:view3D>
      <c:rotX val="30"/>
      <c:perspective val="30"/>
    </c:view3D>
    <c:plotArea>
      <c:layout>
        <c:manualLayout>
          <c:layoutTarget val="inner"/>
          <c:xMode val="edge"/>
          <c:yMode val="edge"/>
          <c:x val="9.3658144592243364E-2"/>
          <c:y val="0.32269999914928293"/>
          <c:w val="0.82227087940946064"/>
          <c:h val="0.58338977527273428"/>
        </c:manualLayout>
      </c:layout>
      <c:pie3DChart>
        <c:varyColors val="1"/>
        <c:ser>
          <c:idx val="0"/>
          <c:order val="0"/>
          <c:dLbls>
            <c:showPercent val="1"/>
          </c:dLbls>
          <c:cat>
            <c:strRef>
              <c:f>Φύλλο1!$C$438:$C$442</c:f>
              <c:strCache>
                <c:ptCount val="5"/>
                <c:pt idx="0">
                  <c:v>Διαφημιστικά σπότ </c:v>
                </c:pt>
                <c:pt idx="1">
                  <c:v>Ομiλίες </c:v>
                </c:pt>
                <c:pt idx="2">
                  <c:v>Ανακοινώσεις</c:v>
                </c:pt>
                <c:pt idx="3">
                  <c:v>Άρθρα</c:v>
                </c:pt>
                <c:pt idx="4">
                  <c:v>Διάφορα</c:v>
                </c:pt>
              </c:strCache>
            </c:strRef>
          </c:cat>
          <c:val>
            <c:numRef>
              <c:f>Φύλλο1!$D$438:$D$442</c:f>
              <c:numCache>
                <c:formatCode>General</c:formatCode>
                <c:ptCount val="5"/>
                <c:pt idx="0">
                  <c:v>3</c:v>
                </c:pt>
                <c:pt idx="1">
                  <c:v>17</c:v>
                </c:pt>
                <c:pt idx="2">
                  <c:v>20</c:v>
                </c:pt>
                <c:pt idx="3">
                  <c:v>1</c:v>
                </c:pt>
                <c:pt idx="4">
                  <c:v>34</c:v>
                </c:pt>
              </c:numCache>
            </c:numRef>
          </c:val>
        </c:ser>
        <c:dLbls>
          <c:showPercent val="1"/>
        </c:dLbls>
      </c:pie3DChart>
    </c:plotArea>
    <c:legend>
      <c:legendPos val="t"/>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dirty="0" smtClean="0"/>
              <a:t>Κατανομή</a:t>
            </a:r>
            <a:r>
              <a:rPr lang="el-GR" baseline="0" dirty="0" smtClean="0"/>
              <a:t> χώρου στο </a:t>
            </a:r>
            <a:r>
              <a:rPr lang="en-US" baseline="0" dirty="0" smtClean="0"/>
              <a:t>YouTube</a:t>
            </a:r>
            <a:endParaRPr lang="el-GR" dirty="0"/>
          </a:p>
        </c:rich>
      </c:tx>
    </c:title>
    <c:plotArea>
      <c:layout/>
      <c:pieChart>
        <c:varyColors val="1"/>
        <c:ser>
          <c:idx val="0"/>
          <c:order val="0"/>
          <c:dLbls>
            <c:showPercent val="1"/>
          </c:dLbls>
          <c:cat>
            <c:strRef>
              <c:f>Φύλλο1!$C$264:$C$266</c:f>
              <c:strCache>
                <c:ptCount val="3"/>
                <c:pt idx="0">
                  <c:v>Διαφημιστικά σποτ</c:v>
                </c:pt>
                <c:pt idx="1">
                  <c:v>Συνεντεύξεις τύπου</c:v>
                </c:pt>
                <c:pt idx="2">
                  <c:v>Προεκλογικές συγκεντρώσεις</c:v>
                </c:pt>
              </c:strCache>
            </c:strRef>
          </c:cat>
          <c:val>
            <c:numRef>
              <c:f>Φύλλο1!$D$264:$D$266</c:f>
              <c:numCache>
                <c:formatCode>General</c:formatCode>
                <c:ptCount val="3"/>
                <c:pt idx="0">
                  <c:v>9</c:v>
                </c:pt>
                <c:pt idx="1">
                  <c:v>21</c:v>
                </c:pt>
                <c:pt idx="2">
                  <c:v>10</c:v>
                </c:pt>
              </c:numCache>
            </c:numRef>
          </c:val>
        </c:ser>
        <c:dLbls>
          <c:showPercent val="1"/>
        </c:dLbls>
        <c:firstSliceAng val="0"/>
      </c:pieChart>
    </c:plotArea>
    <c:legend>
      <c:legendPos val="r"/>
      <c:layout>
        <c:manualLayout>
          <c:xMode val="edge"/>
          <c:yMode val="edge"/>
          <c:x val="0.646428788324514"/>
          <c:y val="0.27451063732314651"/>
          <c:w val="0.26604985357831823"/>
          <c:h val="0.29251506073925587"/>
        </c:manualLayout>
      </c:layout>
    </c:legend>
    <c:plotVisOnly val="1"/>
  </c:chart>
  <c:externalData r:id="rId1"/>
</c:chartSpace>
</file>

<file path=ppt/charts/chart30.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Φύλλο1!$D$1083</c:f>
              <c:strCache>
                <c:ptCount val="1"/>
                <c:pt idx="0">
                  <c:v>like</c:v>
                </c:pt>
              </c:strCache>
            </c:strRef>
          </c:tx>
          <c:cat>
            <c:strRef>
              <c:f>Φύλλο1!$C$1084:$C$1088</c:f>
              <c:strCache>
                <c:ptCount val="5"/>
                <c:pt idx="0">
                  <c:v>Διαφημιστικά σπότ </c:v>
                </c:pt>
                <c:pt idx="1">
                  <c:v>Ομiλίες </c:v>
                </c:pt>
                <c:pt idx="2">
                  <c:v>Ανακοινώσεις</c:v>
                </c:pt>
                <c:pt idx="3">
                  <c:v>Άρθρα</c:v>
                </c:pt>
                <c:pt idx="4">
                  <c:v>Διάφορα</c:v>
                </c:pt>
              </c:strCache>
            </c:strRef>
          </c:cat>
          <c:val>
            <c:numRef>
              <c:f>Φύλλο1!$D$1084:$D$1088</c:f>
              <c:numCache>
                <c:formatCode>General</c:formatCode>
                <c:ptCount val="5"/>
                <c:pt idx="0">
                  <c:v>125</c:v>
                </c:pt>
                <c:pt idx="1">
                  <c:v>444</c:v>
                </c:pt>
                <c:pt idx="2">
                  <c:v>273</c:v>
                </c:pt>
                <c:pt idx="3">
                  <c:v>17</c:v>
                </c:pt>
                <c:pt idx="4">
                  <c:v>744</c:v>
                </c:pt>
              </c:numCache>
            </c:numRef>
          </c:val>
        </c:ser>
        <c:ser>
          <c:idx val="1"/>
          <c:order val="1"/>
          <c:tx>
            <c:strRef>
              <c:f>Φύλλο1!$E$1083</c:f>
              <c:strCache>
                <c:ptCount val="1"/>
                <c:pt idx="0">
                  <c:v>comment</c:v>
                </c:pt>
              </c:strCache>
            </c:strRef>
          </c:tx>
          <c:cat>
            <c:strRef>
              <c:f>Φύλλο1!$C$1084:$C$1088</c:f>
              <c:strCache>
                <c:ptCount val="5"/>
                <c:pt idx="0">
                  <c:v>Διαφημιστικά σπότ </c:v>
                </c:pt>
                <c:pt idx="1">
                  <c:v>Ομiλίες </c:v>
                </c:pt>
                <c:pt idx="2">
                  <c:v>Ανακοινώσεις</c:v>
                </c:pt>
                <c:pt idx="3">
                  <c:v>Άρθρα</c:v>
                </c:pt>
                <c:pt idx="4">
                  <c:v>Διάφορα</c:v>
                </c:pt>
              </c:strCache>
            </c:strRef>
          </c:cat>
          <c:val>
            <c:numRef>
              <c:f>Φύλλο1!$E$1084:$E$1088</c:f>
              <c:numCache>
                <c:formatCode>General</c:formatCode>
                <c:ptCount val="5"/>
                <c:pt idx="0">
                  <c:v>6</c:v>
                </c:pt>
                <c:pt idx="1">
                  <c:v>52</c:v>
                </c:pt>
                <c:pt idx="2">
                  <c:v>23</c:v>
                </c:pt>
                <c:pt idx="3">
                  <c:v>3</c:v>
                </c:pt>
                <c:pt idx="4">
                  <c:v>77</c:v>
                </c:pt>
              </c:numCache>
            </c:numRef>
          </c:val>
        </c:ser>
        <c:shape val="box"/>
        <c:axId val="78607872"/>
        <c:axId val="78609408"/>
        <c:axId val="0"/>
      </c:bar3DChart>
      <c:catAx>
        <c:axId val="78607872"/>
        <c:scaling>
          <c:orientation val="minMax"/>
        </c:scaling>
        <c:axPos val="b"/>
        <c:majorTickMark val="none"/>
        <c:tickLblPos val="nextTo"/>
        <c:crossAx val="78609408"/>
        <c:crosses val="autoZero"/>
        <c:auto val="1"/>
        <c:lblAlgn val="ctr"/>
        <c:lblOffset val="100"/>
      </c:catAx>
      <c:valAx>
        <c:axId val="78609408"/>
        <c:scaling>
          <c:orientation val="minMax"/>
        </c:scaling>
        <c:axPos val="l"/>
        <c:majorGridlines/>
        <c:numFmt formatCode="General" sourceLinked="1"/>
        <c:majorTickMark val="none"/>
        <c:tickLblPos val="nextTo"/>
        <c:crossAx val="78607872"/>
        <c:crosses val="autoZero"/>
        <c:crossBetween val="between"/>
      </c:valAx>
      <c:dTable>
        <c:showHorzBorder val="1"/>
        <c:showVertBorder val="1"/>
        <c:showOutline val="1"/>
        <c:showKeys val="1"/>
      </c:dTable>
    </c:plotArea>
    <c:plotVisOnly val="1"/>
  </c:chart>
  <c:externalData r:id="rId1"/>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el-GR"/>
  <c:style val="10"/>
  <c:chart>
    <c:title>
      <c:tx>
        <c:rich>
          <a:bodyPr/>
          <a:lstStyle/>
          <a:p>
            <a:pPr>
              <a:defRPr/>
            </a:pPr>
            <a:r>
              <a:rPr lang="el-GR"/>
              <a:t>Κατανομή χώρου στο </a:t>
            </a:r>
            <a:r>
              <a:rPr lang="en-US"/>
              <a:t>facebook</a:t>
            </a:r>
            <a:endParaRPr lang="el-GR"/>
          </a:p>
        </c:rich>
      </c:tx>
    </c:title>
    <c:view3D>
      <c:rotX val="30"/>
      <c:perspective val="30"/>
    </c:view3D>
    <c:plotArea>
      <c:layout>
        <c:manualLayout>
          <c:layoutTarget val="inner"/>
          <c:xMode val="edge"/>
          <c:yMode val="edge"/>
          <c:x val="8.8933969695530565E-2"/>
          <c:y val="0.32800975716374686"/>
          <c:w val="0.82213206060893906"/>
          <c:h val="0.59104344365687533"/>
        </c:manualLayout>
      </c:layout>
      <c:pie3DChart>
        <c:varyColors val="1"/>
        <c:ser>
          <c:idx val="0"/>
          <c:order val="0"/>
          <c:dLbls>
            <c:showPercent val="1"/>
          </c:dLbls>
          <c:cat>
            <c:strRef>
              <c:f>Φύλλο1!$C$220:$C$224</c:f>
              <c:strCache>
                <c:ptCount val="5"/>
                <c:pt idx="0">
                  <c:v>Διαφημιστικά σπότ </c:v>
                </c:pt>
                <c:pt idx="1">
                  <c:v>Ομiλίες </c:v>
                </c:pt>
                <c:pt idx="2">
                  <c:v>Ανακοινώσεις</c:v>
                </c:pt>
                <c:pt idx="3">
                  <c:v>Άρθρα</c:v>
                </c:pt>
                <c:pt idx="4">
                  <c:v>Διάφορα</c:v>
                </c:pt>
              </c:strCache>
            </c:strRef>
          </c:cat>
          <c:val>
            <c:numRef>
              <c:f>Φύλλο1!$D$220:$D$224</c:f>
              <c:numCache>
                <c:formatCode>General</c:formatCode>
                <c:ptCount val="5"/>
                <c:pt idx="0">
                  <c:v>6</c:v>
                </c:pt>
                <c:pt idx="1">
                  <c:v>28</c:v>
                </c:pt>
                <c:pt idx="2">
                  <c:v>16</c:v>
                </c:pt>
                <c:pt idx="3">
                  <c:v>7</c:v>
                </c:pt>
                <c:pt idx="4">
                  <c:v>20</c:v>
                </c:pt>
              </c:numCache>
            </c:numRef>
          </c:val>
        </c:ser>
        <c:dLbls>
          <c:showPercent val="1"/>
        </c:dLbls>
      </c:pie3DChart>
    </c:plotArea>
    <c:legend>
      <c:legendPos val="t"/>
    </c:legend>
    <c:plotVisOnly val="1"/>
  </c:chart>
  <c:externalData r:id="rId1"/>
</c:chartSpace>
</file>

<file path=ppt/charts/chart32.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Φύλλο1!$D$1065</c:f>
              <c:strCache>
                <c:ptCount val="1"/>
                <c:pt idx="0">
                  <c:v>like</c:v>
                </c:pt>
              </c:strCache>
            </c:strRef>
          </c:tx>
          <c:cat>
            <c:strRef>
              <c:f>Φύλλο1!$C$1066:$C$1070</c:f>
              <c:strCache>
                <c:ptCount val="5"/>
                <c:pt idx="0">
                  <c:v>Διαφημιστικά σπότ </c:v>
                </c:pt>
                <c:pt idx="1">
                  <c:v>Ομiλίες </c:v>
                </c:pt>
                <c:pt idx="2">
                  <c:v>Ανακοινώσεις</c:v>
                </c:pt>
                <c:pt idx="3">
                  <c:v>Άρθρα</c:v>
                </c:pt>
                <c:pt idx="4">
                  <c:v>Διάφορα</c:v>
                </c:pt>
              </c:strCache>
            </c:strRef>
          </c:cat>
          <c:val>
            <c:numRef>
              <c:f>Φύλλο1!$D$1066:$D$1070</c:f>
              <c:numCache>
                <c:formatCode>General</c:formatCode>
                <c:ptCount val="5"/>
                <c:pt idx="0">
                  <c:v>873</c:v>
                </c:pt>
                <c:pt idx="1">
                  <c:v>996</c:v>
                </c:pt>
                <c:pt idx="2">
                  <c:v>605</c:v>
                </c:pt>
                <c:pt idx="3">
                  <c:v>193</c:v>
                </c:pt>
                <c:pt idx="4">
                  <c:v>1137</c:v>
                </c:pt>
              </c:numCache>
            </c:numRef>
          </c:val>
        </c:ser>
        <c:ser>
          <c:idx val="1"/>
          <c:order val="1"/>
          <c:tx>
            <c:strRef>
              <c:f>Φύλλο1!$E$1065</c:f>
              <c:strCache>
                <c:ptCount val="1"/>
                <c:pt idx="0">
                  <c:v>comment</c:v>
                </c:pt>
              </c:strCache>
            </c:strRef>
          </c:tx>
          <c:cat>
            <c:strRef>
              <c:f>Φύλλο1!$C$1066:$C$1070</c:f>
              <c:strCache>
                <c:ptCount val="5"/>
                <c:pt idx="0">
                  <c:v>Διαφημιστικά σπότ </c:v>
                </c:pt>
                <c:pt idx="1">
                  <c:v>Ομiλίες </c:v>
                </c:pt>
                <c:pt idx="2">
                  <c:v>Ανακοινώσεις</c:v>
                </c:pt>
                <c:pt idx="3">
                  <c:v>Άρθρα</c:v>
                </c:pt>
                <c:pt idx="4">
                  <c:v>Διάφορα</c:v>
                </c:pt>
              </c:strCache>
            </c:strRef>
          </c:cat>
          <c:val>
            <c:numRef>
              <c:f>Φύλλο1!$E$1066:$E$1070</c:f>
              <c:numCache>
                <c:formatCode>General</c:formatCode>
                <c:ptCount val="5"/>
                <c:pt idx="0">
                  <c:v>763</c:v>
                </c:pt>
                <c:pt idx="1">
                  <c:v>297</c:v>
                </c:pt>
                <c:pt idx="2">
                  <c:v>218</c:v>
                </c:pt>
                <c:pt idx="3">
                  <c:v>57</c:v>
                </c:pt>
                <c:pt idx="4">
                  <c:v>436</c:v>
                </c:pt>
              </c:numCache>
            </c:numRef>
          </c:val>
        </c:ser>
        <c:shape val="box"/>
        <c:axId val="78544256"/>
        <c:axId val="78570624"/>
        <c:axId val="0"/>
      </c:bar3DChart>
      <c:catAx>
        <c:axId val="78544256"/>
        <c:scaling>
          <c:orientation val="minMax"/>
        </c:scaling>
        <c:axPos val="b"/>
        <c:majorTickMark val="none"/>
        <c:tickLblPos val="nextTo"/>
        <c:crossAx val="78570624"/>
        <c:crosses val="autoZero"/>
        <c:auto val="1"/>
        <c:lblAlgn val="ctr"/>
        <c:lblOffset val="100"/>
      </c:catAx>
      <c:valAx>
        <c:axId val="78570624"/>
        <c:scaling>
          <c:orientation val="minMax"/>
        </c:scaling>
        <c:axPos val="l"/>
        <c:majorGridlines/>
        <c:numFmt formatCode="General" sourceLinked="1"/>
        <c:majorTickMark val="none"/>
        <c:tickLblPos val="nextTo"/>
        <c:crossAx val="78544256"/>
        <c:crosses val="autoZero"/>
        <c:crossBetween val="between"/>
      </c:valAx>
      <c:dTable>
        <c:showHorzBorder val="1"/>
        <c:showVertBorder val="1"/>
        <c:showOutline val="1"/>
        <c:showKeys val="1"/>
      </c:dTable>
    </c:plotArea>
    <c:plotVisOnly val="1"/>
  </c:chart>
  <c:externalData r:id="rId1"/>
</c:chartSpace>
</file>

<file path=ppt/charts/chart33.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a:t>
            </a:r>
            <a:r>
              <a:rPr lang="en-US" baseline="0"/>
              <a:t> Facebook</a:t>
            </a:r>
            <a:r>
              <a:rPr lang="el-GR" baseline="0"/>
              <a:t> </a:t>
            </a:r>
            <a:endParaRPr lang="el-GR"/>
          </a:p>
        </c:rich>
      </c:tx>
    </c:title>
    <c:view3D>
      <c:rotX val="30"/>
      <c:perspective val="30"/>
    </c:view3D>
    <c:plotArea>
      <c:layout/>
      <c:pie3DChart>
        <c:varyColors val="1"/>
        <c:ser>
          <c:idx val="0"/>
          <c:order val="0"/>
          <c:dLbls>
            <c:showPercent val="1"/>
          </c:dLbls>
          <c:cat>
            <c:strRef>
              <c:f>Φύλλο1!$C$28:$C$32</c:f>
              <c:strCache>
                <c:ptCount val="5"/>
                <c:pt idx="0">
                  <c:v>Διαφημιστικά σποτ</c:v>
                </c:pt>
                <c:pt idx="1">
                  <c:v>Ομιλίες</c:v>
                </c:pt>
                <c:pt idx="2">
                  <c:v>Ανακοινώσεις</c:v>
                </c:pt>
                <c:pt idx="3">
                  <c:v>Άρθρα</c:v>
                </c:pt>
                <c:pt idx="4">
                  <c:v>Διάφορα</c:v>
                </c:pt>
              </c:strCache>
            </c:strRef>
          </c:cat>
          <c:val>
            <c:numRef>
              <c:f>Φύλλο1!$D$28:$D$32</c:f>
              <c:numCache>
                <c:formatCode>General</c:formatCode>
                <c:ptCount val="5"/>
                <c:pt idx="0">
                  <c:v>10</c:v>
                </c:pt>
                <c:pt idx="1">
                  <c:v>15</c:v>
                </c:pt>
                <c:pt idx="2">
                  <c:v>4</c:v>
                </c:pt>
                <c:pt idx="3">
                  <c:v>2</c:v>
                </c:pt>
                <c:pt idx="4">
                  <c:v>10</c:v>
                </c:pt>
              </c:numCache>
            </c:numRef>
          </c:val>
        </c:ser>
        <c:dLbls>
          <c:showPercent val="1"/>
        </c:dLbls>
      </c:pie3DChart>
    </c:plotArea>
    <c:legend>
      <c:legendPos val="r"/>
    </c:legend>
    <c:plotVisOnly val="1"/>
  </c:chart>
  <c:externalData r:id="rId1"/>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Φύλλο1!$D$1119</c:f>
              <c:strCache>
                <c:ptCount val="1"/>
                <c:pt idx="0">
                  <c:v>like</c:v>
                </c:pt>
              </c:strCache>
            </c:strRef>
          </c:tx>
          <c:cat>
            <c:strRef>
              <c:f>Φύλλο1!$C$1120:$C$1124</c:f>
              <c:strCache>
                <c:ptCount val="5"/>
                <c:pt idx="0">
                  <c:v>Διαφημιστικά σπότ </c:v>
                </c:pt>
                <c:pt idx="1">
                  <c:v>Ομiλίες </c:v>
                </c:pt>
                <c:pt idx="2">
                  <c:v>Ανακοινώσεις</c:v>
                </c:pt>
                <c:pt idx="3">
                  <c:v>Άρθρα</c:v>
                </c:pt>
                <c:pt idx="4">
                  <c:v>Διάφορα</c:v>
                </c:pt>
              </c:strCache>
            </c:strRef>
          </c:cat>
          <c:val>
            <c:numRef>
              <c:f>Φύλλο1!$D$1120:$D$1124</c:f>
              <c:numCache>
                <c:formatCode>General</c:formatCode>
                <c:ptCount val="5"/>
                <c:pt idx="0">
                  <c:v>994</c:v>
                </c:pt>
                <c:pt idx="1">
                  <c:v>2134</c:v>
                </c:pt>
                <c:pt idx="2">
                  <c:v>344</c:v>
                </c:pt>
                <c:pt idx="3">
                  <c:v>122</c:v>
                </c:pt>
                <c:pt idx="4">
                  <c:v>1789</c:v>
                </c:pt>
              </c:numCache>
            </c:numRef>
          </c:val>
        </c:ser>
        <c:ser>
          <c:idx val="1"/>
          <c:order val="1"/>
          <c:tx>
            <c:strRef>
              <c:f>Φύλλο1!$E$1119</c:f>
              <c:strCache>
                <c:ptCount val="1"/>
                <c:pt idx="0">
                  <c:v>comment</c:v>
                </c:pt>
              </c:strCache>
            </c:strRef>
          </c:tx>
          <c:cat>
            <c:strRef>
              <c:f>Φύλλο1!$C$1120:$C$1124</c:f>
              <c:strCache>
                <c:ptCount val="5"/>
                <c:pt idx="0">
                  <c:v>Διαφημιστικά σπότ </c:v>
                </c:pt>
                <c:pt idx="1">
                  <c:v>Ομiλίες </c:v>
                </c:pt>
                <c:pt idx="2">
                  <c:v>Ανακοινώσεις</c:v>
                </c:pt>
                <c:pt idx="3">
                  <c:v>Άρθρα</c:v>
                </c:pt>
                <c:pt idx="4">
                  <c:v>Διάφορα</c:v>
                </c:pt>
              </c:strCache>
            </c:strRef>
          </c:cat>
          <c:val>
            <c:numRef>
              <c:f>Φύλλο1!$E$1120:$E$1124</c:f>
              <c:numCache>
                <c:formatCode>General</c:formatCode>
                <c:ptCount val="5"/>
                <c:pt idx="0">
                  <c:v>133</c:v>
                </c:pt>
                <c:pt idx="1">
                  <c:v>1236</c:v>
                </c:pt>
                <c:pt idx="2">
                  <c:v>67</c:v>
                </c:pt>
                <c:pt idx="3">
                  <c:v>34</c:v>
                </c:pt>
                <c:pt idx="4">
                  <c:v>657</c:v>
                </c:pt>
              </c:numCache>
            </c:numRef>
          </c:val>
        </c:ser>
        <c:shape val="box"/>
        <c:axId val="78743040"/>
        <c:axId val="78744576"/>
        <c:axId val="0"/>
      </c:bar3DChart>
      <c:catAx>
        <c:axId val="78743040"/>
        <c:scaling>
          <c:orientation val="minMax"/>
        </c:scaling>
        <c:axPos val="b"/>
        <c:majorTickMark val="none"/>
        <c:tickLblPos val="nextTo"/>
        <c:crossAx val="78744576"/>
        <c:crosses val="autoZero"/>
        <c:auto val="1"/>
        <c:lblAlgn val="ctr"/>
        <c:lblOffset val="100"/>
      </c:catAx>
      <c:valAx>
        <c:axId val="78744576"/>
        <c:scaling>
          <c:orientation val="minMax"/>
        </c:scaling>
        <c:axPos val="l"/>
        <c:majorGridlines/>
        <c:numFmt formatCode="General" sourceLinked="1"/>
        <c:majorTickMark val="none"/>
        <c:tickLblPos val="nextTo"/>
        <c:crossAx val="78743040"/>
        <c:crosses val="autoZero"/>
        <c:crossBetween val="between"/>
      </c:valAx>
      <c:dTable>
        <c:showHorzBorder val="1"/>
        <c:showVertBorder val="1"/>
        <c:showOutline val="1"/>
        <c:showKeys val="1"/>
      </c:dTable>
    </c:plotArea>
    <c:plotVisOnly val="1"/>
  </c:chart>
  <c:externalData r:id="rId1"/>
</c:chartSpace>
</file>

<file path=ppt/charts/chart35.xml><?xml version="1.0" encoding="utf-8"?>
<c:chartSpace xmlns:c="http://schemas.openxmlformats.org/drawingml/2006/chart" xmlns:a="http://schemas.openxmlformats.org/drawingml/2006/main" xmlns:r="http://schemas.openxmlformats.org/officeDocument/2006/relationships">
  <c:date1904 val="1"/>
  <c:lang val="el-GR"/>
  <c:style val="10"/>
  <c:chart>
    <c:title>
      <c:tx>
        <c:rich>
          <a:bodyPr/>
          <a:lstStyle/>
          <a:p>
            <a:pPr>
              <a:defRPr/>
            </a:pPr>
            <a:r>
              <a:rPr lang="el-GR" u="sng"/>
              <a:t>Κατανομή</a:t>
            </a:r>
            <a:r>
              <a:rPr lang="el-GR" u="sng" baseline="0"/>
              <a:t> χώρου στο </a:t>
            </a:r>
            <a:r>
              <a:rPr lang="en-US" u="sng" baseline="0"/>
              <a:t>facebook</a:t>
            </a:r>
            <a:endParaRPr lang="el-GR" u="sng"/>
          </a:p>
        </c:rich>
      </c:tx>
    </c:title>
    <c:view3D>
      <c:rotX val="30"/>
      <c:perspective val="30"/>
    </c:view3D>
    <c:plotArea>
      <c:layout/>
      <c:pie3DChart>
        <c:varyColors val="1"/>
        <c:ser>
          <c:idx val="0"/>
          <c:order val="0"/>
          <c:dLbls>
            <c:showPercent val="1"/>
          </c:dLbls>
          <c:cat>
            <c:strRef>
              <c:f>Φύλλο1!$C$548:$C$552</c:f>
              <c:strCache>
                <c:ptCount val="5"/>
                <c:pt idx="0">
                  <c:v>Διαφημιστικά σπότ </c:v>
                </c:pt>
                <c:pt idx="1">
                  <c:v>Ομiλίες </c:v>
                </c:pt>
                <c:pt idx="2">
                  <c:v>Ανακοινώσεις</c:v>
                </c:pt>
                <c:pt idx="3">
                  <c:v>Άρθρα</c:v>
                </c:pt>
                <c:pt idx="4">
                  <c:v>Διάφορα</c:v>
                </c:pt>
              </c:strCache>
            </c:strRef>
          </c:cat>
          <c:val>
            <c:numRef>
              <c:f>Φύλλο1!$D$548:$D$552</c:f>
              <c:numCache>
                <c:formatCode>General</c:formatCode>
                <c:ptCount val="5"/>
                <c:pt idx="0">
                  <c:v>1</c:v>
                </c:pt>
                <c:pt idx="1">
                  <c:v>46</c:v>
                </c:pt>
                <c:pt idx="2">
                  <c:v>25</c:v>
                </c:pt>
                <c:pt idx="3">
                  <c:v>23</c:v>
                </c:pt>
                <c:pt idx="4">
                  <c:v>23</c:v>
                </c:pt>
              </c:numCache>
            </c:numRef>
          </c:val>
        </c:ser>
        <c:dLbls>
          <c:showPercent val="1"/>
        </c:dLbls>
      </c:pie3DChart>
    </c:plotArea>
    <c:legend>
      <c:legendPos val="t"/>
    </c:legend>
    <c:plotVisOnly val="1"/>
  </c:chart>
  <c:externalData r:id="rId1"/>
</c:chartSpace>
</file>

<file path=ppt/charts/chart36.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Φύλλο1!$D$1102</c:f>
              <c:strCache>
                <c:ptCount val="1"/>
                <c:pt idx="0">
                  <c:v>like</c:v>
                </c:pt>
              </c:strCache>
            </c:strRef>
          </c:tx>
          <c:cat>
            <c:strRef>
              <c:f>Φύλλο1!$C$1103:$C$1107</c:f>
              <c:strCache>
                <c:ptCount val="5"/>
                <c:pt idx="0">
                  <c:v>Διαφημιστικά σπότ </c:v>
                </c:pt>
                <c:pt idx="1">
                  <c:v>Ομiλίες </c:v>
                </c:pt>
                <c:pt idx="2">
                  <c:v>Ανακοινώσεις</c:v>
                </c:pt>
                <c:pt idx="3">
                  <c:v>Άρθρα</c:v>
                </c:pt>
                <c:pt idx="4">
                  <c:v>Διάφορα</c:v>
                </c:pt>
              </c:strCache>
            </c:strRef>
          </c:cat>
          <c:val>
            <c:numRef>
              <c:f>Φύλλο1!$D$1103:$D$1107</c:f>
              <c:numCache>
                <c:formatCode>General</c:formatCode>
                <c:ptCount val="5"/>
                <c:pt idx="0">
                  <c:v>20</c:v>
                </c:pt>
                <c:pt idx="1">
                  <c:v>204</c:v>
                </c:pt>
                <c:pt idx="2">
                  <c:v>205</c:v>
                </c:pt>
                <c:pt idx="3">
                  <c:v>125</c:v>
                </c:pt>
                <c:pt idx="4">
                  <c:v>133</c:v>
                </c:pt>
              </c:numCache>
            </c:numRef>
          </c:val>
        </c:ser>
        <c:ser>
          <c:idx val="1"/>
          <c:order val="1"/>
          <c:tx>
            <c:strRef>
              <c:f>Φύλλο1!$E$1102</c:f>
              <c:strCache>
                <c:ptCount val="1"/>
                <c:pt idx="0">
                  <c:v>comment</c:v>
                </c:pt>
              </c:strCache>
            </c:strRef>
          </c:tx>
          <c:cat>
            <c:strRef>
              <c:f>Φύλλο1!$C$1103:$C$1107</c:f>
              <c:strCache>
                <c:ptCount val="5"/>
                <c:pt idx="0">
                  <c:v>Διαφημιστικά σπότ </c:v>
                </c:pt>
                <c:pt idx="1">
                  <c:v>Ομiλίες </c:v>
                </c:pt>
                <c:pt idx="2">
                  <c:v>Ανακοινώσεις</c:v>
                </c:pt>
                <c:pt idx="3">
                  <c:v>Άρθρα</c:v>
                </c:pt>
                <c:pt idx="4">
                  <c:v>Διάφορα</c:v>
                </c:pt>
              </c:strCache>
            </c:strRef>
          </c:cat>
          <c:val>
            <c:numRef>
              <c:f>Φύλλο1!$E$1103:$E$1107</c:f>
              <c:numCache>
                <c:formatCode>General</c:formatCode>
                <c:ptCount val="5"/>
                <c:pt idx="0">
                  <c:v>2</c:v>
                </c:pt>
                <c:pt idx="1">
                  <c:v>25</c:v>
                </c:pt>
                <c:pt idx="2">
                  <c:v>17</c:v>
                </c:pt>
                <c:pt idx="3">
                  <c:v>6</c:v>
                </c:pt>
                <c:pt idx="4">
                  <c:v>36</c:v>
                </c:pt>
              </c:numCache>
            </c:numRef>
          </c:val>
        </c:ser>
        <c:shape val="box"/>
        <c:axId val="78884224"/>
        <c:axId val="78779520"/>
        <c:axId val="0"/>
      </c:bar3DChart>
      <c:catAx>
        <c:axId val="78884224"/>
        <c:scaling>
          <c:orientation val="minMax"/>
        </c:scaling>
        <c:axPos val="b"/>
        <c:majorTickMark val="none"/>
        <c:tickLblPos val="nextTo"/>
        <c:crossAx val="78779520"/>
        <c:crosses val="autoZero"/>
        <c:auto val="1"/>
        <c:lblAlgn val="ctr"/>
        <c:lblOffset val="100"/>
      </c:catAx>
      <c:valAx>
        <c:axId val="78779520"/>
        <c:scaling>
          <c:orientation val="minMax"/>
        </c:scaling>
        <c:axPos val="l"/>
        <c:majorGridlines/>
        <c:numFmt formatCode="General" sourceLinked="1"/>
        <c:majorTickMark val="none"/>
        <c:tickLblPos val="nextTo"/>
        <c:crossAx val="78884224"/>
        <c:crosses val="autoZero"/>
        <c:crossBetween val="between"/>
      </c:valAx>
      <c:dTable>
        <c:showHorzBorder val="1"/>
        <c:showVertBorder val="1"/>
        <c:showOutline val="1"/>
        <c:showKeys val="1"/>
      </c:dTable>
    </c:plotArea>
    <c:plotVisOnly val="1"/>
  </c:chart>
  <c:externalData r:id="rId1"/>
</c:chartSpace>
</file>

<file path=ppt/charts/chart37.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Twitter</a:t>
            </a:r>
            <a:endParaRPr lang="el-GR"/>
          </a:p>
        </c:rich>
      </c:tx>
    </c:title>
    <c:view3D>
      <c:rotX val="30"/>
      <c:perspective val="30"/>
    </c:view3D>
    <c:plotArea>
      <c:layout/>
      <c:pie3DChart>
        <c:varyColors val="1"/>
        <c:ser>
          <c:idx val="0"/>
          <c:order val="0"/>
          <c:dLbls>
            <c:showPercent val="1"/>
          </c:dLbls>
          <c:cat>
            <c:strRef>
              <c:f>Φύλλο1!$C$78:$C$82</c:f>
              <c:strCache>
                <c:ptCount val="5"/>
                <c:pt idx="0">
                  <c:v>Διαφημιστικά σποτ</c:v>
                </c:pt>
                <c:pt idx="1">
                  <c:v>Ομιλίες</c:v>
                </c:pt>
                <c:pt idx="2">
                  <c:v>Ανακοινώσεις</c:v>
                </c:pt>
                <c:pt idx="3">
                  <c:v>Άρθρα</c:v>
                </c:pt>
                <c:pt idx="4">
                  <c:v>Διάφορα</c:v>
                </c:pt>
              </c:strCache>
            </c:strRef>
          </c:cat>
          <c:val>
            <c:numRef>
              <c:f>Φύλλο1!$D$78:$D$82</c:f>
              <c:numCache>
                <c:formatCode>General</c:formatCode>
                <c:ptCount val="5"/>
                <c:pt idx="0">
                  <c:v>6</c:v>
                </c:pt>
                <c:pt idx="1">
                  <c:v>34</c:v>
                </c:pt>
                <c:pt idx="2">
                  <c:v>34</c:v>
                </c:pt>
                <c:pt idx="3">
                  <c:v>11</c:v>
                </c:pt>
                <c:pt idx="4">
                  <c:v>7</c:v>
                </c:pt>
              </c:numCache>
            </c:numRef>
          </c:val>
        </c:ser>
        <c:dLbls>
          <c:showPercent val="1"/>
        </c:dLbls>
      </c:pie3DChart>
    </c:plotArea>
    <c:legend>
      <c:legendPos val="t"/>
    </c:legend>
    <c:plotVisOnly val="1"/>
  </c:chart>
  <c:externalData r:id="rId1"/>
  <c:userShapes r:id="rId2"/>
</c:chartSpace>
</file>

<file path=ppt/charts/chart38.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dirty="0" smtClean="0"/>
              <a:t>Κατανομή </a:t>
            </a:r>
            <a:r>
              <a:rPr lang="el-GR" sz="1800" b="1" i="0" baseline="0" dirty="0"/>
              <a:t>χώρου στο </a:t>
            </a:r>
            <a:r>
              <a:rPr lang="en-US" sz="1800" b="1" i="0" baseline="0" dirty="0"/>
              <a:t>Twitter</a:t>
            </a:r>
            <a:endParaRPr lang="el-GR" sz="1800" b="1" i="0" baseline="0" dirty="0"/>
          </a:p>
        </c:rich>
      </c:tx>
    </c:title>
    <c:view3D>
      <c:rotX val="30"/>
      <c:perspective val="30"/>
    </c:view3D>
    <c:plotArea>
      <c:layout/>
      <c:pie3DChart>
        <c:varyColors val="1"/>
        <c:ser>
          <c:idx val="0"/>
          <c:order val="0"/>
          <c:dLbls>
            <c:showPercent val="1"/>
          </c:dLbls>
          <c:cat>
            <c:strRef>
              <c:f>Φύλλο1!$C$812:$C$816</c:f>
              <c:strCache>
                <c:ptCount val="5"/>
                <c:pt idx="0">
                  <c:v>Διαφημιστικά σπότ </c:v>
                </c:pt>
                <c:pt idx="1">
                  <c:v>Ομiλίες </c:v>
                </c:pt>
                <c:pt idx="2">
                  <c:v>Ανακοινώσεις</c:v>
                </c:pt>
                <c:pt idx="3">
                  <c:v>Άρθρα</c:v>
                </c:pt>
                <c:pt idx="4">
                  <c:v>Διάφορα</c:v>
                </c:pt>
              </c:strCache>
            </c:strRef>
          </c:cat>
          <c:val>
            <c:numRef>
              <c:f>Φύλλο1!$D$812:$D$816</c:f>
              <c:numCache>
                <c:formatCode>General</c:formatCode>
                <c:ptCount val="5"/>
                <c:pt idx="0">
                  <c:v>18</c:v>
                </c:pt>
                <c:pt idx="1">
                  <c:v>12</c:v>
                </c:pt>
                <c:pt idx="2">
                  <c:v>7</c:v>
                </c:pt>
                <c:pt idx="3">
                  <c:v>4</c:v>
                </c:pt>
                <c:pt idx="4">
                  <c:v>6</c:v>
                </c:pt>
              </c:numCache>
            </c:numRef>
          </c:val>
        </c:ser>
        <c:dLbls>
          <c:showPercent val="1"/>
        </c:dLbls>
      </c:pie3DChart>
    </c:plotArea>
    <c:legend>
      <c:legendPos val="t"/>
    </c:legend>
    <c:plotVisOnly val="1"/>
  </c:chart>
  <c:externalData r:id="rId1"/>
</c:chartSpace>
</file>

<file path=ppt/charts/chart39.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dirty="0" smtClean="0"/>
              <a:t>Κατανομή </a:t>
            </a:r>
            <a:r>
              <a:rPr lang="el-GR" sz="1800" b="1" i="0" baseline="0" dirty="0"/>
              <a:t>χώρου στο </a:t>
            </a:r>
            <a:r>
              <a:rPr lang="en-US" sz="1800" b="1" i="0" baseline="0" dirty="0"/>
              <a:t>Twitter</a:t>
            </a:r>
            <a:endParaRPr lang="el-GR" sz="1800" b="1" i="0" baseline="0" dirty="0"/>
          </a:p>
        </c:rich>
      </c:tx>
    </c:title>
    <c:view3D>
      <c:rotX val="30"/>
      <c:perspective val="30"/>
    </c:view3D>
    <c:plotArea>
      <c:layout/>
      <c:pie3DChart>
        <c:varyColors val="1"/>
        <c:ser>
          <c:idx val="0"/>
          <c:order val="0"/>
          <c:dLbls>
            <c:showPercent val="1"/>
          </c:dLbls>
          <c:cat>
            <c:strRef>
              <c:f>Φύλλο1!$C$771:$C$775</c:f>
              <c:strCache>
                <c:ptCount val="5"/>
                <c:pt idx="0">
                  <c:v>Διαφημιστικά σπότ </c:v>
                </c:pt>
                <c:pt idx="1">
                  <c:v>Ομiλίες </c:v>
                </c:pt>
                <c:pt idx="2">
                  <c:v>Ανακοινώσεις</c:v>
                </c:pt>
                <c:pt idx="3">
                  <c:v>Άρθρα</c:v>
                </c:pt>
                <c:pt idx="4">
                  <c:v>Διάφορα</c:v>
                </c:pt>
              </c:strCache>
            </c:strRef>
          </c:cat>
          <c:val>
            <c:numRef>
              <c:f>Φύλλο1!$D$771:$D$775</c:f>
              <c:numCache>
                <c:formatCode>General</c:formatCode>
                <c:ptCount val="5"/>
                <c:pt idx="0">
                  <c:v>30</c:v>
                </c:pt>
                <c:pt idx="1">
                  <c:v>23</c:v>
                </c:pt>
                <c:pt idx="2">
                  <c:v>20</c:v>
                </c:pt>
                <c:pt idx="3">
                  <c:v>15</c:v>
                </c:pt>
                <c:pt idx="4">
                  <c:v>10</c:v>
                </c:pt>
              </c:numCache>
            </c:numRef>
          </c:val>
        </c:ser>
        <c:dLbls>
          <c:showPercent val="1"/>
        </c:dLbls>
      </c:pie3DChart>
    </c:plotArea>
    <c:legend>
      <c:legendPos val="t"/>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dirty="0" smtClean="0"/>
              <a:t>Προβολές ανά κατηγορία βίντεο</a:t>
            </a:r>
            <a:r>
              <a:rPr lang="en-US" dirty="0" smtClean="0"/>
              <a:t> </a:t>
            </a:r>
            <a:endParaRPr lang="el-GR" dirty="0"/>
          </a:p>
        </c:rich>
      </c:tx>
      <c:layout>
        <c:manualLayout>
          <c:xMode val="edge"/>
          <c:yMode val="edge"/>
          <c:x val="0.1910633097635932"/>
          <c:y val="1.5891457883114985E-2"/>
        </c:manualLayout>
      </c:layout>
    </c:title>
    <c:view3D>
      <c:rAngAx val="1"/>
    </c:view3D>
    <c:plotArea>
      <c:layout/>
      <c:bar3DChart>
        <c:barDir val="col"/>
        <c:grouping val="clustered"/>
        <c:ser>
          <c:idx val="0"/>
          <c:order val="0"/>
          <c:tx>
            <c:strRef>
              <c:f>Φύλλο1!$D$235</c:f>
              <c:strCache>
                <c:ptCount val="1"/>
                <c:pt idx="0">
                  <c:v>Προβολές</c:v>
                </c:pt>
              </c:strCache>
            </c:strRef>
          </c:tx>
          <c:cat>
            <c:strRef>
              <c:f>Φύλλο1!$C$236:$C$238</c:f>
              <c:strCache>
                <c:ptCount val="3"/>
                <c:pt idx="0">
                  <c:v>Διαφημιστικά σποτ</c:v>
                </c:pt>
                <c:pt idx="1">
                  <c:v>Συνεντεύξεις τύπου</c:v>
                </c:pt>
                <c:pt idx="2">
                  <c:v>Προεκλογικές συγκεντρώσεις</c:v>
                </c:pt>
              </c:strCache>
            </c:strRef>
          </c:cat>
          <c:val>
            <c:numRef>
              <c:f>Φύλλο1!$D$236:$D$238</c:f>
              <c:numCache>
                <c:formatCode>General</c:formatCode>
                <c:ptCount val="3"/>
                <c:pt idx="0">
                  <c:v>35678</c:v>
                </c:pt>
                <c:pt idx="1">
                  <c:v>12545</c:v>
                </c:pt>
                <c:pt idx="2">
                  <c:v>5435</c:v>
                </c:pt>
              </c:numCache>
            </c:numRef>
          </c:val>
        </c:ser>
        <c:shape val="box"/>
        <c:axId val="70535424"/>
        <c:axId val="70541312"/>
        <c:axId val="0"/>
      </c:bar3DChart>
      <c:catAx>
        <c:axId val="70535424"/>
        <c:scaling>
          <c:orientation val="minMax"/>
        </c:scaling>
        <c:axPos val="b"/>
        <c:majorTickMark val="none"/>
        <c:tickLblPos val="nextTo"/>
        <c:crossAx val="70541312"/>
        <c:crosses val="autoZero"/>
        <c:auto val="1"/>
        <c:lblAlgn val="ctr"/>
        <c:lblOffset val="100"/>
      </c:catAx>
      <c:valAx>
        <c:axId val="70541312"/>
        <c:scaling>
          <c:orientation val="minMax"/>
        </c:scaling>
        <c:axPos val="l"/>
        <c:majorGridlines/>
        <c:numFmt formatCode="General" sourceLinked="1"/>
        <c:majorTickMark val="none"/>
        <c:tickLblPos val="nextTo"/>
        <c:crossAx val="70535424"/>
        <c:crosses val="autoZero"/>
        <c:crossBetween val="between"/>
      </c:valAx>
      <c:dTable>
        <c:showHorzBorder val="1"/>
        <c:showVertBorder val="1"/>
        <c:showOutline val="1"/>
        <c:showKeys val="1"/>
      </c:dTable>
    </c:plotArea>
    <c:plotVisOnly val="1"/>
  </c:chart>
  <c:externalData r:id="rId1"/>
</c:chartSpace>
</file>

<file path=ppt/charts/chart40.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dirty="0" smtClean="0"/>
              <a:t>Κατανομή χώρου </a:t>
            </a:r>
            <a:r>
              <a:rPr lang="el-GR" sz="1800" b="1" i="0" baseline="0" dirty="0"/>
              <a:t>στο </a:t>
            </a:r>
            <a:r>
              <a:rPr lang="en-US" sz="1800" b="1" i="0" baseline="0" dirty="0"/>
              <a:t>Twitter</a:t>
            </a:r>
            <a:endParaRPr lang="el-GR" sz="1800" b="1" i="0" baseline="0" dirty="0"/>
          </a:p>
        </c:rich>
      </c:tx>
    </c:title>
    <c:view3D>
      <c:rotX val="30"/>
      <c:perspective val="30"/>
    </c:view3D>
    <c:plotArea>
      <c:layout/>
      <c:pie3DChart>
        <c:varyColors val="1"/>
        <c:ser>
          <c:idx val="0"/>
          <c:order val="0"/>
          <c:dLbls>
            <c:showPercent val="1"/>
          </c:dLbls>
          <c:cat>
            <c:strRef>
              <c:f>Φύλλο1!$C$851:$C$855</c:f>
              <c:strCache>
                <c:ptCount val="5"/>
                <c:pt idx="0">
                  <c:v>Διαφημιστικά σπότ </c:v>
                </c:pt>
                <c:pt idx="1">
                  <c:v>Ομiλίες </c:v>
                </c:pt>
                <c:pt idx="2">
                  <c:v>Ανακοινώσεις</c:v>
                </c:pt>
                <c:pt idx="3">
                  <c:v>Άρθρα</c:v>
                </c:pt>
                <c:pt idx="4">
                  <c:v>Διάφορα</c:v>
                </c:pt>
              </c:strCache>
            </c:strRef>
          </c:cat>
          <c:val>
            <c:numRef>
              <c:f>Φύλλο1!$D$851:$D$855</c:f>
              <c:numCache>
                <c:formatCode>General</c:formatCode>
                <c:ptCount val="5"/>
                <c:pt idx="0">
                  <c:v>10</c:v>
                </c:pt>
                <c:pt idx="1">
                  <c:v>7</c:v>
                </c:pt>
                <c:pt idx="2">
                  <c:v>5</c:v>
                </c:pt>
                <c:pt idx="3">
                  <c:v>5</c:v>
                </c:pt>
                <c:pt idx="4">
                  <c:v>12</c:v>
                </c:pt>
              </c:numCache>
            </c:numRef>
          </c:val>
        </c:ser>
        <c:dLbls>
          <c:showPercent val="1"/>
        </c:dLbls>
      </c:pie3DChart>
    </c:plotArea>
    <c:legend>
      <c:legendPos val="t"/>
    </c:legend>
    <c:plotVisOnly val="1"/>
  </c:chart>
  <c:externalData r:id="rId1"/>
</c:chartSpace>
</file>

<file path=ppt/charts/chart41.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a:t>Κατανομή χώρου στο </a:t>
            </a:r>
            <a:r>
              <a:rPr lang="en-US" sz="1800" b="1" i="0" baseline="0"/>
              <a:t>Twitter</a:t>
            </a:r>
            <a:endParaRPr lang="el-GR" sz="1800" b="1" i="0" baseline="0"/>
          </a:p>
        </c:rich>
      </c:tx>
    </c:title>
    <c:view3D>
      <c:rotX val="30"/>
      <c:perspective val="30"/>
    </c:view3D>
    <c:plotArea>
      <c:layout/>
      <c:pie3DChart>
        <c:varyColors val="1"/>
        <c:ser>
          <c:idx val="0"/>
          <c:order val="0"/>
          <c:dLbls>
            <c:showPercent val="1"/>
          </c:dLbls>
          <c:cat>
            <c:strRef>
              <c:f>Φύλλο1!$C$873:$C$877</c:f>
              <c:strCache>
                <c:ptCount val="5"/>
                <c:pt idx="0">
                  <c:v>Διαφημιστικά σπότ </c:v>
                </c:pt>
                <c:pt idx="1">
                  <c:v>Ομiλίες </c:v>
                </c:pt>
                <c:pt idx="2">
                  <c:v>Ανακοινώσεις</c:v>
                </c:pt>
                <c:pt idx="3">
                  <c:v>Άρθρα</c:v>
                </c:pt>
                <c:pt idx="4">
                  <c:v>Διάφορα</c:v>
                </c:pt>
              </c:strCache>
            </c:strRef>
          </c:cat>
          <c:val>
            <c:numRef>
              <c:f>Φύλλο1!$D$873:$D$877</c:f>
              <c:numCache>
                <c:formatCode>General</c:formatCode>
                <c:ptCount val="5"/>
                <c:pt idx="0">
                  <c:v>10</c:v>
                </c:pt>
                <c:pt idx="1">
                  <c:v>30</c:v>
                </c:pt>
                <c:pt idx="2">
                  <c:v>40</c:v>
                </c:pt>
                <c:pt idx="3">
                  <c:v>5</c:v>
                </c:pt>
                <c:pt idx="4">
                  <c:v>12</c:v>
                </c:pt>
              </c:numCache>
            </c:numRef>
          </c:val>
        </c:ser>
        <c:dLbls>
          <c:showPercent val="1"/>
        </c:dLbls>
      </c:pie3DChart>
    </c:plotArea>
    <c:legend>
      <c:legendPos val="t"/>
    </c:legend>
    <c:plotVisOnly val="1"/>
  </c:chart>
  <c:externalData r:id="rId1"/>
</c:chartSpace>
</file>

<file path=ppt/charts/chart42.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dirty="0" smtClean="0"/>
              <a:t>Κατανομή </a:t>
            </a:r>
            <a:r>
              <a:rPr lang="el-GR" sz="1800" b="1" i="0" baseline="0" dirty="0"/>
              <a:t>χώρου στο </a:t>
            </a:r>
            <a:r>
              <a:rPr lang="en-US" sz="1800" b="1" i="0" baseline="0" dirty="0"/>
              <a:t>Twitter</a:t>
            </a:r>
            <a:endParaRPr lang="el-GR" sz="1800" b="1" i="0" baseline="0" dirty="0"/>
          </a:p>
        </c:rich>
      </c:tx>
    </c:title>
    <c:view3D>
      <c:rotX val="30"/>
      <c:perspective val="30"/>
    </c:view3D>
    <c:plotArea>
      <c:layout/>
      <c:pie3DChart>
        <c:varyColors val="1"/>
        <c:ser>
          <c:idx val="0"/>
          <c:order val="0"/>
          <c:dLbls>
            <c:showPercent val="1"/>
          </c:dLbls>
          <c:cat>
            <c:strRef>
              <c:f>Φύλλο1!$C$832:$C$836</c:f>
              <c:strCache>
                <c:ptCount val="5"/>
                <c:pt idx="0">
                  <c:v>Διαφημιστικά σπότ </c:v>
                </c:pt>
                <c:pt idx="1">
                  <c:v>Ομiλίες </c:v>
                </c:pt>
                <c:pt idx="2">
                  <c:v>Ανακοινώσεις</c:v>
                </c:pt>
                <c:pt idx="3">
                  <c:v>Άρθρα</c:v>
                </c:pt>
                <c:pt idx="4">
                  <c:v>Διάφορα</c:v>
                </c:pt>
              </c:strCache>
            </c:strRef>
          </c:cat>
          <c:val>
            <c:numRef>
              <c:f>Φύλλο1!$D$832:$D$836</c:f>
              <c:numCache>
                <c:formatCode>General</c:formatCode>
                <c:ptCount val="5"/>
                <c:pt idx="0">
                  <c:v>10</c:v>
                </c:pt>
                <c:pt idx="1">
                  <c:v>5</c:v>
                </c:pt>
                <c:pt idx="2">
                  <c:v>5</c:v>
                </c:pt>
                <c:pt idx="3">
                  <c:v>15</c:v>
                </c:pt>
                <c:pt idx="4">
                  <c:v>6</c:v>
                </c:pt>
              </c:numCache>
            </c:numRef>
          </c:val>
        </c:ser>
        <c:dLbls>
          <c:showPercent val="1"/>
        </c:dLbls>
      </c:pie3DChart>
    </c:plotArea>
    <c:legend>
      <c:legendPos val="t"/>
    </c:legend>
    <c:plotVisOnly val="1"/>
  </c:chart>
  <c:externalData r:id="rId1"/>
</c:chartSpace>
</file>

<file path=ppt/charts/chart43.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YouTube</a:t>
            </a:r>
            <a:endParaRPr lang="el-GR"/>
          </a:p>
        </c:rich>
      </c:tx>
      <c:layout>
        <c:manualLayout>
          <c:xMode val="edge"/>
          <c:yMode val="edge"/>
          <c:x val="0.16787414569751369"/>
          <c:y val="2.6666480024636747E-2"/>
        </c:manualLayout>
      </c:layout>
    </c:title>
    <c:plotArea>
      <c:layout/>
      <c:pieChart>
        <c:varyColors val="1"/>
        <c:ser>
          <c:idx val="0"/>
          <c:order val="0"/>
          <c:dLbls>
            <c:showPercent val="1"/>
          </c:dLbls>
          <c:cat>
            <c:strRef>
              <c:f>Φύλλο1!$C$165:$C$167</c:f>
              <c:strCache>
                <c:ptCount val="3"/>
                <c:pt idx="0">
                  <c:v>Διαφημιστικά σποτ</c:v>
                </c:pt>
                <c:pt idx="1">
                  <c:v>Συνεντεύξεις τύπου</c:v>
                </c:pt>
                <c:pt idx="2">
                  <c:v>Προεκλογικές συγκεντρώσεις</c:v>
                </c:pt>
              </c:strCache>
            </c:strRef>
          </c:cat>
          <c:val>
            <c:numRef>
              <c:f>Φύλλο1!$D$165:$D$167</c:f>
              <c:numCache>
                <c:formatCode>General</c:formatCode>
                <c:ptCount val="3"/>
                <c:pt idx="0">
                  <c:v>10</c:v>
                </c:pt>
                <c:pt idx="1">
                  <c:v>30</c:v>
                </c:pt>
                <c:pt idx="2">
                  <c:v>32</c:v>
                </c:pt>
              </c:numCache>
            </c:numRef>
          </c:val>
        </c:ser>
        <c:dLbls>
          <c:showPercent val="1"/>
        </c:dLbls>
        <c:firstSliceAng val="0"/>
      </c:pieChart>
    </c:plotArea>
    <c:legend>
      <c:legendPos val="r"/>
    </c:legend>
    <c:plotVisOnly val="1"/>
  </c:chart>
  <c:externalData r:id="rId1"/>
</c:chartSpace>
</file>

<file path=ppt/charts/chart44.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a:t>
            </a:r>
            <a:r>
              <a:rPr lang="en-US"/>
              <a:t> </a:t>
            </a:r>
            <a:r>
              <a:rPr lang="el-GR"/>
              <a:t>ανα</a:t>
            </a:r>
            <a:r>
              <a:rPr lang="el-GR" baseline="0"/>
              <a:t> κατηγορία</a:t>
            </a:r>
            <a:endParaRPr lang="el-GR"/>
          </a:p>
        </c:rich>
      </c:tx>
    </c:title>
    <c:view3D>
      <c:rAngAx val="1"/>
    </c:view3D>
    <c:plotArea>
      <c:layout/>
      <c:bar3DChart>
        <c:barDir val="col"/>
        <c:grouping val="clustered"/>
        <c:ser>
          <c:idx val="0"/>
          <c:order val="0"/>
          <c:tx>
            <c:strRef>
              <c:f>Φύλλο1!$D$182</c:f>
              <c:strCache>
                <c:ptCount val="1"/>
                <c:pt idx="0">
                  <c:v>Προβολές</c:v>
                </c:pt>
              </c:strCache>
            </c:strRef>
          </c:tx>
          <c:cat>
            <c:strRef>
              <c:f>Φύλλο1!$C$183:$C$185</c:f>
              <c:strCache>
                <c:ptCount val="3"/>
                <c:pt idx="0">
                  <c:v>Διαφημιστικά σποτ</c:v>
                </c:pt>
                <c:pt idx="1">
                  <c:v>Συνεντεύξεις τύπου</c:v>
                </c:pt>
                <c:pt idx="2">
                  <c:v>Προεκλογικές συγκεντρώσεις</c:v>
                </c:pt>
              </c:strCache>
            </c:strRef>
          </c:cat>
          <c:val>
            <c:numRef>
              <c:f>Φύλλο1!$D$183:$D$185</c:f>
              <c:numCache>
                <c:formatCode>General</c:formatCode>
                <c:ptCount val="3"/>
                <c:pt idx="0">
                  <c:v>396256</c:v>
                </c:pt>
                <c:pt idx="1">
                  <c:v>19632</c:v>
                </c:pt>
                <c:pt idx="2">
                  <c:v>17934</c:v>
                </c:pt>
              </c:numCache>
            </c:numRef>
          </c:val>
        </c:ser>
        <c:shape val="box"/>
        <c:axId val="79132928"/>
        <c:axId val="79155200"/>
        <c:axId val="0"/>
      </c:bar3DChart>
      <c:catAx>
        <c:axId val="79132928"/>
        <c:scaling>
          <c:orientation val="minMax"/>
        </c:scaling>
        <c:axPos val="b"/>
        <c:majorTickMark val="none"/>
        <c:tickLblPos val="nextTo"/>
        <c:crossAx val="79155200"/>
        <c:crosses val="autoZero"/>
        <c:auto val="1"/>
        <c:lblAlgn val="ctr"/>
        <c:lblOffset val="100"/>
      </c:catAx>
      <c:valAx>
        <c:axId val="79155200"/>
        <c:scaling>
          <c:orientation val="minMax"/>
        </c:scaling>
        <c:axPos val="l"/>
        <c:majorGridlines/>
        <c:numFmt formatCode="General" sourceLinked="1"/>
        <c:majorTickMark val="none"/>
        <c:tickLblPos val="nextTo"/>
        <c:crossAx val="79132928"/>
        <c:crosses val="autoZero"/>
        <c:crossBetween val="between"/>
      </c:valAx>
      <c:dTable>
        <c:showHorzBorder val="1"/>
        <c:showVertBorder val="1"/>
        <c:showOutline val="1"/>
        <c:showKeys val="1"/>
      </c:dTable>
    </c:plotArea>
    <c:plotVisOnly val="1"/>
  </c:chart>
  <c:externalData r:id="rId1"/>
</c:chartSpace>
</file>

<file path=ppt/charts/chart45.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YouTube</a:t>
            </a:r>
            <a:endParaRPr lang="el-GR"/>
          </a:p>
        </c:rich>
      </c:tx>
      <c:layout>
        <c:manualLayout>
          <c:xMode val="edge"/>
          <c:yMode val="edge"/>
          <c:x val="0.18631933508311663"/>
          <c:y val="6.4814814814815727E-2"/>
        </c:manualLayout>
      </c:layout>
    </c:title>
    <c:plotArea>
      <c:layout/>
      <c:pieChart>
        <c:varyColors val="1"/>
        <c:ser>
          <c:idx val="0"/>
          <c:order val="0"/>
          <c:dLbls>
            <c:showPercent val="1"/>
          </c:dLbls>
          <c:cat>
            <c:strRef>
              <c:f>Φύλλο1!$C$101:$C$103</c:f>
              <c:strCache>
                <c:ptCount val="3"/>
                <c:pt idx="0">
                  <c:v>Διαφημιστικά σποτ</c:v>
                </c:pt>
                <c:pt idx="1">
                  <c:v>Συνεντεύξεις τύπου</c:v>
                </c:pt>
                <c:pt idx="2">
                  <c:v>Προεκλογικές συγκεντρώσεις</c:v>
                </c:pt>
              </c:strCache>
            </c:strRef>
          </c:cat>
          <c:val>
            <c:numRef>
              <c:f>Φύλλο1!$D$101:$D$103</c:f>
              <c:numCache>
                <c:formatCode>General</c:formatCode>
                <c:ptCount val="3"/>
                <c:pt idx="0">
                  <c:v>1</c:v>
                </c:pt>
                <c:pt idx="1">
                  <c:v>34</c:v>
                </c:pt>
                <c:pt idx="2">
                  <c:v>22</c:v>
                </c:pt>
              </c:numCache>
            </c:numRef>
          </c:val>
        </c:ser>
        <c:dLbls>
          <c:showPercent val="1"/>
        </c:dLbls>
        <c:firstSliceAng val="0"/>
      </c:pieChart>
    </c:plotArea>
    <c:legend>
      <c:legendPos val="r"/>
      <c:layout>
        <c:manualLayout>
          <c:xMode val="edge"/>
          <c:yMode val="edge"/>
          <c:x val="0.58344524329240155"/>
          <c:y val="0.29943774308678633"/>
          <c:w val="0.27892131141915144"/>
          <c:h val="0.59004016707531948"/>
        </c:manualLayout>
      </c:layout>
    </c:legend>
    <c:plotVisOnly val="1"/>
  </c:chart>
  <c:externalData r:id="rId1"/>
</c:chartSpace>
</file>

<file path=ppt/charts/chart46.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a:t>
            </a:r>
            <a:r>
              <a:rPr lang="el-GR" baseline="0"/>
              <a:t> ανα κατηγορία</a:t>
            </a:r>
            <a:endParaRPr lang="en-US"/>
          </a:p>
        </c:rich>
      </c:tx>
    </c:title>
    <c:view3D>
      <c:rAngAx val="1"/>
    </c:view3D>
    <c:plotArea>
      <c:layout/>
      <c:bar3DChart>
        <c:barDir val="col"/>
        <c:grouping val="clustered"/>
        <c:ser>
          <c:idx val="0"/>
          <c:order val="0"/>
          <c:tx>
            <c:strRef>
              <c:f>Φύλλο1!$D$107</c:f>
              <c:strCache>
                <c:ptCount val="1"/>
                <c:pt idx="0">
                  <c:v>Προβολές</c:v>
                </c:pt>
              </c:strCache>
            </c:strRef>
          </c:tx>
          <c:cat>
            <c:strRef>
              <c:f>Φύλλο1!$C$108:$C$110</c:f>
              <c:strCache>
                <c:ptCount val="3"/>
                <c:pt idx="0">
                  <c:v>Διαφημιστικά σποτ</c:v>
                </c:pt>
                <c:pt idx="1">
                  <c:v>Συνεντεύξεις τύπου</c:v>
                </c:pt>
                <c:pt idx="2">
                  <c:v>Προεκλογικές συγκεντρώσεις</c:v>
                </c:pt>
              </c:strCache>
            </c:strRef>
          </c:cat>
          <c:val>
            <c:numRef>
              <c:f>Φύλλο1!$D$108:$D$110</c:f>
              <c:numCache>
                <c:formatCode>General</c:formatCode>
                <c:ptCount val="3"/>
                <c:pt idx="0">
                  <c:v>755</c:v>
                </c:pt>
                <c:pt idx="1">
                  <c:v>21000</c:v>
                </c:pt>
                <c:pt idx="2">
                  <c:v>7690</c:v>
                </c:pt>
              </c:numCache>
            </c:numRef>
          </c:val>
        </c:ser>
        <c:shape val="box"/>
        <c:axId val="79312000"/>
        <c:axId val="79313536"/>
        <c:axId val="0"/>
      </c:bar3DChart>
      <c:catAx>
        <c:axId val="79312000"/>
        <c:scaling>
          <c:orientation val="minMax"/>
        </c:scaling>
        <c:axPos val="b"/>
        <c:majorTickMark val="none"/>
        <c:tickLblPos val="nextTo"/>
        <c:crossAx val="79313536"/>
        <c:crosses val="autoZero"/>
        <c:auto val="1"/>
        <c:lblAlgn val="ctr"/>
        <c:lblOffset val="100"/>
      </c:catAx>
      <c:valAx>
        <c:axId val="79313536"/>
        <c:scaling>
          <c:orientation val="minMax"/>
        </c:scaling>
        <c:axPos val="l"/>
        <c:majorGridlines/>
        <c:numFmt formatCode="General" sourceLinked="1"/>
        <c:majorTickMark val="none"/>
        <c:tickLblPos val="nextTo"/>
        <c:crossAx val="79312000"/>
        <c:crosses val="autoZero"/>
        <c:crossBetween val="between"/>
      </c:valAx>
      <c:dTable>
        <c:showHorzBorder val="1"/>
        <c:showVertBorder val="1"/>
        <c:showOutline val="1"/>
        <c:showKeys val="1"/>
      </c:dTable>
    </c:plotArea>
    <c:plotVisOnly val="1"/>
  </c:chart>
  <c:externalData r:id="rId1"/>
</c:chartSpace>
</file>

<file path=ppt/charts/chart47.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a:t>
            </a:r>
            <a:r>
              <a:rPr lang="en-US" baseline="0"/>
              <a:t>  YouTube</a:t>
            </a:r>
            <a:r>
              <a:rPr lang="el-GR" baseline="0"/>
              <a:t> </a:t>
            </a:r>
            <a:endParaRPr lang="el-GR"/>
          </a:p>
        </c:rich>
      </c:tx>
    </c:title>
    <c:plotArea>
      <c:layout/>
      <c:pieChart>
        <c:varyColors val="1"/>
        <c:ser>
          <c:idx val="0"/>
          <c:order val="0"/>
          <c:dLbls>
            <c:showPercent val="1"/>
          </c:dLbls>
          <c:cat>
            <c:strRef>
              <c:f>Φύλλο1!$C$101:$C$103</c:f>
              <c:strCache>
                <c:ptCount val="3"/>
                <c:pt idx="0">
                  <c:v>Διαφημιστικά σποτ</c:v>
                </c:pt>
                <c:pt idx="1">
                  <c:v>Συνεντεύξεις τύπου</c:v>
                </c:pt>
                <c:pt idx="2">
                  <c:v>Προεκλογικές συγκεντρώσεις</c:v>
                </c:pt>
              </c:strCache>
            </c:strRef>
          </c:cat>
          <c:val>
            <c:numRef>
              <c:f>Φύλλο1!$D$101:$D$103</c:f>
              <c:numCache>
                <c:formatCode>General</c:formatCode>
                <c:ptCount val="3"/>
                <c:pt idx="0">
                  <c:v>1</c:v>
                </c:pt>
                <c:pt idx="1">
                  <c:v>34</c:v>
                </c:pt>
                <c:pt idx="2">
                  <c:v>22</c:v>
                </c:pt>
              </c:numCache>
            </c:numRef>
          </c:val>
        </c:ser>
        <c:dLbls>
          <c:showPercent val="1"/>
        </c:dLbls>
        <c:firstSliceAng val="0"/>
      </c:pieChart>
    </c:plotArea>
    <c:legend>
      <c:legendPos val="r"/>
    </c:legend>
    <c:plotVisOnly val="1"/>
  </c:chart>
  <c:externalData r:id="rId1"/>
</c:chartSpace>
</file>

<file path=ppt/charts/chart48.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 ανά</a:t>
            </a:r>
            <a:r>
              <a:rPr lang="el-GR" baseline="0"/>
              <a:t> κατηγορία</a:t>
            </a:r>
            <a:endParaRPr lang="el-GR"/>
          </a:p>
        </c:rich>
      </c:tx>
    </c:title>
    <c:view3D>
      <c:rAngAx val="1"/>
    </c:view3D>
    <c:plotArea>
      <c:layout/>
      <c:bar3DChart>
        <c:barDir val="col"/>
        <c:grouping val="clustered"/>
        <c:ser>
          <c:idx val="0"/>
          <c:order val="0"/>
          <c:tx>
            <c:strRef>
              <c:f>Φύλλο1!$D$107</c:f>
              <c:strCache>
                <c:ptCount val="1"/>
                <c:pt idx="0">
                  <c:v>Προβολές</c:v>
                </c:pt>
              </c:strCache>
            </c:strRef>
          </c:tx>
          <c:cat>
            <c:strRef>
              <c:f>Φύλλο1!$C$108:$C$110</c:f>
              <c:strCache>
                <c:ptCount val="3"/>
                <c:pt idx="0">
                  <c:v>Διαφημιστικά σποτ</c:v>
                </c:pt>
                <c:pt idx="1">
                  <c:v>Συνεντεύξεις τύπου</c:v>
                </c:pt>
                <c:pt idx="2">
                  <c:v>Προεκλογικές συγκεντρώσεις</c:v>
                </c:pt>
              </c:strCache>
            </c:strRef>
          </c:cat>
          <c:val>
            <c:numRef>
              <c:f>Φύλλο1!$D$108:$D$110</c:f>
              <c:numCache>
                <c:formatCode>General</c:formatCode>
                <c:ptCount val="3"/>
                <c:pt idx="0">
                  <c:v>755</c:v>
                </c:pt>
                <c:pt idx="1">
                  <c:v>21000</c:v>
                </c:pt>
                <c:pt idx="2">
                  <c:v>7690</c:v>
                </c:pt>
              </c:numCache>
            </c:numRef>
          </c:val>
        </c:ser>
        <c:shape val="box"/>
        <c:axId val="79399168"/>
        <c:axId val="79421440"/>
        <c:axId val="0"/>
      </c:bar3DChart>
      <c:catAx>
        <c:axId val="79399168"/>
        <c:scaling>
          <c:orientation val="minMax"/>
        </c:scaling>
        <c:axPos val="b"/>
        <c:majorTickMark val="none"/>
        <c:tickLblPos val="nextTo"/>
        <c:crossAx val="79421440"/>
        <c:crosses val="autoZero"/>
        <c:auto val="1"/>
        <c:lblAlgn val="ctr"/>
        <c:lblOffset val="100"/>
      </c:catAx>
      <c:valAx>
        <c:axId val="79421440"/>
        <c:scaling>
          <c:orientation val="minMax"/>
        </c:scaling>
        <c:axPos val="l"/>
        <c:majorGridlines/>
        <c:title/>
        <c:numFmt formatCode="General" sourceLinked="1"/>
        <c:majorTickMark val="none"/>
        <c:tickLblPos val="nextTo"/>
        <c:crossAx val="79399168"/>
        <c:crosses val="autoZero"/>
        <c:crossBetween val="between"/>
      </c:valAx>
      <c:dTable>
        <c:showHorzBorder val="1"/>
        <c:showVertBorder val="1"/>
        <c:showOutline val="1"/>
        <c:showKeys val="1"/>
      </c:dTable>
    </c:plotArea>
    <c:plotVisOnly val="1"/>
  </c:chart>
  <c:externalData r:id="rId1"/>
</c:chartSpace>
</file>

<file path=ppt/charts/chart49.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 χώρου στο </a:t>
            </a:r>
            <a:r>
              <a:rPr lang="en-US"/>
              <a:t>YouTube</a:t>
            </a:r>
            <a:endParaRPr lang="el-GR"/>
          </a:p>
        </c:rich>
      </c:tx>
    </c:title>
    <c:plotArea>
      <c:layout/>
      <c:pieChart>
        <c:varyColors val="1"/>
        <c:ser>
          <c:idx val="0"/>
          <c:order val="0"/>
          <c:dLbls>
            <c:showPercent val="1"/>
          </c:dLbls>
          <c:cat>
            <c:strRef>
              <c:f>Φύλλο1!$C$127:$C$129</c:f>
              <c:strCache>
                <c:ptCount val="3"/>
                <c:pt idx="0">
                  <c:v>Διαφημιστικά σποτ</c:v>
                </c:pt>
                <c:pt idx="1">
                  <c:v>Συνεντεύξεις τύπου</c:v>
                </c:pt>
                <c:pt idx="2">
                  <c:v>Προεκλογικές συγκεντρώσεις</c:v>
                </c:pt>
              </c:strCache>
            </c:strRef>
          </c:cat>
          <c:val>
            <c:numRef>
              <c:f>Φύλλο1!$D$127:$D$129</c:f>
              <c:numCache>
                <c:formatCode>General</c:formatCode>
                <c:ptCount val="3"/>
                <c:pt idx="0">
                  <c:v>1</c:v>
                </c:pt>
                <c:pt idx="1">
                  <c:v>24</c:v>
                </c:pt>
                <c:pt idx="2">
                  <c:v>13</c:v>
                </c:pt>
              </c:numCache>
            </c:numRef>
          </c:val>
        </c:ser>
        <c:dLbls>
          <c:showPercent val="1"/>
        </c:dLbls>
        <c:firstSliceAng val="0"/>
      </c:pieChart>
    </c:plotArea>
    <c:legend>
      <c:legendPos val="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a:t>Προβολές</a:t>
            </a:r>
            <a:r>
              <a:rPr lang="en-US" sz="1800" b="1" i="0" baseline="0"/>
              <a:t> </a:t>
            </a:r>
            <a:r>
              <a:rPr lang="el-GR" sz="1800" b="1" i="0" baseline="0"/>
              <a:t>ανά κατηγορία</a:t>
            </a:r>
          </a:p>
        </c:rich>
      </c:tx>
    </c:title>
    <c:view3D>
      <c:rAngAx val="1"/>
    </c:view3D>
    <c:plotArea>
      <c:layout/>
      <c:bar3DChart>
        <c:barDir val="col"/>
        <c:grouping val="clustered"/>
        <c:ser>
          <c:idx val="0"/>
          <c:order val="0"/>
          <c:tx>
            <c:strRef>
              <c:f>Φύλλο1!$D$251</c:f>
              <c:strCache>
                <c:ptCount val="1"/>
                <c:pt idx="0">
                  <c:v>Προβολές</c:v>
                </c:pt>
              </c:strCache>
            </c:strRef>
          </c:tx>
          <c:cat>
            <c:strRef>
              <c:f>Φύλλο1!$C$252:$C$254</c:f>
              <c:strCache>
                <c:ptCount val="3"/>
                <c:pt idx="0">
                  <c:v>Διαφημιστικά σποτ</c:v>
                </c:pt>
                <c:pt idx="1">
                  <c:v>Συνεντεύξεις τύπου</c:v>
                </c:pt>
                <c:pt idx="2">
                  <c:v>Προεκλογικές συγκεντρώσεις</c:v>
                </c:pt>
              </c:strCache>
            </c:strRef>
          </c:cat>
          <c:val>
            <c:numRef>
              <c:f>Φύλλο1!$D$252:$D$254</c:f>
              <c:numCache>
                <c:formatCode>General</c:formatCode>
                <c:ptCount val="3"/>
                <c:pt idx="0">
                  <c:v>38678</c:v>
                </c:pt>
                <c:pt idx="1">
                  <c:v>15535</c:v>
                </c:pt>
                <c:pt idx="2">
                  <c:v>5285</c:v>
                </c:pt>
              </c:numCache>
            </c:numRef>
          </c:val>
        </c:ser>
        <c:shape val="box"/>
        <c:axId val="69956352"/>
        <c:axId val="69957888"/>
        <c:axId val="0"/>
      </c:bar3DChart>
      <c:catAx>
        <c:axId val="69956352"/>
        <c:scaling>
          <c:orientation val="minMax"/>
        </c:scaling>
        <c:axPos val="b"/>
        <c:majorTickMark val="none"/>
        <c:tickLblPos val="nextTo"/>
        <c:crossAx val="69957888"/>
        <c:crosses val="autoZero"/>
        <c:auto val="1"/>
        <c:lblAlgn val="ctr"/>
        <c:lblOffset val="100"/>
      </c:catAx>
      <c:valAx>
        <c:axId val="69957888"/>
        <c:scaling>
          <c:orientation val="minMax"/>
        </c:scaling>
        <c:axPos val="l"/>
        <c:majorGridlines/>
        <c:numFmt formatCode="General" sourceLinked="1"/>
        <c:majorTickMark val="none"/>
        <c:tickLblPos val="nextTo"/>
        <c:crossAx val="69956352"/>
        <c:crosses val="autoZero"/>
        <c:crossBetween val="between"/>
      </c:valAx>
      <c:dTable>
        <c:showHorzBorder val="1"/>
        <c:showVertBorder val="1"/>
        <c:showOutline val="1"/>
        <c:showKeys val="1"/>
      </c:dTable>
    </c:plotArea>
    <c:plotVisOnly val="1"/>
  </c:chart>
  <c:externalData r:id="rId1"/>
</c:chartSpace>
</file>

<file path=ppt/charts/chart50.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a:t>
            </a:r>
            <a:r>
              <a:rPr lang="en-US"/>
              <a:t> </a:t>
            </a:r>
            <a:r>
              <a:rPr lang="el-GR"/>
              <a:t>ανα</a:t>
            </a:r>
            <a:r>
              <a:rPr lang="el-GR" baseline="0"/>
              <a:t> κατηγορία</a:t>
            </a:r>
            <a:endParaRPr lang="el-GR"/>
          </a:p>
        </c:rich>
      </c:tx>
    </c:title>
    <c:view3D>
      <c:rAngAx val="1"/>
    </c:view3D>
    <c:plotArea>
      <c:layout/>
      <c:bar3DChart>
        <c:barDir val="col"/>
        <c:grouping val="clustered"/>
        <c:ser>
          <c:idx val="0"/>
          <c:order val="0"/>
          <c:tx>
            <c:strRef>
              <c:f>Φύλλο1!$D$140</c:f>
              <c:strCache>
                <c:ptCount val="1"/>
                <c:pt idx="0">
                  <c:v>Προβολές</c:v>
                </c:pt>
              </c:strCache>
            </c:strRef>
          </c:tx>
          <c:cat>
            <c:strRef>
              <c:f>Φύλλο1!$C$141:$C$143</c:f>
              <c:strCache>
                <c:ptCount val="3"/>
                <c:pt idx="0">
                  <c:v>Διαφημιστικά σποτ</c:v>
                </c:pt>
                <c:pt idx="1">
                  <c:v>Συνεντεύξεις τύπου</c:v>
                </c:pt>
                <c:pt idx="2">
                  <c:v>Προεκλογικές συγκεντρώσεις</c:v>
                </c:pt>
              </c:strCache>
            </c:strRef>
          </c:cat>
          <c:val>
            <c:numRef>
              <c:f>Φύλλο1!$D$141:$D$143</c:f>
              <c:numCache>
                <c:formatCode>General</c:formatCode>
                <c:ptCount val="3"/>
                <c:pt idx="0">
                  <c:v>1807</c:v>
                </c:pt>
                <c:pt idx="1">
                  <c:v>17560</c:v>
                </c:pt>
                <c:pt idx="2">
                  <c:v>2345</c:v>
                </c:pt>
              </c:numCache>
            </c:numRef>
          </c:val>
        </c:ser>
        <c:shape val="box"/>
        <c:axId val="79294848"/>
        <c:axId val="79296384"/>
        <c:axId val="0"/>
      </c:bar3DChart>
      <c:catAx>
        <c:axId val="79294848"/>
        <c:scaling>
          <c:orientation val="minMax"/>
        </c:scaling>
        <c:axPos val="b"/>
        <c:majorTickMark val="none"/>
        <c:tickLblPos val="nextTo"/>
        <c:crossAx val="79296384"/>
        <c:crosses val="autoZero"/>
        <c:auto val="1"/>
        <c:lblAlgn val="ctr"/>
        <c:lblOffset val="100"/>
      </c:catAx>
      <c:valAx>
        <c:axId val="79296384"/>
        <c:scaling>
          <c:orientation val="minMax"/>
        </c:scaling>
        <c:axPos val="l"/>
        <c:majorGridlines/>
        <c:title/>
        <c:numFmt formatCode="General" sourceLinked="1"/>
        <c:majorTickMark val="none"/>
        <c:tickLblPos val="nextTo"/>
        <c:crossAx val="79294848"/>
        <c:crosses val="autoZero"/>
        <c:crossBetween val="between"/>
      </c:valAx>
      <c:dTable>
        <c:showHorzBorder val="1"/>
        <c:showVertBorder val="1"/>
        <c:showOutline val="1"/>
        <c:showKeys val="1"/>
      </c:dTable>
    </c:plotArea>
    <c:plotVisOnly val="1"/>
  </c:chart>
  <c:externalData r:id="rId1"/>
</c:chartSpace>
</file>

<file path=ppt/charts/chart51.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YouTube</a:t>
            </a:r>
            <a:endParaRPr lang="el-GR"/>
          </a:p>
        </c:rich>
      </c:tx>
      <c:layout>
        <c:manualLayout>
          <c:xMode val="edge"/>
          <c:yMode val="edge"/>
          <c:x val="0.18631933508311677"/>
          <c:y val="6.4814814814815797E-2"/>
        </c:manualLayout>
      </c:layout>
    </c:title>
    <c:plotArea>
      <c:layout/>
      <c:pieChart>
        <c:varyColors val="1"/>
        <c:ser>
          <c:idx val="0"/>
          <c:order val="0"/>
          <c:dLbls>
            <c:showPercent val="1"/>
          </c:dLbls>
          <c:cat>
            <c:strRef>
              <c:f>Φύλλο1!$C$101:$C$103</c:f>
              <c:strCache>
                <c:ptCount val="3"/>
                <c:pt idx="0">
                  <c:v>Διαφημιστικά σποτ</c:v>
                </c:pt>
                <c:pt idx="1">
                  <c:v>Συνεντεύξεις τύπου</c:v>
                </c:pt>
                <c:pt idx="2">
                  <c:v>Προεκλογικές συγκεντρώσεις</c:v>
                </c:pt>
              </c:strCache>
            </c:strRef>
          </c:cat>
          <c:val>
            <c:numRef>
              <c:f>Φύλλο1!$D$101:$D$103</c:f>
              <c:numCache>
                <c:formatCode>General</c:formatCode>
                <c:ptCount val="3"/>
                <c:pt idx="0">
                  <c:v>2</c:v>
                </c:pt>
                <c:pt idx="1">
                  <c:v>3</c:v>
                </c:pt>
                <c:pt idx="2">
                  <c:v>3</c:v>
                </c:pt>
              </c:numCache>
            </c:numRef>
          </c:val>
        </c:ser>
        <c:dLbls>
          <c:showPercent val="1"/>
        </c:dLbls>
        <c:firstSliceAng val="0"/>
      </c:pieChart>
    </c:plotArea>
    <c:legend>
      <c:legendPos val="r"/>
    </c:legend>
    <c:plotVisOnly val="1"/>
  </c:chart>
  <c:externalData r:id="rId1"/>
</c:chartSpace>
</file>

<file path=ppt/charts/chart52.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a:t>
            </a:r>
            <a:r>
              <a:rPr lang="el-GR" baseline="0"/>
              <a:t> ανά κατηγορία</a:t>
            </a:r>
            <a:endParaRPr lang="en-US"/>
          </a:p>
        </c:rich>
      </c:tx>
    </c:title>
    <c:view3D>
      <c:rAngAx val="1"/>
    </c:view3D>
    <c:plotArea>
      <c:layout/>
      <c:bar3DChart>
        <c:barDir val="col"/>
        <c:grouping val="clustered"/>
        <c:ser>
          <c:idx val="0"/>
          <c:order val="0"/>
          <c:tx>
            <c:strRef>
              <c:f>Φύλλο1!$D$107</c:f>
              <c:strCache>
                <c:ptCount val="1"/>
                <c:pt idx="0">
                  <c:v>Προβολές</c:v>
                </c:pt>
              </c:strCache>
            </c:strRef>
          </c:tx>
          <c:cat>
            <c:strRef>
              <c:f>Φύλλο1!$C$108:$C$110</c:f>
              <c:strCache>
                <c:ptCount val="3"/>
                <c:pt idx="0">
                  <c:v>Διαφημιστικά σποτ</c:v>
                </c:pt>
                <c:pt idx="1">
                  <c:v>Συνεντεύξεις τύπου</c:v>
                </c:pt>
                <c:pt idx="2">
                  <c:v>Προεκλογικές συγκεντρώσεις</c:v>
                </c:pt>
              </c:strCache>
            </c:strRef>
          </c:cat>
          <c:val>
            <c:numRef>
              <c:f>Φύλλο1!$D$108:$D$110</c:f>
              <c:numCache>
                <c:formatCode>General</c:formatCode>
                <c:ptCount val="3"/>
                <c:pt idx="0">
                  <c:v>239389</c:v>
                </c:pt>
                <c:pt idx="1">
                  <c:v>433348</c:v>
                </c:pt>
                <c:pt idx="2">
                  <c:v>173897</c:v>
                </c:pt>
              </c:numCache>
            </c:numRef>
          </c:val>
        </c:ser>
        <c:shape val="box"/>
        <c:axId val="79468800"/>
        <c:axId val="79470592"/>
        <c:axId val="0"/>
      </c:bar3DChart>
      <c:catAx>
        <c:axId val="79468800"/>
        <c:scaling>
          <c:orientation val="minMax"/>
        </c:scaling>
        <c:axPos val="b"/>
        <c:majorTickMark val="none"/>
        <c:tickLblPos val="nextTo"/>
        <c:crossAx val="79470592"/>
        <c:crosses val="autoZero"/>
        <c:auto val="1"/>
        <c:lblAlgn val="ctr"/>
        <c:lblOffset val="100"/>
      </c:catAx>
      <c:valAx>
        <c:axId val="79470592"/>
        <c:scaling>
          <c:orientation val="minMax"/>
        </c:scaling>
        <c:axPos val="l"/>
        <c:majorGridlines/>
        <c:title/>
        <c:numFmt formatCode="General" sourceLinked="1"/>
        <c:majorTickMark val="none"/>
        <c:tickLblPos val="nextTo"/>
        <c:crossAx val="79468800"/>
        <c:crosses val="autoZero"/>
        <c:crossBetween val="between"/>
      </c:valAx>
      <c:dTable>
        <c:showHorzBorder val="1"/>
        <c:showVertBorder val="1"/>
        <c:showOutline val="1"/>
        <c:showKeys val="1"/>
      </c:dTable>
    </c:plotArea>
    <c:plotVisOnly val="1"/>
  </c:chart>
  <c:externalData r:id="rId1"/>
</c:chartSpace>
</file>

<file path=ppt/charts/chart53.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YouTube</a:t>
            </a:r>
            <a:endParaRPr lang="el-GR"/>
          </a:p>
        </c:rich>
      </c:tx>
      <c:layout>
        <c:manualLayout>
          <c:xMode val="edge"/>
          <c:yMode val="edge"/>
          <c:x val="0.18631933508311674"/>
          <c:y val="6.4814814814815783E-2"/>
        </c:manualLayout>
      </c:layout>
    </c:title>
    <c:plotArea>
      <c:layout/>
      <c:pieChart>
        <c:varyColors val="1"/>
        <c:ser>
          <c:idx val="0"/>
          <c:order val="0"/>
          <c:dLbls>
            <c:showPercent val="1"/>
          </c:dLbls>
          <c:cat>
            <c:strRef>
              <c:f>Φύλλο1!$C$101:$C$103</c:f>
              <c:strCache>
                <c:ptCount val="3"/>
                <c:pt idx="0">
                  <c:v>Διαφημιστικά σποτ</c:v>
                </c:pt>
                <c:pt idx="1">
                  <c:v>Συνεντεύξεις τύπου</c:v>
                </c:pt>
                <c:pt idx="2">
                  <c:v>Προεκλογικές συγκεντρώσεις</c:v>
                </c:pt>
              </c:strCache>
            </c:strRef>
          </c:cat>
          <c:val>
            <c:numRef>
              <c:f>Φύλλο1!$D$101:$D$103</c:f>
              <c:numCache>
                <c:formatCode>General</c:formatCode>
                <c:ptCount val="3"/>
                <c:pt idx="0">
                  <c:v>1</c:v>
                </c:pt>
                <c:pt idx="1">
                  <c:v>34</c:v>
                </c:pt>
                <c:pt idx="2">
                  <c:v>22</c:v>
                </c:pt>
              </c:numCache>
            </c:numRef>
          </c:val>
        </c:ser>
        <c:dLbls>
          <c:showPercent val="1"/>
        </c:dLbls>
        <c:firstSliceAng val="0"/>
      </c:pieChart>
    </c:plotArea>
    <c:legend>
      <c:legendPos val="r"/>
    </c:legend>
    <c:plotVisOnly val="1"/>
  </c:chart>
  <c:externalData r:id="rId1"/>
</c:chartSpace>
</file>

<file path=ppt/charts/chart54.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a:t>
            </a:r>
            <a:r>
              <a:rPr lang="el-GR" baseline="0"/>
              <a:t> ανά κατηγορία</a:t>
            </a:r>
            <a:endParaRPr lang="en-US"/>
          </a:p>
        </c:rich>
      </c:tx>
    </c:title>
    <c:view3D>
      <c:rAngAx val="1"/>
    </c:view3D>
    <c:plotArea>
      <c:layout/>
      <c:bar3DChart>
        <c:barDir val="col"/>
        <c:grouping val="clustered"/>
        <c:ser>
          <c:idx val="0"/>
          <c:order val="0"/>
          <c:tx>
            <c:strRef>
              <c:f>Φύλλο1!$D$107</c:f>
              <c:strCache>
                <c:ptCount val="1"/>
                <c:pt idx="0">
                  <c:v>Προβολές</c:v>
                </c:pt>
              </c:strCache>
            </c:strRef>
          </c:tx>
          <c:cat>
            <c:strRef>
              <c:f>Φύλλο1!$C$108:$C$110</c:f>
              <c:strCache>
                <c:ptCount val="3"/>
                <c:pt idx="0">
                  <c:v>Διαφημιστικά σποτ</c:v>
                </c:pt>
                <c:pt idx="1">
                  <c:v>Συνεντεύξεις τύπου</c:v>
                </c:pt>
                <c:pt idx="2">
                  <c:v>Προεκλογικές συγκεντρώσεις</c:v>
                </c:pt>
              </c:strCache>
            </c:strRef>
          </c:cat>
          <c:val>
            <c:numRef>
              <c:f>Φύλλο1!$D$108:$D$110</c:f>
              <c:numCache>
                <c:formatCode>General</c:formatCode>
                <c:ptCount val="3"/>
                <c:pt idx="0">
                  <c:v>755</c:v>
                </c:pt>
                <c:pt idx="1">
                  <c:v>21000</c:v>
                </c:pt>
                <c:pt idx="2">
                  <c:v>7690</c:v>
                </c:pt>
              </c:numCache>
            </c:numRef>
          </c:val>
        </c:ser>
        <c:shape val="box"/>
        <c:axId val="79614336"/>
        <c:axId val="79615872"/>
        <c:axId val="0"/>
      </c:bar3DChart>
      <c:catAx>
        <c:axId val="79614336"/>
        <c:scaling>
          <c:orientation val="minMax"/>
        </c:scaling>
        <c:axPos val="b"/>
        <c:majorTickMark val="none"/>
        <c:tickLblPos val="nextTo"/>
        <c:crossAx val="79615872"/>
        <c:crosses val="autoZero"/>
        <c:auto val="1"/>
        <c:lblAlgn val="ctr"/>
        <c:lblOffset val="100"/>
      </c:catAx>
      <c:valAx>
        <c:axId val="79615872"/>
        <c:scaling>
          <c:orientation val="minMax"/>
        </c:scaling>
        <c:axPos val="l"/>
        <c:majorGridlines/>
        <c:title/>
        <c:numFmt formatCode="General" sourceLinked="1"/>
        <c:majorTickMark val="none"/>
        <c:tickLblPos val="nextTo"/>
        <c:crossAx val="79614336"/>
        <c:crosses val="autoZero"/>
        <c:crossBetween val="between"/>
      </c:valAx>
      <c:dTable>
        <c:showHorzBorder val="1"/>
        <c:showVertBorder val="1"/>
        <c:showOutline val="1"/>
        <c:showKeys val="1"/>
      </c:dTable>
    </c:plotArea>
    <c:plotVisOnly val="1"/>
  </c:chart>
  <c:externalData r:id="rId1"/>
</c:chartSpace>
</file>

<file path=ppt/charts/chart55.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Facebook</a:t>
            </a:r>
            <a:endParaRPr lang="el-GR"/>
          </a:p>
        </c:rich>
      </c:tx>
    </c:title>
    <c:view3D>
      <c:rotX val="30"/>
      <c:perspective val="30"/>
    </c:view3D>
    <c:plotArea>
      <c:layout/>
      <c:pie3DChart>
        <c:varyColors val="1"/>
        <c:ser>
          <c:idx val="0"/>
          <c:order val="0"/>
          <c:dLbls>
            <c:showPercent val="1"/>
          </c:dLbls>
          <c:cat>
            <c:strRef>
              <c:f>Φύλλο1!$C$51:$C$55</c:f>
              <c:strCache>
                <c:ptCount val="5"/>
                <c:pt idx="0">
                  <c:v>Διαφημιστικά σποτ</c:v>
                </c:pt>
                <c:pt idx="1">
                  <c:v>Ομιλίες</c:v>
                </c:pt>
                <c:pt idx="2">
                  <c:v>Ανακοινώσεις</c:v>
                </c:pt>
                <c:pt idx="3">
                  <c:v>Άρθρα</c:v>
                </c:pt>
                <c:pt idx="4">
                  <c:v>Διάφορα</c:v>
                </c:pt>
              </c:strCache>
            </c:strRef>
          </c:cat>
          <c:val>
            <c:numRef>
              <c:f>Φύλλο1!$D$51:$D$55</c:f>
              <c:numCache>
                <c:formatCode>General</c:formatCode>
                <c:ptCount val="5"/>
                <c:pt idx="0">
                  <c:v>11</c:v>
                </c:pt>
                <c:pt idx="1">
                  <c:v>9</c:v>
                </c:pt>
                <c:pt idx="2">
                  <c:v>10</c:v>
                </c:pt>
                <c:pt idx="3">
                  <c:v>2</c:v>
                </c:pt>
                <c:pt idx="4">
                  <c:v>8</c:v>
                </c:pt>
              </c:numCache>
            </c:numRef>
          </c:val>
        </c:ser>
        <c:dLbls>
          <c:showPercent val="1"/>
        </c:dLbls>
      </c:pie3DChart>
    </c:plotArea>
    <c:legend>
      <c:legendPos val="r"/>
      <c:layout>
        <c:manualLayout>
          <c:xMode val="edge"/>
          <c:yMode val="edge"/>
          <c:x val="0.6347024414999447"/>
          <c:y val="0.23982234345066464"/>
          <c:w val="0.28318168668402438"/>
          <c:h val="0.41214328939349237"/>
        </c:manualLayout>
      </c:layout>
    </c:legend>
    <c:plotVisOnly val="1"/>
  </c:chart>
  <c:externalData r:id="rId1"/>
</c:chartSpace>
</file>

<file path=ppt/charts/chart56.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Φύλλο1!$D$1190</c:f>
              <c:strCache>
                <c:ptCount val="1"/>
                <c:pt idx="0">
                  <c:v>like</c:v>
                </c:pt>
              </c:strCache>
            </c:strRef>
          </c:tx>
          <c:cat>
            <c:strRef>
              <c:f>Φύλλο1!$C$1191:$C$1195</c:f>
              <c:strCache>
                <c:ptCount val="5"/>
                <c:pt idx="0">
                  <c:v>Διαφημιστικά σπότ </c:v>
                </c:pt>
                <c:pt idx="1">
                  <c:v>Ομiλίες </c:v>
                </c:pt>
                <c:pt idx="2">
                  <c:v>Ανακοινώσεις</c:v>
                </c:pt>
                <c:pt idx="3">
                  <c:v>Άρθρα</c:v>
                </c:pt>
                <c:pt idx="4">
                  <c:v>Διάφορα</c:v>
                </c:pt>
              </c:strCache>
            </c:strRef>
          </c:cat>
          <c:val>
            <c:numRef>
              <c:f>Φύλλο1!$D$1191:$D$1195</c:f>
              <c:numCache>
                <c:formatCode>General</c:formatCode>
                <c:ptCount val="5"/>
                <c:pt idx="0">
                  <c:v>1421</c:v>
                </c:pt>
                <c:pt idx="1">
                  <c:v>786</c:v>
                </c:pt>
                <c:pt idx="2">
                  <c:v>1236</c:v>
                </c:pt>
                <c:pt idx="3">
                  <c:v>99</c:v>
                </c:pt>
                <c:pt idx="4">
                  <c:v>1134</c:v>
                </c:pt>
              </c:numCache>
            </c:numRef>
          </c:val>
        </c:ser>
        <c:ser>
          <c:idx val="1"/>
          <c:order val="1"/>
          <c:tx>
            <c:strRef>
              <c:f>Φύλλο1!$E$1190</c:f>
              <c:strCache>
                <c:ptCount val="1"/>
                <c:pt idx="0">
                  <c:v>comment</c:v>
                </c:pt>
              </c:strCache>
            </c:strRef>
          </c:tx>
          <c:cat>
            <c:strRef>
              <c:f>Φύλλο1!$C$1191:$C$1195</c:f>
              <c:strCache>
                <c:ptCount val="5"/>
                <c:pt idx="0">
                  <c:v>Διαφημιστικά σπότ </c:v>
                </c:pt>
                <c:pt idx="1">
                  <c:v>Ομiλίες </c:v>
                </c:pt>
                <c:pt idx="2">
                  <c:v>Ανακοινώσεις</c:v>
                </c:pt>
                <c:pt idx="3">
                  <c:v>Άρθρα</c:v>
                </c:pt>
                <c:pt idx="4">
                  <c:v>Διάφορα</c:v>
                </c:pt>
              </c:strCache>
            </c:strRef>
          </c:cat>
          <c:val>
            <c:numRef>
              <c:f>Φύλλο1!$E$1191:$E$1195</c:f>
              <c:numCache>
                <c:formatCode>General</c:formatCode>
                <c:ptCount val="5"/>
                <c:pt idx="0">
                  <c:v>504</c:v>
                </c:pt>
                <c:pt idx="1">
                  <c:v>231</c:v>
                </c:pt>
                <c:pt idx="2">
                  <c:v>459</c:v>
                </c:pt>
                <c:pt idx="3">
                  <c:v>32</c:v>
                </c:pt>
                <c:pt idx="4">
                  <c:v>432</c:v>
                </c:pt>
              </c:numCache>
            </c:numRef>
          </c:val>
        </c:ser>
        <c:shape val="box"/>
        <c:axId val="79511936"/>
        <c:axId val="79513472"/>
        <c:axId val="0"/>
      </c:bar3DChart>
      <c:catAx>
        <c:axId val="79511936"/>
        <c:scaling>
          <c:orientation val="minMax"/>
        </c:scaling>
        <c:axPos val="b"/>
        <c:majorTickMark val="none"/>
        <c:tickLblPos val="nextTo"/>
        <c:crossAx val="79513472"/>
        <c:crosses val="autoZero"/>
        <c:auto val="1"/>
        <c:lblAlgn val="ctr"/>
        <c:lblOffset val="100"/>
      </c:catAx>
      <c:valAx>
        <c:axId val="79513472"/>
        <c:scaling>
          <c:orientation val="minMax"/>
        </c:scaling>
        <c:axPos val="l"/>
        <c:majorGridlines/>
        <c:numFmt formatCode="General" sourceLinked="1"/>
        <c:majorTickMark val="none"/>
        <c:tickLblPos val="nextTo"/>
        <c:crossAx val="79511936"/>
        <c:crosses val="autoZero"/>
        <c:crossBetween val="between"/>
      </c:valAx>
      <c:dTable>
        <c:showHorzBorder val="1"/>
        <c:showVertBorder val="1"/>
        <c:showOutline val="1"/>
        <c:showKeys val="1"/>
      </c:dTable>
    </c:plotArea>
    <c:plotVisOnly val="1"/>
  </c:chart>
  <c:externalData r:id="rId1"/>
</c:chartSpace>
</file>

<file path=ppt/charts/chart57.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b="0" dirty="0" smtClean="0"/>
              <a:t>Κατανομή</a:t>
            </a:r>
            <a:r>
              <a:rPr lang="el-GR" b="0" baseline="0" dirty="0" smtClean="0"/>
              <a:t> </a:t>
            </a:r>
            <a:r>
              <a:rPr lang="el-GR" b="0" baseline="0" dirty="0"/>
              <a:t>χώρου στο </a:t>
            </a:r>
            <a:r>
              <a:rPr lang="en-US" b="0" baseline="0" dirty="0" err="1"/>
              <a:t>facebook</a:t>
            </a:r>
            <a:endParaRPr lang="el-GR" b="0" dirty="0"/>
          </a:p>
        </c:rich>
      </c:tx>
    </c:title>
    <c:view3D>
      <c:rotX val="30"/>
      <c:perspective val="30"/>
    </c:view3D>
    <c:plotArea>
      <c:layout>
        <c:manualLayout>
          <c:layoutTarget val="inner"/>
          <c:xMode val="edge"/>
          <c:yMode val="edge"/>
          <c:x val="6.9907355562399076E-2"/>
          <c:y val="0.32551335781816337"/>
          <c:w val="0.82067939254240763"/>
          <c:h val="0.58487014597793874"/>
        </c:manualLayout>
      </c:layout>
      <c:pie3DChart>
        <c:varyColors val="1"/>
        <c:ser>
          <c:idx val="0"/>
          <c:order val="0"/>
          <c:dLbls>
            <c:showPercent val="1"/>
          </c:dLbls>
          <c:cat>
            <c:strRef>
              <c:f>Φύλλο1!$C$78:$C$82</c:f>
              <c:strCache>
                <c:ptCount val="5"/>
                <c:pt idx="0">
                  <c:v>Διαφημιστικά σποτ</c:v>
                </c:pt>
                <c:pt idx="1">
                  <c:v>Ομιλίες</c:v>
                </c:pt>
                <c:pt idx="2">
                  <c:v>Ανακοινώσεις</c:v>
                </c:pt>
                <c:pt idx="3">
                  <c:v>Άρθρα</c:v>
                </c:pt>
                <c:pt idx="4">
                  <c:v>Διάφορα</c:v>
                </c:pt>
              </c:strCache>
            </c:strRef>
          </c:cat>
          <c:val>
            <c:numRef>
              <c:f>Φύλλο1!$D$78:$D$82</c:f>
              <c:numCache>
                <c:formatCode>General</c:formatCode>
                <c:ptCount val="5"/>
                <c:pt idx="0">
                  <c:v>2</c:v>
                </c:pt>
                <c:pt idx="1">
                  <c:v>6</c:v>
                </c:pt>
                <c:pt idx="2">
                  <c:v>11</c:v>
                </c:pt>
                <c:pt idx="3">
                  <c:v>2</c:v>
                </c:pt>
                <c:pt idx="4">
                  <c:v>14</c:v>
                </c:pt>
              </c:numCache>
            </c:numRef>
          </c:val>
        </c:ser>
        <c:dLbls>
          <c:showPercent val="1"/>
        </c:dLbls>
      </c:pie3DChart>
    </c:plotArea>
    <c:legend>
      <c:legendPos val="t"/>
      <c:layout>
        <c:manualLayout>
          <c:xMode val="edge"/>
          <c:yMode val="edge"/>
          <c:x val="8.2272753211301314E-2"/>
          <c:y val="0.15894644012253648"/>
          <c:w val="0.81169287128879852"/>
          <c:h val="8.4597833086033164E-2"/>
        </c:manualLayout>
      </c:layout>
    </c:legend>
    <c:plotVisOnly val="1"/>
  </c:chart>
  <c:externalData r:id="rId1"/>
</c:chartSpace>
</file>

<file path=ppt/charts/chart58.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Φύλλο1!$D$1208</c:f>
              <c:strCache>
                <c:ptCount val="1"/>
                <c:pt idx="0">
                  <c:v>like</c:v>
                </c:pt>
              </c:strCache>
            </c:strRef>
          </c:tx>
          <c:cat>
            <c:strRef>
              <c:f>Φύλλο1!$C$1209:$C$1213</c:f>
              <c:strCache>
                <c:ptCount val="5"/>
                <c:pt idx="0">
                  <c:v>Διαφημιστικά σπότ </c:v>
                </c:pt>
                <c:pt idx="1">
                  <c:v>Ομiλίες </c:v>
                </c:pt>
                <c:pt idx="2">
                  <c:v>Ανακοινώσεις</c:v>
                </c:pt>
                <c:pt idx="3">
                  <c:v>Άρθρα</c:v>
                </c:pt>
                <c:pt idx="4">
                  <c:v>Διάφορα</c:v>
                </c:pt>
              </c:strCache>
            </c:strRef>
          </c:cat>
          <c:val>
            <c:numRef>
              <c:f>Φύλλο1!$D$1209:$D$1213</c:f>
              <c:numCache>
                <c:formatCode>General</c:formatCode>
                <c:ptCount val="5"/>
                <c:pt idx="0">
                  <c:v>562</c:v>
                </c:pt>
                <c:pt idx="1">
                  <c:v>433</c:v>
                </c:pt>
                <c:pt idx="2">
                  <c:v>1286</c:v>
                </c:pt>
                <c:pt idx="3">
                  <c:v>56</c:v>
                </c:pt>
                <c:pt idx="4">
                  <c:v>1176</c:v>
                </c:pt>
              </c:numCache>
            </c:numRef>
          </c:val>
        </c:ser>
        <c:ser>
          <c:idx val="1"/>
          <c:order val="1"/>
          <c:tx>
            <c:strRef>
              <c:f>Φύλλο1!$E$1208</c:f>
              <c:strCache>
                <c:ptCount val="1"/>
                <c:pt idx="0">
                  <c:v>comment</c:v>
                </c:pt>
              </c:strCache>
            </c:strRef>
          </c:tx>
          <c:cat>
            <c:strRef>
              <c:f>Φύλλο1!$C$1209:$C$1213</c:f>
              <c:strCache>
                <c:ptCount val="5"/>
                <c:pt idx="0">
                  <c:v>Διαφημιστικά σπότ </c:v>
                </c:pt>
                <c:pt idx="1">
                  <c:v>Ομiλίες </c:v>
                </c:pt>
                <c:pt idx="2">
                  <c:v>Ανακοινώσεις</c:v>
                </c:pt>
                <c:pt idx="3">
                  <c:v>Άρθρα</c:v>
                </c:pt>
                <c:pt idx="4">
                  <c:v>Διάφορα</c:v>
                </c:pt>
              </c:strCache>
            </c:strRef>
          </c:cat>
          <c:val>
            <c:numRef>
              <c:f>Φύλλο1!$E$1209:$E$1213</c:f>
              <c:numCache>
                <c:formatCode>General</c:formatCode>
                <c:ptCount val="5"/>
                <c:pt idx="0">
                  <c:v>32</c:v>
                </c:pt>
                <c:pt idx="1">
                  <c:v>232</c:v>
                </c:pt>
                <c:pt idx="2">
                  <c:v>419</c:v>
                </c:pt>
                <c:pt idx="3">
                  <c:v>11</c:v>
                </c:pt>
                <c:pt idx="4">
                  <c:v>543</c:v>
                </c:pt>
              </c:numCache>
            </c:numRef>
          </c:val>
        </c:ser>
        <c:shape val="box"/>
        <c:axId val="79849728"/>
        <c:axId val="79851520"/>
        <c:axId val="0"/>
      </c:bar3DChart>
      <c:catAx>
        <c:axId val="79849728"/>
        <c:scaling>
          <c:orientation val="minMax"/>
        </c:scaling>
        <c:axPos val="b"/>
        <c:majorTickMark val="none"/>
        <c:tickLblPos val="nextTo"/>
        <c:crossAx val="79851520"/>
        <c:crosses val="autoZero"/>
        <c:auto val="1"/>
        <c:lblAlgn val="ctr"/>
        <c:lblOffset val="100"/>
      </c:catAx>
      <c:valAx>
        <c:axId val="79851520"/>
        <c:scaling>
          <c:orientation val="minMax"/>
        </c:scaling>
        <c:axPos val="l"/>
        <c:majorGridlines/>
        <c:numFmt formatCode="General" sourceLinked="1"/>
        <c:majorTickMark val="none"/>
        <c:tickLblPos val="nextTo"/>
        <c:crossAx val="79849728"/>
        <c:crosses val="autoZero"/>
        <c:crossBetween val="between"/>
      </c:valAx>
      <c:dTable>
        <c:showHorzBorder val="1"/>
        <c:showVertBorder val="1"/>
        <c:showOutline val="1"/>
        <c:showKeys val="1"/>
      </c:dTable>
    </c:plotArea>
    <c:plotVisOnly val="1"/>
  </c:chart>
  <c:externalData r:id="rId1"/>
</c:chartSpace>
</file>

<file path=ppt/charts/chart59.xml><?xml version="1.0" encoding="utf-8"?>
<c:chartSpace xmlns:c="http://schemas.openxmlformats.org/drawingml/2006/chart" xmlns:a="http://schemas.openxmlformats.org/drawingml/2006/main" xmlns:r="http://schemas.openxmlformats.org/officeDocument/2006/relationships">
  <c:date1904 val="1"/>
  <c:lang val="el-GR"/>
  <c:style val="10"/>
  <c:chart>
    <c:title>
      <c:tx>
        <c:rich>
          <a:bodyPr/>
          <a:lstStyle/>
          <a:p>
            <a:pPr>
              <a:defRPr/>
            </a:pPr>
            <a:r>
              <a:rPr lang="el-GR" sz="1800" b="1" i="0" baseline="0" dirty="0" smtClean="0"/>
              <a:t>Κατανομή χώρου στο </a:t>
            </a:r>
            <a:r>
              <a:rPr lang="en-US" sz="1800" b="1" i="0" baseline="0" dirty="0" smtClean="0"/>
              <a:t>Facebook</a:t>
            </a:r>
            <a:endParaRPr lang="el-GR" sz="1800" b="1" i="0" baseline="0" dirty="0"/>
          </a:p>
        </c:rich>
      </c:tx>
      <c:layout>
        <c:manualLayout>
          <c:xMode val="edge"/>
          <c:yMode val="edge"/>
          <c:x val="0.20427793096260083"/>
          <c:y val="3.8461538461538464E-2"/>
        </c:manualLayout>
      </c:layout>
    </c:title>
    <c:view3D>
      <c:rotX val="30"/>
      <c:perspective val="30"/>
    </c:view3D>
    <c:plotArea>
      <c:layout/>
      <c:pie3DChart>
        <c:varyColors val="1"/>
        <c:ser>
          <c:idx val="0"/>
          <c:order val="0"/>
          <c:dLbls>
            <c:showPercent val="1"/>
          </c:dLbls>
          <c:cat>
            <c:strRef>
              <c:f>Φύλλο1!$C$331:$C$335</c:f>
              <c:strCache>
                <c:ptCount val="5"/>
                <c:pt idx="0">
                  <c:v>Διαφημιστικά σπότ </c:v>
                </c:pt>
                <c:pt idx="1">
                  <c:v>Ομiλίες </c:v>
                </c:pt>
                <c:pt idx="2">
                  <c:v>Ανακοινώσεις</c:v>
                </c:pt>
                <c:pt idx="3">
                  <c:v>Άρθρα</c:v>
                </c:pt>
                <c:pt idx="4">
                  <c:v>Διάφορα</c:v>
                </c:pt>
              </c:strCache>
            </c:strRef>
          </c:cat>
          <c:val>
            <c:numRef>
              <c:f>Φύλλο1!$D$331:$D$335</c:f>
              <c:numCache>
                <c:formatCode>General</c:formatCode>
                <c:ptCount val="5"/>
                <c:pt idx="0">
                  <c:v>0</c:v>
                </c:pt>
                <c:pt idx="1">
                  <c:v>13</c:v>
                </c:pt>
                <c:pt idx="2">
                  <c:v>8</c:v>
                </c:pt>
                <c:pt idx="3">
                  <c:v>5</c:v>
                </c:pt>
                <c:pt idx="4">
                  <c:v>49</c:v>
                </c:pt>
              </c:numCache>
            </c:numRef>
          </c:val>
        </c:ser>
        <c:dLbls>
          <c:showPercent val="1"/>
        </c:dLbls>
      </c:pie3DChart>
    </c:plotArea>
    <c:legend>
      <c:legendPos val="t"/>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a:t>Κατανομή χώρου στο </a:t>
            </a:r>
            <a:r>
              <a:rPr lang="en-US" sz="1800" b="1" i="0" baseline="0"/>
              <a:t>Youtube</a:t>
            </a:r>
            <a:endParaRPr lang="el-GR" sz="1800" b="1" i="0" baseline="0"/>
          </a:p>
        </c:rich>
      </c:tx>
    </c:title>
    <c:plotArea>
      <c:layout/>
      <c:pieChart>
        <c:varyColors val="1"/>
        <c:ser>
          <c:idx val="1"/>
          <c:order val="1"/>
          <c:dLbls>
            <c:showPercent val="1"/>
          </c:dLbls>
          <c:cat>
            <c:strRef>
              <c:f>Φύλλο1!$C$264:$C$266</c:f>
              <c:strCache>
                <c:ptCount val="3"/>
                <c:pt idx="0">
                  <c:v>Διαφημιστικά σποτ</c:v>
                </c:pt>
                <c:pt idx="1">
                  <c:v>Συνεντεύξεις τύπου</c:v>
                </c:pt>
                <c:pt idx="2">
                  <c:v>Προεκλογικές συγκεντρώσεις</c:v>
                </c:pt>
              </c:strCache>
            </c:strRef>
          </c:cat>
          <c:val>
            <c:numRef>
              <c:f>Φύλλο1!$D$264:$D$266</c:f>
              <c:numCache>
                <c:formatCode>General</c:formatCode>
                <c:ptCount val="3"/>
                <c:pt idx="0">
                  <c:v>9</c:v>
                </c:pt>
                <c:pt idx="1">
                  <c:v>21</c:v>
                </c:pt>
                <c:pt idx="2">
                  <c:v>10</c:v>
                </c:pt>
              </c:numCache>
            </c:numRef>
          </c:val>
        </c:ser>
        <c:ser>
          <c:idx val="0"/>
          <c:order val="0"/>
          <c:dLbls>
            <c:showPercent val="1"/>
          </c:dLbls>
          <c:cat>
            <c:strRef>
              <c:f>Φύλλο1!$C$269:$C$271</c:f>
              <c:strCache>
                <c:ptCount val="3"/>
                <c:pt idx="0">
                  <c:v>Διαφημιστικά σποτ</c:v>
                </c:pt>
                <c:pt idx="1">
                  <c:v>Συνεντεύξεις τύπου</c:v>
                </c:pt>
                <c:pt idx="2">
                  <c:v>Προεκλογικές συγκεντρώσεις</c:v>
                </c:pt>
              </c:strCache>
            </c:strRef>
          </c:cat>
          <c:val>
            <c:numRef>
              <c:f>Φύλλο1!$D$269:$D$271</c:f>
              <c:numCache>
                <c:formatCode>General</c:formatCode>
                <c:ptCount val="3"/>
                <c:pt idx="0">
                  <c:v>10</c:v>
                </c:pt>
                <c:pt idx="1">
                  <c:v>19</c:v>
                </c:pt>
                <c:pt idx="2">
                  <c:v>9</c:v>
                </c:pt>
              </c:numCache>
            </c:numRef>
          </c:val>
        </c:ser>
        <c:dLbls>
          <c:showPercent val="1"/>
        </c:dLbls>
        <c:firstSliceAng val="0"/>
      </c:pieChart>
    </c:plotArea>
    <c:legend>
      <c:legendPos val="t"/>
    </c:legend>
    <c:plotVisOnly val="1"/>
  </c:chart>
  <c:externalData r:id="rId1"/>
</c:chartSpace>
</file>

<file path=ppt/charts/chart60.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Φύλλο1!$D$1154</c:f>
              <c:strCache>
                <c:ptCount val="1"/>
                <c:pt idx="0">
                  <c:v>like</c:v>
                </c:pt>
              </c:strCache>
            </c:strRef>
          </c:tx>
          <c:cat>
            <c:strRef>
              <c:f>Φύλλο1!$C$1155:$C$1159</c:f>
              <c:strCache>
                <c:ptCount val="5"/>
                <c:pt idx="0">
                  <c:v>Διαφημιστικά σπότ </c:v>
                </c:pt>
                <c:pt idx="1">
                  <c:v>Ομiλίες </c:v>
                </c:pt>
                <c:pt idx="2">
                  <c:v>Ανακοινώσεις</c:v>
                </c:pt>
                <c:pt idx="3">
                  <c:v>Άρθρα</c:v>
                </c:pt>
                <c:pt idx="4">
                  <c:v>Διάφορα</c:v>
                </c:pt>
              </c:strCache>
            </c:strRef>
          </c:cat>
          <c:val>
            <c:numRef>
              <c:f>Φύλλο1!$D$1155:$D$1159</c:f>
              <c:numCache>
                <c:formatCode>General</c:formatCode>
                <c:ptCount val="5"/>
                <c:pt idx="0">
                  <c:v>0</c:v>
                </c:pt>
                <c:pt idx="1">
                  <c:v>737</c:v>
                </c:pt>
                <c:pt idx="2">
                  <c:v>453</c:v>
                </c:pt>
                <c:pt idx="3">
                  <c:v>226</c:v>
                </c:pt>
                <c:pt idx="4">
                  <c:v>3448</c:v>
                </c:pt>
              </c:numCache>
            </c:numRef>
          </c:val>
        </c:ser>
        <c:ser>
          <c:idx val="1"/>
          <c:order val="1"/>
          <c:tx>
            <c:strRef>
              <c:f>Φύλλο1!$E$1154</c:f>
              <c:strCache>
                <c:ptCount val="1"/>
                <c:pt idx="0">
                  <c:v>comment</c:v>
                </c:pt>
              </c:strCache>
            </c:strRef>
          </c:tx>
          <c:cat>
            <c:strRef>
              <c:f>Φύλλο1!$C$1155:$C$1159</c:f>
              <c:strCache>
                <c:ptCount val="5"/>
                <c:pt idx="0">
                  <c:v>Διαφημιστικά σπότ </c:v>
                </c:pt>
                <c:pt idx="1">
                  <c:v>Ομiλίες </c:v>
                </c:pt>
                <c:pt idx="2">
                  <c:v>Ανακοινώσεις</c:v>
                </c:pt>
                <c:pt idx="3">
                  <c:v>Άρθρα</c:v>
                </c:pt>
                <c:pt idx="4">
                  <c:v>Διάφορα</c:v>
                </c:pt>
              </c:strCache>
            </c:strRef>
          </c:cat>
          <c:val>
            <c:numRef>
              <c:f>Φύλλο1!$E$1155:$E$1159</c:f>
              <c:numCache>
                <c:formatCode>General</c:formatCode>
                <c:ptCount val="5"/>
                <c:pt idx="0">
                  <c:v>0</c:v>
                </c:pt>
                <c:pt idx="1">
                  <c:v>151</c:v>
                </c:pt>
                <c:pt idx="2">
                  <c:v>133</c:v>
                </c:pt>
                <c:pt idx="3">
                  <c:v>39</c:v>
                </c:pt>
                <c:pt idx="4">
                  <c:v>857</c:v>
                </c:pt>
              </c:numCache>
            </c:numRef>
          </c:val>
        </c:ser>
        <c:shape val="box"/>
        <c:axId val="79786368"/>
        <c:axId val="79787904"/>
        <c:axId val="0"/>
      </c:bar3DChart>
      <c:catAx>
        <c:axId val="79786368"/>
        <c:scaling>
          <c:orientation val="minMax"/>
        </c:scaling>
        <c:axPos val="b"/>
        <c:majorTickMark val="none"/>
        <c:tickLblPos val="nextTo"/>
        <c:crossAx val="79787904"/>
        <c:crosses val="autoZero"/>
        <c:auto val="1"/>
        <c:lblAlgn val="ctr"/>
        <c:lblOffset val="100"/>
      </c:catAx>
      <c:valAx>
        <c:axId val="79787904"/>
        <c:scaling>
          <c:orientation val="minMax"/>
        </c:scaling>
        <c:axPos val="l"/>
        <c:majorGridlines/>
        <c:numFmt formatCode="General" sourceLinked="1"/>
        <c:majorTickMark val="none"/>
        <c:tickLblPos val="nextTo"/>
        <c:crossAx val="79786368"/>
        <c:crosses val="autoZero"/>
        <c:crossBetween val="between"/>
      </c:valAx>
      <c:dTable>
        <c:showHorzBorder val="1"/>
        <c:showVertBorder val="1"/>
        <c:showOutline val="1"/>
        <c:showKeys val="1"/>
      </c:dTable>
    </c:plotArea>
    <c:plotVisOnly val="1"/>
  </c:chart>
  <c:externalData r:id="rId1"/>
</c:chartSpace>
</file>

<file path=ppt/charts/chart61.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facebook</a:t>
            </a:r>
            <a:endParaRPr lang="el-GR"/>
          </a:p>
        </c:rich>
      </c:tx>
    </c:title>
    <c:view3D>
      <c:rotX val="30"/>
      <c:perspective val="30"/>
    </c:view3D>
    <c:plotArea>
      <c:layout/>
      <c:pie3DChart>
        <c:varyColors val="1"/>
        <c:ser>
          <c:idx val="0"/>
          <c:order val="0"/>
          <c:dLbls>
            <c:showPercent val="1"/>
          </c:dLbls>
          <c:cat>
            <c:strRef>
              <c:f>Φύλλο1!$C$51:$C$55</c:f>
              <c:strCache>
                <c:ptCount val="5"/>
                <c:pt idx="0">
                  <c:v>Διαφημιστικά σποτ</c:v>
                </c:pt>
                <c:pt idx="1">
                  <c:v>Ομιλίες</c:v>
                </c:pt>
                <c:pt idx="2">
                  <c:v>Ανακοινώσεις</c:v>
                </c:pt>
                <c:pt idx="3">
                  <c:v>Άρθρα</c:v>
                </c:pt>
                <c:pt idx="4">
                  <c:v>Διάφορα</c:v>
                </c:pt>
              </c:strCache>
            </c:strRef>
          </c:cat>
          <c:val>
            <c:numRef>
              <c:f>Φύλλο1!$D$51:$D$55</c:f>
              <c:numCache>
                <c:formatCode>General</c:formatCode>
                <c:ptCount val="5"/>
                <c:pt idx="0">
                  <c:v>11</c:v>
                </c:pt>
                <c:pt idx="1">
                  <c:v>9</c:v>
                </c:pt>
                <c:pt idx="2">
                  <c:v>10</c:v>
                </c:pt>
                <c:pt idx="3">
                  <c:v>2</c:v>
                </c:pt>
                <c:pt idx="4">
                  <c:v>8</c:v>
                </c:pt>
              </c:numCache>
            </c:numRef>
          </c:val>
        </c:ser>
        <c:dLbls>
          <c:showPercent val="1"/>
        </c:dLbls>
      </c:pie3DChart>
    </c:plotArea>
    <c:legend>
      <c:legendPos val="r"/>
    </c:legend>
    <c:plotVisOnly val="1"/>
  </c:chart>
  <c:externalData r:id="rId1"/>
</c:chartSpace>
</file>

<file path=ppt/charts/chart62.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Φύλλο1!$D$1244</c:f>
              <c:strCache>
                <c:ptCount val="1"/>
                <c:pt idx="0">
                  <c:v>like</c:v>
                </c:pt>
              </c:strCache>
            </c:strRef>
          </c:tx>
          <c:cat>
            <c:strRef>
              <c:f>Φύλλο1!$C$1245:$C$1249</c:f>
              <c:strCache>
                <c:ptCount val="5"/>
                <c:pt idx="0">
                  <c:v>Διαφημιστικά σπότ </c:v>
                </c:pt>
                <c:pt idx="1">
                  <c:v>Ομiλίες </c:v>
                </c:pt>
                <c:pt idx="2">
                  <c:v>Ανακοινώσεις</c:v>
                </c:pt>
                <c:pt idx="3">
                  <c:v>Άρθρα</c:v>
                </c:pt>
                <c:pt idx="4">
                  <c:v>Διάφορα</c:v>
                </c:pt>
              </c:strCache>
            </c:strRef>
          </c:cat>
          <c:val>
            <c:numRef>
              <c:f>Φύλλο1!$D$1245:$D$1249</c:f>
              <c:numCache>
                <c:formatCode>General</c:formatCode>
                <c:ptCount val="5"/>
                <c:pt idx="0">
                  <c:v>328</c:v>
                </c:pt>
                <c:pt idx="1">
                  <c:v>786</c:v>
                </c:pt>
                <c:pt idx="2">
                  <c:v>917</c:v>
                </c:pt>
                <c:pt idx="3">
                  <c:v>40</c:v>
                </c:pt>
                <c:pt idx="4">
                  <c:v>300</c:v>
                </c:pt>
              </c:numCache>
            </c:numRef>
          </c:val>
        </c:ser>
        <c:ser>
          <c:idx val="1"/>
          <c:order val="1"/>
          <c:tx>
            <c:strRef>
              <c:f>Φύλλο1!$E$1244</c:f>
              <c:strCache>
                <c:ptCount val="1"/>
                <c:pt idx="0">
                  <c:v>comment</c:v>
                </c:pt>
              </c:strCache>
            </c:strRef>
          </c:tx>
          <c:cat>
            <c:strRef>
              <c:f>Φύλλο1!$C$1245:$C$1249</c:f>
              <c:strCache>
                <c:ptCount val="5"/>
                <c:pt idx="0">
                  <c:v>Διαφημιστικά σπότ </c:v>
                </c:pt>
                <c:pt idx="1">
                  <c:v>Ομiλίες </c:v>
                </c:pt>
                <c:pt idx="2">
                  <c:v>Ανακοινώσεις</c:v>
                </c:pt>
                <c:pt idx="3">
                  <c:v>Άρθρα</c:v>
                </c:pt>
                <c:pt idx="4">
                  <c:v>Διάφορα</c:v>
                </c:pt>
              </c:strCache>
            </c:strRef>
          </c:cat>
          <c:val>
            <c:numRef>
              <c:f>Φύλλο1!$E$1245:$E$1249</c:f>
              <c:numCache>
                <c:formatCode>General</c:formatCode>
                <c:ptCount val="5"/>
                <c:pt idx="0">
                  <c:v>149</c:v>
                </c:pt>
                <c:pt idx="1">
                  <c:v>231</c:v>
                </c:pt>
                <c:pt idx="2">
                  <c:v>263</c:v>
                </c:pt>
                <c:pt idx="3">
                  <c:v>15</c:v>
                </c:pt>
                <c:pt idx="4">
                  <c:v>143</c:v>
                </c:pt>
              </c:numCache>
            </c:numRef>
          </c:val>
        </c:ser>
        <c:shape val="box"/>
        <c:axId val="80255232"/>
        <c:axId val="80261120"/>
        <c:axId val="0"/>
      </c:bar3DChart>
      <c:catAx>
        <c:axId val="80255232"/>
        <c:scaling>
          <c:orientation val="minMax"/>
        </c:scaling>
        <c:axPos val="b"/>
        <c:majorTickMark val="none"/>
        <c:tickLblPos val="nextTo"/>
        <c:crossAx val="80261120"/>
        <c:crosses val="autoZero"/>
        <c:auto val="1"/>
        <c:lblAlgn val="ctr"/>
        <c:lblOffset val="100"/>
      </c:catAx>
      <c:valAx>
        <c:axId val="80261120"/>
        <c:scaling>
          <c:orientation val="minMax"/>
        </c:scaling>
        <c:axPos val="l"/>
        <c:majorGridlines/>
        <c:numFmt formatCode="General" sourceLinked="1"/>
        <c:majorTickMark val="none"/>
        <c:tickLblPos val="nextTo"/>
        <c:crossAx val="80255232"/>
        <c:crosses val="autoZero"/>
        <c:crossBetween val="between"/>
      </c:valAx>
      <c:dTable>
        <c:showHorzBorder val="1"/>
        <c:showVertBorder val="1"/>
        <c:showOutline val="1"/>
        <c:showKeys val="1"/>
      </c:dTable>
    </c:plotArea>
    <c:plotVisOnly val="1"/>
  </c:chart>
  <c:externalData r:id="rId1"/>
</c:chartSpace>
</file>

<file path=ppt/charts/chart63.xml><?xml version="1.0" encoding="utf-8"?>
<c:chartSpace xmlns:c="http://schemas.openxmlformats.org/drawingml/2006/chart" xmlns:a="http://schemas.openxmlformats.org/drawingml/2006/main" xmlns:r="http://schemas.openxmlformats.org/officeDocument/2006/relationships">
  <c:date1904 val="1"/>
  <c:lang val="el-GR"/>
  <c:style val="10"/>
  <c:chart>
    <c:title>
      <c:tx>
        <c:rich>
          <a:bodyPr/>
          <a:lstStyle/>
          <a:p>
            <a:pPr>
              <a:defRPr/>
            </a:pPr>
            <a:r>
              <a:rPr lang="el-GR" u="none" dirty="0"/>
              <a:t>Κατανομή</a:t>
            </a:r>
            <a:r>
              <a:rPr lang="el-GR" u="none" baseline="0" dirty="0"/>
              <a:t> χώρου στο </a:t>
            </a:r>
            <a:r>
              <a:rPr lang="en-US" u="none" baseline="0" dirty="0"/>
              <a:t>facebook</a:t>
            </a:r>
            <a:endParaRPr lang="el-GR" u="none" dirty="0"/>
          </a:p>
        </c:rich>
      </c:tx>
    </c:title>
    <c:view3D>
      <c:rotX val="30"/>
      <c:perspective val="30"/>
    </c:view3D>
    <c:plotArea>
      <c:layout/>
      <c:pie3DChart>
        <c:varyColors val="1"/>
        <c:ser>
          <c:idx val="0"/>
          <c:order val="0"/>
          <c:dLbls>
            <c:showPercent val="1"/>
          </c:dLbls>
          <c:cat>
            <c:strRef>
              <c:f>Φύλλο1!$C$657:$C$661</c:f>
              <c:strCache>
                <c:ptCount val="5"/>
                <c:pt idx="0">
                  <c:v>Διαφημιστικά σπότ </c:v>
                </c:pt>
                <c:pt idx="1">
                  <c:v>Ομiλίες </c:v>
                </c:pt>
                <c:pt idx="2">
                  <c:v>Ανακοινώσεις</c:v>
                </c:pt>
                <c:pt idx="3">
                  <c:v>Άρθρα</c:v>
                </c:pt>
                <c:pt idx="4">
                  <c:v>Διάφορα</c:v>
                </c:pt>
              </c:strCache>
            </c:strRef>
          </c:cat>
          <c:val>
            <c:numRef>
              <c:f>Φύλλο1!$D$657:$D$661</c:f>
              <c:numCache>
                <c:formatCode>General</c:formatCode>
                <c:ptCount val="5"/>
                <c:pt idx="0">
                  <c:v>12</c:v>
                </c:pt>
                <c:pt idx="1">
                  <c:v>23</c:v>
                </c:pt>
                <c:pt idx="2">
                  <c:v>21</c:v>
                </c:pt>
                <c:pt idx="3">
                  <c:v>18</c:v>
                </c:pt>
                <c:pt idx="4">
                  <c:v>23</c:v>
                </c:pt>
              </c:numCache>
            </c:numRef>
          </c:val>
        </c:ser>
        <c:dLbls>
          <c:showPercent val="1"/>
        </c:dLbls>
      </c:pie3DChart>
    </c:plotArea>
    <c:legend>
      <c:legendPos val="t"/>
    </c:legend>
    <c:plotVisOnly val="1"/>
  </c:chart>
  <c:externalData r:id="rId1"/>
</c:chartSpace>
</file>

<file path=ppt/charts/chart64.xml><?xml version="1.0" encoding="utf-8"?>
<c:chartSpace xmlns:c="http://schemas.openxmlformats.org/drawingml/2006/chart" xmlns:a="http://schemas.openxmlformats.org/drawingml/2006/main" xmlns:r="http://schemas.openxmlformats.org/officeDocument/2006/relationships">
  <c:date1904 val="1"/>
  <c:lang val="el-GR"/>
  <c:chart>
    <c:autoTitleDeleted val="1"/>
    <c:view3D>
      <c:rAngAx val="1"/>
    </c:view3D>
    <c:plotArea>
      <c:layout/>
      <c:bar3DChart>
        <c:barDir val="col"/>
        <c:grouping val="clustered"/>
        <c:ser>
          <c:idx val="0"/>
          <c:order val="0"/>
          <c:tx>
            <c:strRef>
              <c:f>Φύλλο1!$D$1173</c:f>
              <c:strCache>
                <c:ptCount val="1"/>
                <c:pt idx="0">
                  <c:v>like</c:v>
                </c:pt>
              </c:strCache>
            </c:strRef>
          </c:tx>
          <c:cat>
            <c:strRef>
              <c:f>Φύλλο1!$C$1174:$C$1178</c:f>
              <c:strCache>
                <c:ptCount val="5"/>
                <c:pt idx="0">
                  <c:v>Διαφημιστικά σπότ </c:v>
                </c:pt>
                <c:pt idx="1">
                  <c:v>Ομiλίες </c:v>
                </c:pt>
                <c:pt idx="2">
                  <c:v>Ανακοινώσεις</c:v>
                </c:pt>
                <c:pt idx="3">
                  <c:v>Άρθρα</c:v>
                </c:pt>
                <c:pt idx="4">
                  <c:v>Διάφορα</c:v>
                </c:pt>
              </c:strCache>
            </c:strRef>
          </c:cat>
          <c:val>
            <c:numRef>
              <c:f>Φύλλο1!$D$1174:$D$1178</c:f>
              <c:numCache>
                <c:formatCode>General</c:formatCode>
                <c:ptCount val="5"/>
                <c:pt idx="0">
                  <c:v>198</c:v>
                </c:pt>
                <c:pt idx="1">
                  <c:v>136</c:v>
                </c:pt>
                <c:pt idx="2">
                  <c:v>174</c:v>
                </c:pt>
                <c:pt idx="3">
                  <c:v>161</c:v>
                </c:pt>
                <c:pt idx="4">
                  <c:v>302</c:v>
                </c:pt>
              </c:numCache>
            </c:numRef>
          </c:val>
        </c:ser>
        <c:ser>
          <c:idx val="1"/>
          <c:order val="1"/>
          <c:tx>
            <c:strRef>
              <c:f>Φύλλο1!$E$1173</c:f>
              <c:strCache>
                <c:ptCount val="1"/>
                <c:pt idx="0">
                  <c:v>comment</c:v>
                </c:pt>
              </c:strCache>
            </c:strRef>
          </c:tx>
          <c:cat>
            <c:strRef>
              <c:f>Φύλλο1!$C$1174:$C$1178</c:f>
              <c:strCache>
                <c:ptCount val="5"/>
                <c:pt idx="0">
                  <c:v>Διαφημιστικά σπότ </c:v>
                </c:pt>
                <c:pt idx="1">
                  <c:v>Ομiλίες </c:v>
                </c:pt>
                <c:pt idx="2">
                  <c:v>Ανακοινώσεις</c:v>
                </c:pt>
                <c:pt idx="3">
                  <c:v>Άρθρα</c:v>
                </c:pt>
                <c:pt idx="4">
                  <c:v>Διάφορα</c:v>
                </c:pt>
              </c:strCache>
            </c:strRef>
          </c:cat>
          <c:val>
            <c:numRef>
              <c:f>Φύλλο1!$E$1174:$E$1178</c:f>
              <c:numCache>
                <c:formatCode>General</c:formatCode>
                <c:ptCount val="5"/>
                <c:pt idx="0">
                  <c:v>11</c:v>
                </c:pt>
                <c:pt idx="1">
                  <c:v>10</c:v>
                </c:pt>
                <c:pt idx="2">
                  <c:v>23</c:v>
                </c:pt>
                <c:pt idx="3">
                  <c:v>23</c:v>
                </c:pt>
                <c:pt idx="4">
                  <c:v>31</c:v>
                </c:pt>
              </c:numCache>
            </c:numRef>
          </c:val>
        </c:ser>
        <c:shape val="box"/>
        <c:axId val="80322944"/>
        <c:axId val="80324480"/>
        <c:axId val="0"/>
      </c:bar3DChart>
      <c:catAx>
        <c:axId val="80322944"/>
        <c:scaling>
          <c:orientation val="minMax"/>
        </c:scaling>
        <c:axPos val="b"/>
        <c:majorTickMark val="none"/>
        <c:tickLblPos val="nextTo"/>
        <c:crossAx val="80324480"/>
        <c:crosses val="autoZero"/>
        <c:auto val="1"/>
        <c:lblAlgn val="ctr"/>
        <c:lblOffset val="100"/>
      </c:catAx>
      <c:valAx>
        <c:axId val="80324480"/>
        <c:scaling>
          <c:orientation val="minMax"/>
        </c:scaling>
        <c:axPos val="l"/>
        <c:majorGridlines/>
        <c:numFmt formatCode="General" sourceLinked="1"/>
        <c:majorTickMark val="none"/>
        <c:tickLblPos val="nextTo"/>
        <c:crossAx val="80322944"/>
        <c:crosses val="autoZero"/>
        <c:crossBetween val="between"/>
      </c:valAx>
      <c:dTable>
        <c:showHorzBorder val="1"/>
        <c:showVertBorder val="1"/>
        <c:showOutline val="1"/>
        <c:showKeys val="1"/>
      </c:dTable>
    </c:plotArea>
    <c:plotVisOnly val="1"/>
  </c:chart>
  <c:externalData r:id="rId1"/>
</c:chartSpace>
</file>

<file path=ppt/charts/chart65.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dirty="0" smtClean="0"/>
              <a:t>Κατανομή </a:t>
            </a:r>
            <a:r>
              <a:rPr lang="el-GR" sz="1800" b="1" i="0" baseline="0" dirty="0"/>
              <a:t>χώρου στο </a:t>
            </a:r>
            <a:r>
              <a:rPr lang="en-US" sz="1800" b="1" i="0" baseline="0" dirty="0"/>
              <a:t>Twitter</a:t>
            </a:r>
            <a:endParaRPr lang="el-GR" sz="1800" b="1" i="0" baseline="0" dirty="0"/>
          </a:p>
        </c:rich>
      </c:tx>
    </c:title>
    <c:view3D>
      <c:rotX val="30"/>
      <c:perspective val="30"/>
    </c:view3D>
    <c:plotArea>
      <c:layout/>
      <c:pie3DChart>
        <c:varyColors val="1"/>
        <c:ser>
          <c:idx val="0"/>
          <c:order val="0"/>
          <c:dLbls>
            <c:showPercent val="1"/>
          </c:dLbls>
          <c:cat>
            <c:strRef>
              <c:f>Φύλλο1!$C$909:$C$913</c:f>
              <c:strCache>
                <c:ptCount val="5"/>
                <c:pt idx="0">
                  <c:v>Διαφημιστικά σπότ </c:v>
                </c:pt>
                <c:pt idx="1">
                  <c:v>Ομiλίες </c:v>
                </c:pt>
                <c:pt idx="2">
                  <c:v>Ανακοινώσεις</c:v>
                </c:pt>
                <c:pt idx="3">
                  <c:v>Άρθρα</c:v>
                </c:pt>
                <c:pt idx="4">
                  <c:v>Διάφορα</c:v>
                </c:pt>
              </c:strCache>
            </c:strRef>
          </c:cat>
          <c:val>
            <c:numRef>
              <c:f>Φύλλο1!$D$909:$D$913</c:f>
              <c:numCache>
                <c:formatCode>General</c:formatCode>
                <c:ptCount val="5"/>
                <c:pt idx="0">
                  <c:v>8</c:v>
                </c:pt>
                <c:pt idx="1">
                  <c:v>20</c:v>
                </c:pt>
                <c:pt idx="2">
                  <c:v>17</c:v>
                </c:pt>
                <c:pt idx="3">
                  <c:v>8</c:v>
                </c:pt>
                <c:pt idx="4">
                  <c:v>5</c:v>
                </c:pt>
              </c:numCache>
            </c:numRef>
          </c:val>
        </c:ser>
        <c:dLbls>
          <c:showPercent val="1"/>
        </c:dLbls>
      </c:pie3DChart>
    </c:plotArea>
    <c:legend>
      <c:legendPos val="t"/>
    </c:legend>
    <c:plotVisOnly val="1"/>
  </c:chart>
  <c:externalData r:id="rId1"/>
</c:chartSpace>
</file>

<file path=ppt/charts/chart66.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a:t>Κατανωμή χώρου στο </a:t>
            </a:r>
            <a:r>
              <a:rPr lang="en-US" sz="1800" b="1" i="0" baseline="0"/>
              <a:t>Twitter</a:t>
            </a:r>
            <a:endParaRPr lang="el-GR" sz="1800" b="1" i="0" baseline="0"/>
          </a:p>
        </c:rich>
      </c:tx>
    </c:title>
    <c:view3D>
      <c:rotX val="30"/>
      <c:perspective val="30"/>
    </c:view3D>
    <c:plotArea>
      <c:layout/>
      <c:pie3DChart>
        <c:varyColors val="1"/>
        <c:ser>
          <c:idx val="0"/>
          <c:order val="0"/>
          <c:dLbls>
            <c:showPercent val="1"/>
          </c:dLbls>
          <c:cat>
            <c:strRef>
              <c:f>Φύλλο1!$C$929:$C$933</c:f>
              <c:strCache>
                <c:ptCount val="5"/>
                <c:pt idx="0">
                  <c:v>Διαφημιστικά σπότ </c:v>
                </c:pt>
                <c:pt idx="1">
                  <c:v>Ομiλίες </c:v>
                </c:pt>
                <c:pt idx="2">
                  <c:v>Ανακοινώσεις</c:v>
                </c:pt>
                <c:pt idx="3">
                  <c:v>Άρθρα</c:v>
                </c:pt>
                <c:pt idx="4">
                  <c:v>Διάφορα</c:v>
                </c:pt>
              </c:strCache>
            </c:strRef>
          </c:cat>
          <c:val>
            <c:numRef>
              <c:f>Φύλλο1!$D$929:$D$933</c:f>
              <c:numCache>
                <c:formatCode>General</c:formatCode>
                <c:ptCount val="5"/>
                <c:pt idx="0">
                  <c:v>20</c:v>
                </c:pt>
                <c:pt idx="1">
                  <c:v>15</c:v>
                </c:pt>
                <c:pt idx="2">
                  <c:v>10</c:v>
                </c:pt>
                <c:pt idx="3">
                  <c:v>8</c:v>
                </c:pt>
                <c:pt idx="4">
                  <c:v>10</c:v>
                </c:pt>
              </c:numCache>
            </c:numRef>
          </c:val>
        </c:ser>
        <c:dLbls>
          <c:showPercent val="1"/>
        </c:dLbls>
      </c:pie3DChart>
    </c:plotArea>
    <c:legend>
      <c:legendPos val="t"/>
    </c:legend>
    <c:plotVisOnly val="1"/>
  </c:chart>
  <c:externalData r:id="rId1"/>
</c:chartSpace>
</file>

<file path=ppt/charts/chart67.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dirty="0" smtClean="0"/>
              <a:t>Κατανομή </a:t>
            </a:r>
            <a:r>
              <a:rPr lang="el-GR" sz="1800" b="1" i="0" baseline="0" dirty="0"/>
              <a:t>χώρου στο </a:t>
            </a:r>
            <a:r>
              <a:rPr lang="en-US" sz="1800" b="1" i="0" baseline="0" dirty="0"/>
              <a:t>Twitter</a:t>
            </a:r>
            <a:endParaRPr lang="el-GR" sz="1800" b="1" i="0" baseline="0" dirty="0"/>
          </a:p>
        </c:rich>
      </c:tx>
    </c:title>
    <c:view3D>
      <c:rotX val="30"/>
      <c:perspective val="30"/>
    </c:view3D>
    <c:plotArea>
      <c:layout>
        <c:manualLayout>
          <c:layoutTarget val="inner"/>
          <c:xMode val="edge"/>
          <c:yMode val="edge"/>
          <c:x val="0.11242768957136608"/>
          <c:y val="0.26441644996978053"/>
          <c:w val="0.77777239807638465"/>
          <c:h val="0.48192756203240161"/>
        </c:manualLayout>
      </c:layout>
      <c:pie3DChart>
        <c:varyColors val="1"/>
        <c:ser>
          <c:idx val="0"/>
          <c:order val="0"/>
          <c:dLbls>
            <c:showPercent val="1"/>
          </c:dLbls>
          <c:cat>
            <c:strRef>
              <c:f>Φύλλο1!$C$891:$C$895</c:f>
              <c:strCache>
                <c:ptCount val="5"/>
                <c:pt idx="0">
                  <c:v>Διαφημιστικά σπότ </c:v>
                </c:pt>
                <c:pt idx="1">
                  <c:v>Ομiλίες </c:v>
                </c:pt>
                <c:pt idx="2">
                  <c:v>Ανακοινώσεις</c:v>
                </c:pt>
                <c:pt idx="3">
                  <c:v>Άρθρα</c:v>
                </c:pt>
                <c:pt idx="4">
                  <c:v>Διάφορα</c:v>
                </c:pt>
              </c:strCache>
            </c:strRef>
          </c:cat>
          <c:val>
            <c:numRef>
              <c:f>Φύλλο1!$D$891:$D$895</c:f>
              <c:numCache>
                <c:formatCode>General</c:formatCode>
                <c:ptCount val="5"/>
                <c:pt idx="0">
                  <c:v>28</c:v>
                </c:pt>
                <c:pt idx="1">
                  <c:v>20</c:v>
                </c:pt>
                <c:pt idx="2">
                  <c:v>18</c:v>
                </c:pt>
                <c:pt idx="3">
                  <c:v>12</c:v>
                </c:pt>
                <c:pt idx="4">
                  <c:v>8</c:v>
                </c:pt>
              </c:numCache>
            </c:numRef>
          </c:val>
        </c:ser>
        <c:dLbls>
          <c:showPercent val="1"/>
        </c:dLbls>
      </c:pie3DChart>
    </c:plotArea>
    <c:legend>
      <c:legendPos val="t"/>
      <c:layout>
        <c:manualLayout>
          <c:xMode val="edge"/>
          <c:yMode val="edge"/>
          <c:x val="0.16079410186092224"/>
          <c:y val="0.85241089352676069"/>
          <c:w val="0.83631416999739383"/>
          <c:h val="0.1043746804376728"/>
        </c:manualLayout>
      </c:layout>
    </c:legend>
    <c:plotVisOnly val="1"/>
  </c:chart>
  <c:externalData r:id="rId1"/>
</c:chartSpace>
</file>

<file path=ppt/charts/chart68.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dirty="0" smtClean="0"/>
              <a:t>Κατανομή χώρου </a:t>
            </a:r>
            <a:r>
              <a:rPr lang="el-GR" sz="1800" b="1" i="0" baseline="0" dirty="0"/>
              <a:t>στο </a:t>
            </a:r>
            <a:r>
              <a:rPr lang="en-US" sz="1800" b="1" i="0" baseline="0" dirty="0"/>
              <a:t>Twitter</a:t>
            </a:r>
            <a:endParaRPr lang="el-GR" sz="1800" b="1" i="0" baseline="0" dirty="0"/>
          </a:p>
        </c:rich>
      </c:tx>
    </c:title>
    <c:view3D>
      <c:rotX val="30"/>
      <c:perspective val="30"/>
    </c:view3D>
    <c:plotArea>
      <c:layout/>
      <c:pie3DChart>
        <c:varyColors val="1"/>
        <c:ser>
          <c:idx val="0"/>
          <c:order val="0"/>
          <c:dLbls>
            <c:showPercent val="1"/>
          </c:dLbls>
          <c:cat>
            <c:strRef>
              <c:f>Φύλλο1!$C$964:$C$968</c:f>
              <c:strCache>
                <c:ptCount val="5"/>
                <c:pt idx="0">
                  <c:v>Διαφημιστικά σπότ </c:v>
                </c:pt>
                <c:pt idx="1">
                  <c:v>Ομiλίες </c:v>
                </c:pt>
                <c:pt idx="2">
                  <c:v>Ανακοινώσεις</c:v>
                </c:pt>
                <c:pt idx="3">
                  <c:v>Άρθρα</c:v>
                </c:pt>
                <c:pt idx="4">
                  <c:v>Διάφορα</c:v>
                </c:pt>
              </c:strCache>
            </c:strRef>
          </c:cat>
          <c:val>
            <c:numRef>
              <c:f>Φύλλο1!$D$964:$D$968</c:f>
              <c:numCache>
                <c:formatCode>General</c:formatCode>
                <c:ptCount val="5"/>
                <c:pt idx="0">
                  <c:v>15</c:v>
                </c:pt>
                <c:pt idx="1">
                  <c:v>10</c:v>
                </c:pt>
                <c:pt idx="2">
                  <c:v>5</c:v>
                </c:pt>
                <c:pt idx="3">
                  <c:v>5</c:v>
                </c:pt>
                <c:pt idx="4">
                  <c:v>10</c:v>
                </c:pt>
              </c:numCache>
            </c:numRef>
          </c:val>
        </c:ser>
        <c:dLbls>
          <c:showPercent val="1"/>
        </c:dLbls>
      </c:pie3DChart>
    </c:plotArea>
    <c:legend>
      <c:legendPos val="t"/>
      <c:layout>
        <c:manualLayout>
          <c:xMode val="edge"/>
          <c:yMode val="edge"/>
          <c:x val="7.9885520639034133E-2"/>
          <c:y val="0.1979921786885073"/>
          <c:w val="0.83540677668456065"/>
          <c:h val="9.68295228156726E-2"/>
        </c:manualLayout>
      </c:layout>
    </c:legend>
    <c:plotVisOnly val="1"/>
  </c:chart>
  <c:externalData r:id="rId1"/>
</c:chartSpace>
</file>

<file path=ppt/charts/chart69.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a:t>Κατανωμή χώρου στο </a:t>
            </a:r>
            <a:r>
              <a:rPr lang="en-US" sz="1800" b="1" i="0" baseline="0"/>
              <a:t>Twitter</a:t>
            </a:r>
            <a:endParaRPr lang="el-GR" sz="1800" b="1" i="0" baseline="0"/>
          </a:p>
        </c:rich>
      </c:tx>
    </c:title>
    <c:view3D>
      <c:rotX val="30"/>
      <c:perspective val="30"/>
    </c:view3D>
    <c:plotArea>
      <c:layout/>
      <c:pie3DChart>
        <c:varyColors val="1"/>
        <c:ser>
          <c:idx val="0"/>
          <c:order val="0"/>
          <c:dLbls>
            <c:showPercent val="1"/>
          </c:dLbls>
          <c:cat>
            <c:strRef>
              <c:f>Φύλλο1!$C$985:$C$989</c:f>
              <c:strCache>
                <c:ptCount val="5"/>
                <c:pt idx="0">
                  <c:v>Διαφημιστικά σπότ </c:v>
                </c:pt>
                <c:pt idx="1">
                  <c:v>Ομiλίες </c:v>
                </c:pt>
                <c:pt idx="2">
                  <c:v>Ανακοινώσεις</c:v>
                </c:pt>
                <c:pt idx="3">
                  <c:v>Άρθρα</c:v>
                </c:pt>
                <c:pt idx="4">
                  <c:v>Διάφορα</c:v>
                </c:pt>
              </c:strCache>
            </c:strRef>
          </c:cat>
          <c:val>
            <c:numRef>
              <c:f>Φύλλο1!$D$985:$D$989</c:f>
              <c:numCache>
                <c:formatCode>General</c:formatCode>
                <c:ptCount val="5"/>
                <c:pt idx="0">
                  <c:v>15</c:v>
                </c:pt>
                <c:pt idx="1">
                  <c:v>40</c:v>
                </c:pt>
                <c:pt idx="2">
                  <c:v>50</c:v>
                </c:pt>
                <c:pt idx="3">
                  <c:v>10</c:v>
                </c:pt>
                <c:pt idx="4">
                  <c:v>10</c:v>
                </c:pt>
              </c:numCache>
            </c:numRef>
          </c:val>
        </c:ser>
        <c:dLbls>
          <c:showPercent val="1"/>
        </c:dLbls>
      </c:pie3DChart>
    </c:plotArea>
    <c:legend>
      <c:legendPos val="t"/>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a:t>Κατανομή χώρου στο </a:t>
            </a:r>
            <a:r>
              <a:rPr lang="en-US" sz="1800" b="1" i="0" baseline="0"/>
              <a:t>Youtube</a:t>
            </a:r>
            <a:endParaRPr lang="el-GR" sz="1800" b="1" i="0" baseline="0"/>
          </a:p>
        </c:rich>
      </c:tx>
    </c:title>
    <c:plotArea>
      <c:layout/>
      <c:pieChart>
        <c:varyColors val="1"/>
        <c:ser>
          <c:idx val="0"/>
          <c:order val="0"/>
          <c:dLbls>
            <c:showPercent val="1"/>
          </c:dLbls>
          <c:cat>
            <c:strRef>
              <c:f>Φύλλο1!$C$269:$C$271</c:f>
              <c:strCache>
                <c:ptCount val="3"/>
                <c:pt idx="0">
                  <c:v>Διαφημιστικά σποτ</c:v>
                </c:pt>
                <c:pt idx="1">
                  <c:v>Συνεντεύξεις τύπου</c:v>
                </c:pt>
                <c:pt idx="2">
                  <c:v>Προεκλογικές συγκεντρώσεις</c:v>
                </c:pt>
              </c:strCache>
            </c:strRef>
          </c:cat>
          <c:val>
            <c:numRef>
              <c:f>Φύλλο1!$D$269:$D$271</c:f>
              <c:numCache>
                <c:formatCode>General</c:formatCode>
                <c:ptCount val="3"/>
                <c:pt idx="0">
                  <c:v>10</c:v>
                </c:pt>
                <c:pt idx="1">
                  <c:v>19</c:v>
                </c:pt>
                <c:pt idx="2">
                  <c:v>9</c:v>
                </c:pt>
              </c:numCache>
            </c:numRef>
          </c:val>
        </c:ser>
        <c:dLbls>
          <c:showPercent val="1"/>
        </c:dLbls>
        <c:firstSliceAng val="0"/>
      </c:pieChart>
    </c:plotArea>
    <c:legend>
      <c:legendPos val="t"/>
    </c:legend>
    <c:plotVisOnly val="1"/>
  </c:chart>
  <c:externalData r:id="rId1"/>
</c:chartSpace>
</file>

<file path=ppt/charts/chart70.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800" b="1" i="0" baseline="0" dirty="0" smtClean="0"/>
              <a:t>Κατανομή χώρου </a:t>
            </a:r>
            <a:r>
              <a:rPr lang="el-GR" sz="1800" b="1" i="0" baseline="0" dirty="0"/>
              <a:t>στο </a:t>
            </a:r>
            <a:r>
              <a:rPr lang="en-US" sz="1800" b="1" i="0" baseline="0" dirty="0"/>
              <a:t>Twitter</a:t>
            </a:r>
            <a:endParaRPr lang="el-GR" sz="1800" b="1" i="0" baseline="0" dirty="0"/>
          </a:p>
        </c:rich>
      </c:tx>
    </c:title>
    <c:view3D>
      <c:rotX val="30"/>
      <c:perspective val="30"/>
    </c:view3D>
    <c:plotArea>
      <c:layout>
        <c:manualLayout>
          <c:layoutTarget val="inner"/>
          <c:xMode val="edge"/>
          <c:yMode val="edge"/>
          <c:x val="8.5035028897312723E-2"/>
          <c:y val="0.27595914914988889"/>
          <c:w val="0.81991436285339914"/>
          <c:h val="0.43049888504352452"/>
        </c:manualLayout>
      </c:layout>
      <c:pie3DChart>
        <c:varyColors val="1"/>
        <c:ser>
          <c:idx val="0"/>
          <c:order val="0"/>
          <c:dLbls>
            <c:showPercent val="1"/>
          </c:dLbls>
          <c:cat>
            <c:strRef>
              <c:f>Φύλλο1!$C$946:$C$950</c:f>
              <c:strCache>
                <c:ptCount val="5"/>
                <c:pt idx="0">
                  <c:v>Διαφημιστικά σπότ </c:v>
                </c:pt>
                <c:pt idx="1">
                  <c:v>Ομiλίες </c:v>
                </c:pt>
                <c:pt idx="2">
                  <c:v>Ανακοινώσεις</c:v>
                </c:pt>
                <c:pt idx="3">
                  <c:v>Άρθρα</c:v>
                </c:pt>
                <c:pt idx="4">
                  <c:v>Διάφορα</c:v>
                </c:pt>
              </c:strCache>
            </c:strRef>
          </c:cat>
          <c:val>
            <c:numRef>
              <c:f>Φύλλο1!$D$946:$D$950</c:f>
              <c:numCache>
                <c:formatCode>General</c:formatCode>
                <c:ptCount val="5"/>
                <c:pt idx="0">
                  <c:v>15</c:v>
                </c:pt>
                <c:pt idx="1">
                  <c:v>13</c:v>
                </c:pt>
                <c:pt idx="2">
                  <c:v>13</c:v>
                </c:pt>
                <c:pt idx="3">
                  <c:v>20</c:v>
                </c:pt>
                <c:pt idx="4">
                  <c:v>10</c:v>
                </c:pt>
              </c:numCache>
            </c:numRef>
          </c:val>
        </c:ser>
        <c:dLbls>
          <c:showPercent val="1"/>
        </c:dLbls>
      </c:pie3DChart>
    </c:plotArea>
    <c:legend>
      <c:legendPos val="t"/>
      <c:layout>
        <c:manualLayout>
          <c:xMode val="edge"/>
          <c:yMode val="edge"/>
          <c:x val="5.8707264725563334E-2"/>
          <c:y val="0.8133278528446366"/>
          <c:w val="0.86756190436383562"/>
          <c:h val="9.7415686583916333E-2"/>
        </c:manualLayout>
      </c:layout>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Προβολές</a:t>
            </a:r>
            <a:r>
              <a:rPr lang="en-US"/>
              <a:t> </a:t>
            </a:r>
            <a:r>
              <a:rPr lang="el-GR"/>
              <a:t>ανά</a:t>
            </a:r>
            <a:r>
              <a:rPr lang="el-GR" baseline="0"/>
              <a:t> κατηγορία</a:t>
            </a:r>
            <a:endParaRPr lang="el-GR"/>
          </a:p>
        </c:rich>
      </c:tx>
    </c:title>
    <c:view3D>
      <c:rAngAx val="1"/>
    </c:view3D>
    <c:plotArea>
      <c:layout/>
      <c:bar3DChart>
        <c:barDir val="col"/>
        <c:grouping val="clustered"/>
        <c:ser>
          <c:idx val="0"/>
          <c:order val="0"/>
          <c:tx>
            <c:strRef>
              <c:f>Φύλλο1!$D$258</c:f>
              <c:strCache>
                <c:ptCount val="1"/>
                <c:pt idx="0">
                  <c:v>Προβολές</c:v>
                </c:pt>
              </c:strCache>
            </c:strRef>
          </c:tx>
          <c:cat>
            <c:strRef>
              <c:f>Φύλλο1!$C$259:$C$261</c:f>
              <c:strCache>
                <c:ptCount val="3"/>
                <c:pt idx="0">
                  <c:v>Διαφημιστικά σποτ</c:v>
                </c:pt>
                <c:pt idx="1">
                  <c:v>Συνεντεύξεις τύπου</c:v>
                </c:pt>
                <c:pt idx="2">
                  <c:v>Προεκλογικές συγκεντρώσεις</c:v>
                </c:pt>
              </c:strCache>
            </c:strRef>
          </c:cat>
          <c:val>
            <c:numRef>
              <c:f>Φύλλο1!$D$259:$D$261</c:f>
              <c:numCache>
                <c:formatCode>General</c:formatCode>
                <c:ptCount val="3"/>
                <c:pt idx="0">
                  <c:v>33658</c:v>
                </c:pt>
                <c:pt idx="1">
                  <c:v>11505</c:v>
                </c:pt>
                <c:pt idx="2">
                  <c:v>3835</c:v>
                </c:pt>
              </c:numCache>
            </c:numRef>
          </c:val>
        </c:ser>
        <c:shape val="box"/>
        <c:axId val="72987392"/>
        <c:axId val="72988928"/>
        <c:axId val="0"/>
      </c:bar3DChart>
      <c:catAx>
        <c:axId val="72987392"/>
        <c:scaling>
          <c:orientation val="minMax"/>
        </c:scaling>
        <c:axPos val="b"/>
        <c:majorTickMark val="none"/>
        <c:tickLblPos val="nextTo"/>
        <c:crossAx val="72988928"/>
        <c:crosses val="autoZero"/>
        <c:auto val="1"/>
        <c:lblAlgn val="ctr"/>
        <c:lblOffset val="100"/>
      </c:catAx>
      <c:valAx>
        <c:axId val="72988928"/>
        <c:scaling>
          <c:orientation val="minMax"/>
        </c:scaling>
        <c:axPos val="l"/>
        <c:majorGridlines/>
        <c:numFmt formatCode="General" sourceLinked="1"/>
        <c:majorTickMark val="none"/>
        <c:tickLblPos val="nextTo"/>
        <c:crossAx val="72987392"/>
        <c:crosses val="autoZero"/>
        <c:crossBetween val="between"/>
      </c:valAx>
      <c:dTable>
        <c:showHorzBorder val="1"/>
        <c:showVertBorder val="1"/>
        <c:showOutline val="1"/>
        <c:showKeys val="1"/>
      </c:dTable>
    </c:plotArea>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a:t>Κατανομή</a:t>
            </a:r>
            <a:r>
              <a:rPr lang="el-GR" baseline="0"/>
              <a:t> χώρου στο </a:t>
            </a:r>
            <a:r>
              <a:rPr lang="en-US" baseline="0"/>
              <a:t>facebook</a:t>
            </a:r>
            <a:endParaRPr lang="el-GR"/>
          </a:p>
        </c:rich>
      </c:tx>
    </c:title>
    <c:view3D>
      <c:rotX val="30"/>
      <c:perspective val="30"/>
    </c:view3D>
    <c:plotArea>
      <c:layout/>
      <c:pie3DChart>
        <c:varyColors val="1"/>
        <c:ser>
          <c:idx val="0"/>
          <c:order val="0"/>
          <c:dLbls>
            <c:showPercent val="1"/>
          </c:dLbls>
          <c:cat>
            <c:strRef>
              <c:f>Φύλλο1!$C$7:$C$11</c:f>
              <c:strCache>
                <c:ptCount val="5"/>
                <c:pt idx="0">
                  <c:v>Διαφημιστικά σπότ </c:v>
                </c:pt>
                <c:pt idx="1">
                  <c:v>Ομiλίες </c:v>
                </c:pt>
                <c:pt idx="2">
                  <c:v>Ανακοινώσεις</c:v>
                </c:pt>
                <c:pt idx="3">
                  <c:v>Άρθρα</c:v>
                </c:pt>
                <c:pt idx="4">
                  <c:v>Διάφορα</c:v>
                </c:pt>
              </c:strCache>
            </c:strRef>
          </c:cat>
          <c:val>
            <c:numRef>
              <c:f>Φύλλο1!$D$7:$D$11</c:f>
              <c:numCache>
                <c:formatCode>General</c:formatCode>
                <c:ptCount val="5"/>
                <c:pt idx="0">
                  <c:v>18</c:v>
                </c:pt>
                <c:pt idx="1">
                  <c:v>12</c:v>
                </c:pt>
                <c:pt idx="2">
                  <c:v>7</c:v>
                </c:pt>
                <c:pt idx="3">
                  <c:v>4</c:v>
                </c:pt>
                <c:pt idx="4">
                  <c:v>6</c:v>
                </c:pt>
              </c:numCache>
            </c:numRef>
          </c:val>
        </c:ser>
        <c:dLbls>
          <c:showPercent val="1"/>
        </c:dLbls>
      </c:pie3DChart>
    </c:plotArea>
    <c:legend>
      <c:legendPos val="t"/>
      <c:layout>
        <c:manualLayout>
          <c:xMode val="edge"/>
          <c:yMode val="edge"/>
          <c:x val="6.0940191297913324E-2"/>
          <c:y val="0.17322118480360593"/>
          <c:w val="0.8999999569284669"/>
          <c:h val="8.036794143173101E-2"/>
        </c:manualLayout>
      </c:layout>
    </c:legend>
    <c:plotVisOnly val="1"/>
  </c:chart>
  <c:externalData r:id="rId1"/>
</c:chartSpace>
</file>

<file path=ppt/drawings/drawing1.xml><?xml version="1.0" encoding="utf-8"?>
<c:userShapes xmlns:c="http://schemas.openxmlformats.org/drawingml/2006/chart">
  <cdr:relSizeAnchor xmlns:cdr="http://schemas.openxmlformats.org/drawingml/2006/chartDrawing">
    <cdr:from>
      <cdr:x>0.3208</cdr:x>
      <cdr:y>0</cdr:y>
    </cdr:from>
    <cdr:to>
      <cdr:x>1</cdr:x>
      <cdr:y>1</cdr:y>
    </cdr:to>
    <cdr:sp macro="" textlink="">
      <cdr:nvSpPr>
        <cdr:cNvPr id="2" name="1 - TextBox"/>
        <cdr:cNvSpPr txBox="1"/>
      </cdr:nvSpPr>
      <cdr:spPr>
        <a:xfrm xmlns:a="http://schemas.openxmlformats.org/drawingml/2006/main">
          <a:off x="5000660" y="1214446"/>
          <a:ext cx="3643338" cy="3714776"/>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l-GR" sz="1100" dirty="0"/>
        </a:p>
      </cdr:txBody>
    </cdr:sp>
  </cdr:relSizeAnchor>
  <cdr:relSizeAnchor xmlns:cdr="http://schemas.openxmlformats.org/drawingml/2006/chartDrawing">
    <cdr:from>
      <cdr:x>0.28085</cdr:x>
      <cdr:y>0</cdr:y>
    </cdr:from>
    <cdr:to>
      <cdr:x>1</cdr:x>
      <cdr:y>1</cdr:y>
    </cdr:to>
    <cdr:sp macro="" textlink="">
      <cdr:nvSpPr>
        <cdr:cNvPr id="3" name="2 - TextBox"/>
        <cdr:cNvSpPr txBox="1"/>
      </cdr:nvSpPr>
      <cdr:spPr>
        <a:xfrm xmlns:a="http://schemas.openxmlformats.org/drawingml/2006/main">
          <a:off x="4714908" y="1500198"/>
          <a:ext cx="3857652" cy="321471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l-GR"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B046D-D467-44C3-8D53-026779C571FF}" type="datetimeFigureOut">
              <a:rPr lang="el-GR" smtClean="0"/>
              <a:pPr/>
              <a:t>28/7/2015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C9B47C-D736-44F6-B766-F858E5F58A0B}"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FC9B47C-D736-44F6-B766-F858E5F58A0B}" type="slidenum">
              <a:rPr lang="el-GR" smtClean="0"/>
              <a:pPr/>
              <a:t>52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2">
        <a:schemeClr val="bg1"/>
      </p:bgRef>
    </p:bg>
    <p:spTree>
      <p:nvGrpSpPr>
        <p:cNvPr id="1" name=""/>
        <p:cNvGrpSpPr/>
        <p:nvPr/>
      </p:nvGrpSpPr>
      <p:grpSpPr>
        <a:xfrm>
          <a:off x="0" y="0"/>
          <a:ext cx="0" cy="0"/>
          <a:chOff x="0" y="0"/>
          <a:chExt cx="0" cy="0"/>
        </a:xfrm>
      </p:grpSpPr>
      <p:sp>
        <p:nvSpPr>
          <p:cNvPr id="8" name="7 - Ορθογώνιο"/>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 Ευθεία γραμμή σύνδεσης"/>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 Τίτλος"/>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l-GR" smtClean="0"/>
              <a:t>Kλικ για επεξεργασία του τίτλου</a:t>
            </a:r>
            <a:endParaRPr kumimoji="0" lang="en-US"/>
          </a:p>
        </p:txBody>
      </p:sp>
      <p:sp>
        <p:nvSpPr>
          <p:cNvPr id="25" name="24 - Υπότιτλος"/>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smtClean="0"/>
              <a:t>Κάντε κλικ για να επεξεργαστείτε τον υπότιτλο του υποδείγματος</a:t>
            </a:r>
            <a:endParaRPr kumimoji="0" lang="en-US"/>
          </a:p>
        </p:txBody>
      </p:sp>
      <p:sp>
        <p:nvSpPr>
          <p:cNvPr id="31" name="30 - Θέση ημερομηνίας"/>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C5163DFE-6BE9-45CF-99E4-9B54379378B7}" type="datetimeFigureOut">
              <a:rPr lang="el-GR" smtClean="0"/>
              <a:pPr/>
              <a:t>28/7/2015</a:t>
            </a:fld>
            <a:endParaRPr lang="el-GR"/>
          </a:p>
        </p:txBody>
      </p:sp>
      <p:sp>
        <p:nvSpPr>
          <p:cNvPr id="18" name="17 - Θέση υποσέλιδου"/>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l-GR"/>
          </a:p>
        </p:txBody>
      </p:sp>
      <p:sp>
        <p:nvSpPr>
          <p:cNvPr id="29" name="28 - Θέση αριθμού διαφάνειας"/>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9BD88BA8-410C-438D-B4D4-45896D31BD35}"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C5163DFE-6BE9-45CF-99E4-9B54379378B7}" type="datetimeFigureOut">
              <a:rPr lang="el-GR" smtClean="0"/>
              <a:pPr/>
              <a:t>28/7/2015</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9BD88BA8-410C-438D-B4D4-45896D31BD35}"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53200" y="274955"/>
            <a:ext cx="1524000" cy="5851525"/>
          </a:xfrm>
        </p:spPr>
        <p:txBody>
          <a:bodyPr vert="eaVert" anchor="t"/>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a:xfrm>
            <a:off x="4242816" y="6557946"/>
            <a:ext cx="2002464" cy="226902"/>
          </a:xfrm>
        </p:spPr>
        <p:txBody>
          <a:bodyPr/>
          <a:lstStyle>
            <a:extLst/>
          </a:lstStyle>
          <a:p>
            <a:fld id="{C5163DFE-6BE9-45CF-99E4-9B54379378B7}" type="datetimeFigureOut">
              <a:rPr lang="el-GR" smtClean="0"/>
              <a:pPr/>
              <a:t>28/7/2015</a:t>
            </a:fld>
            <a:endParaRPr lang="el-GR"/>
          </a:p>
        </p:txBody>
      </p:sp>
      <p:sp>
        <p:nvSpPr>
          <p:cNvPr id="5" name="4 - Θέση υποσέλιδου"/>
          <p:cNvSpPr>
            <a:spLocks noGrp="1"/>
          </p:cNvSpPr>
          <p:nvPr>
            <p:ph type="ftr" sz="quarter" idx="11"/>
          </p:nvPr>
        </p:nvSpPr>
        <p:spPr>
          <a:xfrm>
            <a:off x="457200" y="6556248"/>
            <a:ext cx="3657600" cy="228600"/>
          </a:xfrm>
        </p:spPr>
        <p:txBody>
          <a:bodyPr/>
          <a:lstStyle>
            <a:extLst/>
          </a:lstStyle>
          <a:p>
            <a:endParaRPr lang="el-GR"/>
          </a:p>
        </p:txBody>
      </p:sp>
      <p:sp>
        <p:nvSpPr>
          <p:cNvPr id="6" name="5 - Θέση αριθμού διαφάνειας"/>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9BD88BA8-410C-438D-B4D4-45896D31BD35}"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l-GR" smtClean="0"/>
              <a:t>Kλικ για επεξεργασία του τίτλου</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163DFE-6BE9-45CF-99E4-9B54379378B7}" type="datetimeFigureOut">
              <a:rPr lang="el-GR" smtClean="0"/>
              <a:pPr/>
              <a:t>28/7/2015</a:t>
            </a:fld>
            <a:endParaRPr lang="el-G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108" charset="0"/>
                <a:cs typeface="ＭＳ Ｐゴシック" pitchFamily="-108" charset="-128"/>
              </a:defRPr>
            </a:lvl1pPr>
          </a:lstStyle>
          <a:p>
            <a:endParaRPr lang="el-G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BD88BA8-410C-438D-B4D4-45896D31BD35}" type="slidenum">
              <a:rPr lang="el-GR" smtClean="0"/>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163DFE-6BE9-45CF-99E4-9B54379378B7}" type="datetimeFigureOut">
              <a:rPr lang="el-GR" smtClean="0"/>
              <a:pPr/>
              <a:t>28/7/2015</a:t>
            </a:fld>
            <a:endParaRPr lang="el-G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108" charset="0"/>
                <a:cs typeface="ＭＳ Ｐゴシック" pitchFamily="-108" charset="-128"/>
              </a:defRPr>
            </a:lvl1pPr>
          </a:lstStyle>
          <a:p>
            <a:endParaRPr lang="el-G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BD88BA8-410C-438D-B4D4-45896D31BD35}" type="slidenum">
              <a:rPr lang="el-GR" smtClean="0"/>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l-GR" smtClean="0"/>
              <a:t>Kλικ για επεξεργασία του τίτλου</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163DFE-6BE9-45CF-99E4-9B54379378B7}" type="datetimeFigureOut">
              <a:rPr lang="el-GR" smtClean="0"/>
              <a:pPr/>
              <a:t>28/7/2015</a:t>
            </a:fld>
            <a:endParaRPr lang="el-G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108" charset="0"/>
                <a:cs typeface="ＭＳ Ｐゴシック" pitchFamily="-108" charset="-128"/>
              </a:defRPr>
            </a:lvl1pPr>
          </a:lstStyle>
          <a:p>
            <a:endParaRPr lang="el-G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BD88BA8-410C-438D-B4D4-45896D31BD35}" type="slidenum">
              <a:rPr lang="el-GR" smtClean="0"/>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163DFE-6BE9-45CF-99E4-9B54379378B7}" type="datetimeFigureOut">
              <a:rPr lang="el-GR" smtClean="0"/>
              <a:pPr/>
              <a:t>28/7/2015</a:t>
            </a:fld>
            <a:endParaRPr lang="el-G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108" charset="0"/>
                <a:cs typeface="ＭＳ Ｐゴシック" pitchFamily="-108" charset="-128"/>
              </a:defRPr>
            </a:lvl1pPr>
          </a:lstStyle>
          <a:p>
            <a:endParaRPr lang="el-GR"/>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BD88BA8-410C-438D-B4D4-45896D31BD35}" type="slidenum">
              <a:rPr lang="el-GR" smtClean="0"/>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l-GR" smtClean="0"/>
              <a:t>Kλικ για επεξεργασία του τίτλου</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163DFE-6BE9-45CF-99E4-9B54379378B7}" type="datetimeFigureOut">
              <a:rPr lang="el-GR" smtClean="0"/>
              <a:pPr/>
              <a:t>28/7/2015</a:t>
            </a:fld>
            <a:endParaRPr lang="el-G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108" charset="0"/>
                <a:cs typeface="ＭＳ Ｐゴシック" pitchFamily="-108" charset="-128"/>
              </a:defRPr>
            </a:lvl1pPr>
          </a:lstStyle>
          <a:p>
            <a:endParaRPr lang="el-G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BD88BA8-410C-438D-B4D4-45896D31BD35}" type="slidenum">
              <a:rPr lang="el-GR" smtClean="0"/>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163DFE-6BE9-45CF-99E4-9B54379378B7}" type="datetimeFigureOut">
              <a:rPr lang="el-GR" smtClean="0"/>
              <a:pPr/>
              <a:t>28/7/2015</a:t>
            </a:fld>
            <a:endParaRPr lang="el-G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108" charset="0"/>
                <a:cs typeface="ＭＳ Ｐゴシック" pitchFamily="-108" charset="-128"/>
              </a:defRPr>
            </a:lvl1pPr>
          </a:lstStyle>
          <a:p>
            <a:endParaRPr lang="el-GR"/>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BD88BA8-410C-438D-B4D4-45896D31BD35}" type="slidenum">
              <a:rPr lang="el-GR" smtClean="0"/>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163DFE-6BE9-45CF-99E4-9B54379378B7}" type="datetimeFigureOut">
              <a:rPr lang="el-GR" smtClean="0"/>
              <a:pPr/>
              <a:t>28/7/2015</a:t>
            </a:fld>
            <a:endParaRPr lang="el-G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108" charset="0"/>
                <a:cs typeface="ＭＳ Ｐゴシック" pitchFamily="-108" charset="-128"/>
              </a:defRPr>
            </a:lvl1pPr>
          </a:lstStyle>
          <a:p>
            <a:endParaRPr lang="el-GR"/>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BD88BA8-410C-438D-B4D4-45896D31BD35}" type="slidenum">
              <a:rPr lang="el-GR" smtClean="0"/>
              <a:pPr/>
              <a:t>‹#›</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l-GR" smtClean="0"/>
              <a:t>Kλικ για επεξεργασία του τίτλου</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163DFE-6BE9-45CF-99E4-9B54379378B7}" type="datetimeFigureOut">
              <a:rPr lang="el-GR" smtClean="0"/>
              <a:pPr/>
              <a:t>28/7/2015</a:t>
            </a:fld>
            <a:endParaRPr lang="el-G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108" charset="0"/>
                <a:cs typeface="ＭＳ Ｐゴシック" pitchFamily="-108" charset="-128"/>
              </a:defRPr>
            </a:lvl1pPr>
          </a:lstStyle>
          <a:p>
            <a:endParaRPr lang="el-GR"/>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BD88BA8-410C-438D-B4D4-45896D31BD35}"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C5163DFE-6BE9-45CF-99E4-9B54379378B7}" type="datetimeFigureOut">
              <a:rPr lang="el-GR" smtClean="0"/>
              <a:pPr/>
              <a:t>28/7/2015</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9BD88BA8-410C-438D-B4D4-45896D31BD35}"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l-GR" smtClean="0"/>
              <a:t>Kλικ για επεξεργασία του τίτλου</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163DFE-6BE9-45CF-99E4-9B54379378B7}" type="datetimeFigureOut">
              <a:rPr lang="el-GR" smtClean="0"/>
              <a:pPr/>
              <a:t>28/7/2015</a:t>
            </a:fld>
            <a:endParaRPr lang="el-G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108" charset="0"/>
                <a:cs typeface="ＭＳ Ｐゴシック" pitchFamily="-108" charset="-128"/>
              </a:defRPr>
            </a:lvl1pPr>
          </a:lstStyle>
          <a:p>
            <a:endParaRPr lang="el-GR"/>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BD88BA8-410C-438D-B4D4-45896D31BD35}" type="slidenum">
              <a:rPr lang="el-GR" smtClean="0"/>
              <a:pPr/>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163DFE-6BE9-45CF-99E4-9B54379378B7}" type="datetimeFigureOut">
              <a:rPr lang="el-GR" smtClean="0"/>
              <a:pPr/>
              <a:t>28/7/2015</a:t>
            </a:fld>
            <a:endParaRPr lang="el-G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108" charset="0"/>
                <a:cs typeface="ＭＳ Ｐゴシック" pitchFamily="-108" charset="-128"/>
              </a:defRPr>
            </a:lvl1pPr>
          </a:lstStyle>
          <a:p>
            <a:endParaRPr lang="el-G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BD88BA8-410C-438D-B4D4-45896D31BD35}" type="slidenum">
              <a:rPr lang="el-GR" smtClean="0"/>
              <a:pPr/>
              <a:t>‹#›</a:t>
            </a:fld>
            <a:endParaRPr lang="el-G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l-GR" smtClean="0"/>
              <a:t>Kλικ για επεξεργασία του τίτλου</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163DFE-6BE9-45CF-99E4-9B54379378B7}" type="datetimeFigureOut">
              <a:rPr lang="el-GR" smtClean="0"/>
              <a:pPr/>
              <a:t>28/7/2015</a:t>
            </a:fld>
            <a:endParaRPr lang="el-G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108" charset="0"/>
                <a:cs typeface="ＭＳ Ｐゴシック" pitchFamily="-108" charset="-128"/>
              </a:defRPr>
            </a:lvl1pPr>
          </a:lstStyle>
          <a:p>
            <a:endParaRPr lang="el-G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BD88BA8-410C-438D-B4D4-45896D31BD35}"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1">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C5163DFE-6BE9-45CF-99E4-9B54379378B7}" type="datetimeFigureOut">
              <a:rPr lang="el-GR" smtClean="0"/>
              <a:pPr/>
              <a:t>28/7/2015</a:t>
            </a:fld>
            <a:endParaRPr lang="el-GR"/>
          </a:p>
        </p:txBody>
      </p:sp>
      <p:sp>
        <p:nvSpPr>
          <p:cNvPr id="5" name="4 - Θέση υποσέλιδου"/>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l-GR"/>
          </a:p>
        </p:txBody>
      </p:sp>
      <p:sp>
        <p:nvSpPr>
          <p:cNvPr id="6" name="5 - Θέση αριθμού διαφάνειας"/>
          <p:cNvSpPr>
            <a:spLocks noGrp="1"/>
          </p:cNvSpPr>
          <p:nvPr>
            <p:ph type="sldNum" sz="quarter" idx="12"/>
          </p:nvPr>
        </p:nvSpPr>
        <p:spPr>
          <a:xfrm>
            <a:off x="6733952" y="6555112"/>
            <a:ext cx="588336" cy="228600"/>
          </a:xfrm>
        </p:spPr>
        <p:txBody>
          <a:bodyPr/>
          <a:lstStyle>
            <a:extLst/>
          </a:lstStyle>
          <a:p>
            <a:fld id="{9BD88BA8-410C-438D-B4D4-45896D31BD35}"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C5163DFE-6BE9-45CF-99E4-9B54379378B7}" type="datetimeFigureOut">
              <a:rPr lang="el-GR" smtClean="0"/>
              <a:pPr/>
              <a:t>28/7/2015</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9BD88BA8-410C-438D-B4D4-45896D31BD35}"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nchor="b"/>
          <a:lstStyle>
            <a:lvl1pPr>
              <a:defRPr/>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extLst/>
          </a:lstStyle>
          <a:p>
            <a:fld id="{C5163DFE-6BE9-45CF-99E4-9B54379378B7}" type="datetimeFigureOut">
              <a:rPr lang="el-GR" smtClean="0"/>
              <a:pPr/>
              <a:t>28/7/2015</a:t>
            </a:fld>
            <a:endParaRPr lang="el-GR"/>
          </a:p>
        </p:txBody>
      </p:sp>
      <p:sp>
        <p:nvSpPr>
          <p:cNvPr id="8" name="7 - Θέση υποσέλιδου"/>
          <p:cNvSpPr>
            <a:spLocks noGrp="1"/>
          </p:cNvSpPr>
          <p:nvPr>
            <p:ph type="ftr" sz="quarter" idx="11"/>
          </p:nvPr>
        </p:nvSpPr>
        <p:spPr/>
        <p:txBody>
          <a:bodyPr/>
          <a:lstStyle>
            <a:extLst/>
          </a:lstStyle>
          <a:p>
            <a:endParaRPr lang="el-GR"/>
          </a:p>
        </p:txBody>
      </p:sp>
      <p:sp>
        <p:nvSpPr>
          <p:cNvPr id="9" name="8 - Θέση αριθμού διαφάνειας"/>
          <p:cNvSpPr>
            <a:spLocks noGrp="1"/>
          </p:cNvSpPr>
          <p:nvPr>
            <p:ph type="sldNum" sz="quarter" idx="12"/>
          </p:nvPr>
        </p:nvSpPr>
        <p:spPr/>
        <p:txBody>
          <a:bodyPr/>
          <a:lstStyle>
            <a:extLst/>
          </a:lstStyle>
          <a:p>
            <a:fld id="{9BD88BA8-410C-438D-B4D4-45896D31BD35}"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lstStyle>
            <a:extLst/>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extLst/>
          </a:lstStyle>
          <a:p>
            <a:fld id="{C5163DFE-6BE9-45CF-99E4-9B54379378B7}" type="datetimeFigureOut">
              <a:rPr lang="el-GR" smtClean="0"/>
              <a:pPr/>
              <a:t>28/7/2015</a:t>
            </a:fld>
            <a:endParaRPr lang="el-GR"/>
          </a:p>
        </p:txBody>
      </p:sp>
      <p:sp>
        <p:nvSpPr>
          <p:cNvPr id="4" name="3 - Θέση υποσέλιδου"/>
          <p:cNvSpPr>
            <a:spLocks noGrp="1"/>
          </p:cNvSpPr>
          <p:nvPr>
            <p:ph type="ftr" sz="quarter" idx="11"/>
          </p:nvPr>
        </p:nvSpPr>
        <p:spPr/>
        <p:txBody>
          <a:bodyPr/>
          <a:lstStyle>
            <a:extLst/>
          </a:lstStyle>
          <a:p>
            <a:endParaRPr lang="el-GR"/>
          </a:p>
        </p:txBody>
      </p:sp>
      <p:sp>
        <p:nvSpPr>
          <p:cNvPr id="5" name="4 - Θέση αριθμού διαφάνειας"/>
          <p:cNvSpPr>
            <a:spLocks noGrp="1"/>
          </p:cNvSpPr>
          <p:nvPr>
            <p:ph type="sldNum" sz="quarter" idx="12"/>
          </p:nvPr>
        </p:nvSpPr>
        <p:spPr/>
        <p:txBody>
          <a:bodyPr/>
          <a:lstStyle>
            <a:extLst/>
          </a:lstStyle>
          <a:p>
            <a:fld id="{9BD88BA8-410C-438D-B4D4-45896D31BD35}"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solidFill>
                  <a:schemeClr val="tx2"/>
                </a:solidFill>
              </a:defRPr>
            </a:lvl1pPr>
            <a:extLst/>
          </a:lstStyle>
          <a:p>
            <a:fld id="{C5163DFE-6BE9-45CF-99E4-9B54379378B7}" type="datetimeFigureOut">
              <a:rPr lang="el-GR" smtClean="0"/>
              <a:pPr/>
              <a:t>28/7/2015</a:t>
            </a:fld>
            <a:endParaRPr lang="el-GR"/>
          </a:p>
        </p:txBody>
      </p:sp>
      <p:sp>
        <p:nvSpPr>
          <p:cNvPr id="3" name="2 - Θέση υποσέλιδου"/>
          <p:cNvSpPr>
            <a:spLocks noGrp="1"/>
          </p:cNvSpPr>
          <p:nvPr>
            <p:ph type="ftr" sz="quarter" idx="11"/>
          </p:nvPr>
        </p:nvSpPr>
        <p:spPr/>
        <p:txBody>
          <a:bodyPr/>
          <a:lstStyle>
            <a:lvl1pPr>
              <a:defRPr>
                <a:solidFill>
                  <a:schemeClr val="tx2"/>
                </a:solidFill>
              </a:defRPr>
            </a:lvl1pPr>
            <a:extLst/>
          </a:lstStyle>
          <a:p>
            <a:endParaRPr lang="el-GR"/>
          </a:p>
        </p:txBody>
      </p:sp>
      <p:sp>
        <p:nvSpPr>
          <p:cNvPr id="4" name="3 - Θέση αριθμού διαφάνειας"/>
          <p:cNvSpPr>
            <a:spLocks noGrp="1"/>
          </p:cNvSpPr>
          <p:nvPr>
            <p:ph type="sldNum" sz="quarter" idx="12"/>
          </p:nvPr>
        </p:nvSpPr>
        <p:spPr/>
        <p:txBody>
          <a:bodyPr/>
          <a:lstStyle>
            <a:extLst/>
          </a:lstStyle>
          <a:p>
            <a:fld id="{9BD88BA8-410C-438D-B4D4-45896D31BD35}"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C5163DFE-6BE9-45CF-99E4-9B54379378B7}" type="datetimeFigureOut">
              <a:rPr lang="el-GR" smtClean="0"/>
              <a:pPr/>
              <a:t>28/7/2015</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9BD88BA8-410C-438D-B4D4-45896D31BD35}"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2">
        <a:schemeClr val="bg2"/>
      </p:bgRef>
    </p:bg>
    <p:spTree>
      <p:nvGrpSpPr>
        <p:cNvPr id="1" name=""/>
        <p:cNvGrpSpPr/>
        <p:nvPr/>
      </p:nvGrpSpPr>
      <p:grpSpPr>
        <a:xfrm>
          <a:off x="0" y="0"/>
          <a:ext cx="0" cy="0"/>
          <a:chOff x="0" y="0"/>
          <a:chExt cx="0" cy="0"/>
        </a:xfrm>
      </p:grpSpPr>
      <p:sp>
        <p:nvSpPr>
          <p:cNvPr id="8" name="7 - Ορθογώνιο"/>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 Ορθογώνιο"/>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 Τίτλος"/>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l-GR" smtClean="0"/>
              <a:t>Kλικ για επεξεργασία του τίτλου</a:t>
            </a:r>
            <a:endParaRPr kumimoji="0" lang="en-US" dirty="0"/>
          </a:p>
        </p:txBody>
      </p:sp>
      <p:sp>
        <p:nvSpPr>
          <p:cNvPr id="4" name="3 - Θέση κειμένου"/>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extLst/>
          </a:lstStyle>
          <a:p>
            <a:fld id="{C5163DFE-6BE9-45CF-99E4-9B54379378B7}" type="datetimeFigureOut">
              <a:rPr lang="el-GR" smtClean="0"/>
              <a:pPr/>
              <a:t>28/7/2015</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9BD88BA8-410C-438D-B4D4-45896D31BD35}" type="slidenum">
              <a:rPr lang="el-GR" smtClean="0"/>
              <a:pPr/>
              <a:t>‹#›</a:t>
            </a:fld>
            <a:endParaRPr lang="el-GR"/>
          </a:p>
        </p:txBody>
      </p:sp>
      <p:sp>
        <p:nvSpPr>
          <p:cNvPr id="10" name="9 - Θέση εικόνας"/>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l-GR" smtClean="0"/>
              <a:t>Κάντε κλικ στο εικονίδιο για να προσθέσετε μια εικόνα</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 Ορθογώνιο"/>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 Θέση τίτλου"/>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l-GR" smtClean="0"/>
              <a:t>Kλικ για επεξεργασία του τίτλου</a:t>
            </a:r>
            <a:endParaRPr kumimoji="0" lang="en-US"/>
          </a:p>
        </p:txBody>
      </p:sp>
      <p:sp>
        <p:nvSpPr>
          <p:cNvPr id="31" name="30 - Θέση κειμένου"/>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7" name="26 - Θέση ημερομηνίας"/>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C5163DFE-6BE9-45CF-99E4-9B54379378B7}" type="datetimeFigureOut">
              <a:rPr lang="el-GR" smtClean="0"/>
              <a:pPr/>
              <a:t>28/7/2015</a:t>
            </a:fld>
            <a:endParaRPr lang="el-GR"/>
          </a:p>
        </p:txBody>
      </p:sp>
      <p:sp>
        <p:nvSpPr>
          <p:cNvPr id="4" name="3 - Θέση υποσέλιδου"/>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l-GR"/>
          </a:p>
        </p:txBody>
      </p:sp>
      <p:sp>
        <p:nvSpPr>
          <p:cNvPr id="16" name="15 - Θέση αριθμού διαφάνειας"/>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9BD88BA8-410C-438D-B4D4-45896D31BD35}"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4527544"/>
            <a:ext cx="9144000" cy="18478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defTabSz="457200" rtl="0" eaLnBrk="1" fontAlgn="base" hangingPunct="1">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2pPr>
      <a:lvl3pPr algn="ctr" defTabSz="457200" rtl="0" eaLnBrk="1" fontAlgn="base" hangingPunct="1">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3pPr>
      <a:lvl4pPr algn="ctr" defTabSz="457200" rtl="0" eaLnBrk="1" fontAlgn="base" hangingPunct="1">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4pPr>
      <a:lvl5pPr algn="ctr" defTabSz="457200" rtl="0" eaLnBrk="1" fontAlgn="base" hangingPunct="1">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05" charset="-128"/>
          <a:cs typeface="ＭＳ Ｐゴシック" pitchFamily="-10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0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9.gif"/><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5.gif"/><Relationship Id="rId10" Type="http://schemas.openxmlformats.org/officeDocument/2006/relationships/image" Target="../media/image17.jpeg"/><Relationship Id="rId4" Type="http://schemas.openxmlformats.org/officeDocument/2006/relationships/image" Target="../media/image18.pn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chart" Target="../charts/chart4.xml"/><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5.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chart" Target="../charts/chart8.xml"/><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chart" Target="../charts/char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chart" Target="../charts/chart15.xml"/><Relationship Id="rId1" Type="http://schemas.openxmlformats.org/officeDocument/2006/relationships/slideLayout" Target="../slideLayouts/slideLayout13.xml"/><Relationship Id="rId6" Type="http://schemas.openxmlformats.org/officeDocument/2006/relationships/chart" Target="../charts/chart16.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5.gif"/><Relationship Id="rId7" Type="http://schemas.openxmlformats.org/officeDocument/2006/relationships/image" Target="../media/image37.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15.jpe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image" Target="../media/image40.png"/><Relationship Id="rId21" Type="http://schemas.openxmlformats.org/officeDocument/2006/relationships/image" Target="../media/image51.png"/><Relationship Id="rId7" Type="http://schemas.openxmlformats.org/officeDocument/2006/relationships/image" Target="../media/image29.png"/><Relationship Id="rId12" Type="http://schemas.openxmlformats.org/officeDocument/2006/relationships/image" Target="../media/image43.png"/><Relationship Id="rId17" Type="http://schemas.openxmlformats.org/officeDocument/2006/relationships/image" Target="../media/image36.jpeg"/><Relationship Id="rId2" Type="http://schemas.openxmlformats.org/officeDocument/2006/relationships/image" Target="../media/image39.png"/><Relationship Id="rId16" Type="http://schemas.openxmlformats.org/officeDocument/2006/relationships/image" Target="../media/image47.png"/><Relationship Id="rId20" Type="http://schemas.openxmlformats.org/officeDocument/2006/relationships/image" Target="../media/image50.jpeg"/><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8.jpeg"/><Relationship Id="rId5" Type="http://schemas.openxmlformats.org/officeDocument/2006/relationships/image" Target="../media/image30.png"/><Relationship Id="rId15" Type="http://schemas.openxmlformats.org/officeDocument/2006/relationships/image" Target="../media/image46.png"/><Relationship Id="rId10" Type="http://schemas.openxmlformats.org/officeDocument/2006/relationships/image" Target="../media/image42.png"/><Relationship Id="rId19" Type="http://schemas.openxmlformats.org/officeDocument/2006/relationships/image" Target="../media/image49.png"/><Relationship Id="rId4" Type="http://schemas.openxmlformats.org/officeDocument/2006/relationships/image" Target="../media/image26.jpeg"/><Relationship Id="rId9" Type="http://schemas.openxmlformats.org/officeDocument/2006/relationships/image" Target="../media/image41.png"/><Relationship Id="rId14" Type="http://schemas.openxmlformats.org/officeDocument/2006/relationships/image" Target="../media/image45.jpeg"/><Relationship Id="rId22"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chart" Target="../charts/chart21.xml"/><Relationship Id="rId13" Type="http://schemas.openxmlformats.org/officeDocument/2006/relationships/chart" Target="../charts/chart24.xml"/><Relationship Id="rId3" Type="http://schemas.openxmlformats.org/officeDocument/2006/relationships/chart" Target="../charts/chart17.xml"/><Relationship Id="rId7" Type="http://schemas.openxmlformats.org/officeDocument/2006/relationships/image" Target="../media/image25.jpeg"/><Relationship Id="rId12" Type="http://schemas.openxmlformats.org/officeDocument/2006/relationships/chart" Target="../charts/chart23.xml"/><Relationship Id="rId2" Type="http://schemas.openxmlformats.org/officeDocument/2006/relationships/image" Target="../media/image26.jpeg"/><Relationship Id="rId16" Type="http://schemas.openxmlformats.org/officeDocument/2006/relationships/chart" Target="../charts/chart26.xml"/><Relationship Id="rId1" Type="http://schemas.openxmlformats.org/officeDocument/2006/relationships/slideLayout" Target="../slideLayouts/slideLayout13.xml"/><Relationship Id="rId6" Type="http://schemas.openxmlformats.org/officeDocument/2006/relationships/chart" Target="../charts/chart20.xml"/><Relationship Id="rId11" Type="http://schemas.openxmlformats.org/officeDocument/2006/relationships/image" Target="../media/image36.jpeg"/><Relationship Id="rId5" Type="http://schemas.openxmlformats.org/officeDocument/2006/relationships/chart" Target="../charts/chart19.xml"/><Relationship Id="rId15" Type="http://schemas.openxmlformats.org/officeDocument/2006/relationships/chart" Target="../charts/chart25.xml"/><Relationship Id="rId10" Type="http://schemas.openxmlformats.org/officeDocument/2006/relationships/image" Target="../media/image38.jpeg"/><Relationship Id="rId4" Type="http://schemas.openxmlformats.org/officeDocument/2006/relationships/chart" Target="../charts/chart18.xml"/><Relationship Id="rId9" Type="http://schemas.openxmlformats.org/officeDocument/2006/relationships/chart" Target="../charts/chart22.xml"/><Relationship Id="rId14" Type="http://schemas.openxmlformats.org/officeDocument/2006/relationships/image" Target="../media/image5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chart" Target="../charts/chart30.xml"/></Relationships>
</file>

<file path=ppt/slides/_rels/slide29.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chart" Target="../charts/char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chart" Target="../charts/chart34.xml"/></Relationships>
</file>

<file path=ppt/slides/_rels/slide31.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chart" Target="../charts/chart36.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chart" Target="../charts/chart3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3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3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4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chart" Target="../charts/chart4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image" Target="../media/image25.jpe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5.gif"/><Relationship Id="rId7" Type="http://schemas.openxmlformats.org/officeDocument/2006/relationships/image" Target="../media/image37.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15.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4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chart" Target="../charts/chart51.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chart" Target="../charts/chart5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chart" Target="../charts/chart61.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0.jpeg"/><Relationship Id="rId4" Type="http://schemas.openxmlformats.org/officeDocument/2006/relationships/chart" Target="../charts/chart64.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chart" Target="../charts/chart6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6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6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69.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chart" Target="../charts/chart7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TextBox 23"/>
          <p:cNvSpPr txBox="1">
            <a:spLocks noChangeArrowheads="1"/>
          </p:cNvSpPr>
          <p:nvPr/>
        </p:nvSpPr>
        <p:spPr bwMode="auto">
          <a:xfrm>
            <a:off x="1643042" y="214290"/>
            <a:ext cx="5472120" cy="830997"/>
          </a:xfrm>
          <a:prstGeom prst="rect">
            <a:avLst/>
          </a:prstGeom>
          <a:noFill/>
          <a:ln w="9525">
            <a:noFill/>
            <a:miter lim="800000"/>
            <a:headEnd/>
            <a:tailEnd/>
          </a:ln>
        </p:spPr>
        <p:txBody>
          <a:bodyPr wrap="square">
            <a:spAutoFit/>
          </a:bodyPr>
          <a:lstStyle/>
          <a:p>
            <a:pPr algn="ctr"/>
            <a:r>
              <a:rPr lang="el-GR" sz="4800" b="1" dirty="0" smtClean="0">
                <a:latin typeface="Calibri" pitchFamily="-108" charset="0"/>
              </a:rPr>
              <a:t>ΠΤΥΧΙΑΚΗ ΕΡΓΑΣΙΑ</a:t>
            </a:r>
            <a:endParaRPr lang="en-US" sz="4800" dirty="0">
              <a:latin typeface="Calibri" pitchFamily="-108" charset="0"/>
            </a:endParaRPr>
          </a:p>
        </p:txBody>
      </p:sp>
      <p:sp>
        <p:nvSpPr>
          <p:cNvPr id="52" name="7 - Υπότιτλος"/>
          <p:cNvSpPr txBox="1">
            <a:spLocks/>
          </p:cNvSpPr>
          <p:nvPr/>
        </p:nvSpPr>
        <p:spPr>
          <a:xfrm>
            <a:off x="857224" y="1643050"/>
            <a:ext cx="7786742" cy="4714908"/>
          </a:xfrm>
          <a:prstGeom prst="rect">
            <a:avLst/>
          </a:prstGeom>
        </p:spPr>
        <p:txBody>
          <a:bodyPr vert="horz">
            <a:normAutofit/>
          </a:bodyPr>
          <a:lstStyle/>
          <a:p>
            <a:pPr marL="274320" lvl="0" indent="-274320" algn="just">
              <a:spcBef>
                <a:spcPct val="20000"/>
              </a:spcBef>
              <a:buClr>
                <a:schemeClr val="accent1"/>
              </a:buClr>
              <a:buSzPct val="85000"/>
              <a:buFont typeface="Wingdings 2"/>
              <a:buChar char=""/>
            </a:pPr>
            <a:r>
              <a:rPr kumimoji="0" lang="el-GR" sz="1800" b="1" i="0" u="sng" strike="noStrike" kern="1200" cap="all" spc="0" normalizeH="0" baseline="0" noProof="0" dirty="0" err="1" smtClean="0">
                <a:ln>
                  <a:noFill/>
                </a:ln>
                <a:effectLst/>
                <a:uLnTx/>
                <a:uFillTx/>
                <a:latin typeface="+mn-lt"/>
                <a:ea typeface="+mn-ea"/>
                <a:cs typeface="+mn-cs"/>
              </a:rPr>
              <a:t>ΘΕμα</a:t>
            </a:r>
            <a:r>
              <a:rPr kumimoji="0" lang="el-GR" sz="1800" b="1" i="0" u="none" strike="noStrike" kern="1200" cap="all" spc="0" normalizeH="0" baseline="0" noProof="0" dirty="0" smtClean="0">
                <a:ln>
                  <a:noFill/>
                </a:ln>
                <a:effectLst/>
                <a:uLnTx/>
                <a:uFillTx/>
                <a:latin typeface="+mn-lt"/>
                <a:ea typeface="+mn-ea"/>
                <a:cs typeface="+mn-cs"/>
              </a:rPr>
              <a:t>:</a:t>
            </a:r>
            <a:r>
              <a:rPr kumimoji="0" lang="en-US" sz="1800" b="1" i="0" u="none" strike="noStrike" kern="1200" cap="all" spc="0" normalizeH="0" noProof="0" dirty="0" smtClean="0">
                <a:ln>
                  <a:noFill/>
                </a:ln>
                <a:effectLst/>
                <a:uLnTx/>
                <a:uFillTx/>
                <a:latin typeface="+mn-lt"/>
                <a:ea typeface="+mn-ea"/>
                <a:cs typeface="+mn-cs"/>
              </a:rPr>
              <a:t> </a:t>
            </a:r>
            <a:r>
              <a:rPr lang="el-GR" b="1" cap="all" dirty="0" smtClean="0"/>
              <a:t> </a:t>
            </a:r>
            <a:r>
              <a:rPr lang="en-US" b="1" cap="all" dirty="0"/>
              <a:t>H </a:t>
            </a:r>
            <a:r>
              <a:rPr lang="el-GR" b="1" cap="all" dirty="0"/>
              <a:t>ΠΟΛΙΤΙΚΗ-</a:t>
            </a:r>
            <a:r>
              <a:rPr lang="el-GR" b="1" cap="all" dirty="0" err="1"/>
              <a:t>ηλεκτρονικη</a:t>
            </a:r>
            <a:r>
              <a:rPr lang="el-GR" b="1" cap="all" dirty="0"/>
              <a:t> ΔΙΑΦΗΜΙΣΗ στο </a:t>
            </a:r>
            <a:r>
              <a:rPr lang="el-GR" b="1" cap="all" dirty="0" err="1"/>
              <a:t>διαδυκτιο</a:t>
            </a:r>
            <a:endParaRPr kumimoji="0" lang="el-GR" sz="1800" b="1" i="0" u="none" strike="noStrike" kern="1200" cap="all" spc="0" normalizeH="0" baseline="0" noProof="0" dirty="0" smtClean="0">
              <a:ln>
                <a:noFill/>
              </a:ln>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l-GR" sz="1800" b="0" i="0" u="none" strike="noStrike" kern="1200" cap="none" spc="0" normalizeH="0" baseline="0" noProof="0" dirty="0" smtClean="0">
              <a:ln>
                <a:noFill/>
              </a:ln>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tabLst/>
              <a:defRPr/>
            </a:pPr>
            <a:endParaRPr kumimoji="0" lang="en-US" sz="1800" b="1" i="0" u="none" strike="noStrike" kern="1200" cap="none" spc="0" normalizeH="0" baseline="0" noProof="0" dirty="0" smtClean="0">
              <a:ln>
                <a:noFill/>
              </a:ln>
              <a:effectLst/>
              <a:uLnTx/>
              <a:uFillTx/>
              <a:latin typeface="+mn-lt"/>
              <a:ea typeface="+mn-ea"/>
              <a:cs typeface="+mn-cs"/>
            </a:endParaRPr>
          </a:p>
          <a:p>
            <a:pPr marL="274320" indent="-274320">
              <a:spcBef>
                <a:spcPct val="20000"/>
              </a:spcBef>
              <a:buClr>
                <a:schemeClr val="accent1"/>
              </a:buClr>
              <a:buSzPct val="85000"/>
            </a:pPr>
            <a:endParaRPr kumimoji="0" lang="el-GR" sz="1800" b="1" i="0" u="none" strike="noStrike" kern="1200" cap="none" spc="0" normalizeH="0" baseline="0" noProof="0" dirty="0" smtClean="0">
              <a:ln>
                <a:noFill/>
              </a:ln>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lang="el-GR" b="1" dirty="0"/>
          </a:p>
          <a:p>
            <a:pPr marL="274320" marR="0" lvl="0" indent="-274320" algn="l" defTabSz="914400" rtl="0" eaLnBrk="1" fontAlgn="auto" latinLnBrk="0" hangingPunct="1">
              <a:lnSpc>
                <a:spcPct val="100000"/>
              </a:lnSpc>
              <a:spcBef>
                <a:spcPct val="20000"/>
              </a:spcBef>
              <a:spcAft>
                <a:spcPts val="0"/>
              </a:spcAft>
              <a:buClr>
                <a:schemeClr val="accent1"/>
              </a:buClr>
              <a:buSzPct val="85000"/>
              <a:tabLst/>
              <a:defRPr/>
            </a:pPr>
            <a:endParaRPr kumimoji="0" lang="el-GR" sz="1800" b="1" i="0" u="none" strike="noStrike" kern="1200" cap="none" spc="0" normalizeH="0" baseline="0" noProof="0" dirty="0" smtClean="0">
              <a:ln>
                <a:noFill/>
              </a:ln>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tabLst/>
              <a:defRPr/>
            </a:pPr>
            <a:endParaRPr lang="el-GR" b="1" dirty="0"/>
          </a:p>
          <a:p>
            <a:pPr marL="274320" marR="0" lvl="0" indent="-274320" algn="l" defTabSz="914400" rtl="0" eaLnBrk="1" fontAlgn="auto" latinLnBrk="0" hangingPunct="1">
              <a:lnSpc>
                <a:spcPct val="100000"/>
              </a:lnSpc>
              <a:spcBef>
                <a:spcPct val="20000"/>
              </a:spcBef>
              <a:spcAft>
                <a:spcPts val="0"/>
              </a:spcAft>
              <a:buClr>
                <a:schemeClr val="accent1"/>
              </a:buClr>
              <a:buSzPct val="85000"/>
              <a:tabLst/>
              <a:defRPr/>
            </a:pPr>
            <a:endParaRPr kumimoji="0" lang="el-GR" sz="1800" b="1" i="0" u="none" strike="noStrike" kern="1200" cap="none" spc="0" normalizeH="0" baseline="0" noProof="0" dirty="0" smtClean="0">
              <a:ln>
                <a:noFill/>
              </a:ln>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tabLst/>
              <a:defRPr/>
            </a:pPr>
            <a:endParaRPr lang="el-GR" b="1" dirty="0"/>
          </a:p>
          <a:p>
            <a:pPr marL="274320" marR="0" lvl="0" indent="-274320" algn="l" defTabSz="914400" rtl="0" eaLnBrk="1" fontAlgn="auto" latinLnBrk="0" hangingPunct="1">
              <a:lnSpc>
                <a:spcPct val="100000"/>
              </a:lnSpc>
              <a:spcBef>
                <a:spcPct val="20000"/>
              </a:spcBef>
              <a:spcAft>
                <a:spcPts val="0"/>
              </a:spcAft>
              <a:buClr>
                <a:schemeClr val="accent1"/>
              </a:buClr>
              <a:buSzPct val="85000"/>
              <a:tabLst/>
              <a:defRPr/>
            </a:pPr>
            <a:endParaRPr kumimoji="0" lang="el-GR" sz="1800" b="1" i="0" u="none" strike="noStrike" kern="1200" cap="none" spc="0" normalizeH="0" baseline="0" noProof="0" dirty="0" smtClean="0">
              <a:ln>
                <a:noFill/>
              </a:ln>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l-GR" sz="1800" b="1" i="0" u="none" strike="noStrike" kern="1200" cap="none" spc="0" normalizeH="0" baseline="0" noProof="0" dirty="0" smtClean="0">
                <a:ln>
                  <a:noFill/>
                </a:ln>
                <a:effectLst/>
                <a:uLnTx/>
                <a:uFillTx/>
                <a:latin typeface="+mn-lt"/>
                <a:ea typeface="+mn-ea"/>
                <a:cs typeface="+mn-cs"/>
              </a:rPr>
              <a:t>ΣΠΟΥΔΑΣΤΕΣ</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l-GR" sz="1800" b="1" i="0" u="none" strike="noStrike" kern="1200" cap="none" spc="0" normalizeH="0" baseline="0" noProof="0" dirty="0" smtClean="0">
                <a:ln>
                  <a:noFill/>
                </a:ln>
                <a:effectLst/>
                <a:uLnTx/>
                <a:uFillTx/>
                <a:latin typeface="+mn-lt"/>
                <a:ea typeface="+mn-ea"/>
                <a:cs typeface="+mn-cs"/>
              </a:rPr>
              <a:t>ΑΘΗΝΑΚΗΣ ΑΘΑΝΑΣΙΟΣ</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l-GR" sz="1800" b="1" i="0" u="none" strike="noStrike" kern="1200" cap="none" spc="0" normalizeH="0" baseline="0" noProof="0" dirty="0" smtClean="0">
                <a:ln>
                  <a:noFill/>
                </a:ln>
                <a:effectLst/>
                <a:uLnTx/>
                <a:uFillTx/>
                <a:latin typeface="+mn-lt"/>
                <a:ea typeface="+mn-ea"/>
                <a:cs typeface="+mn-cs"/>
              </a:rPr>
              <a:t>ΠΑΠΑΠΑΝΑΓΙΩΤΟΥ ΘΕΟΦΑΝΗΣ</a:t>
            </a:r>
          </a:p>
          <a:p>
            <a:pPr marL="274320" marR="0" lvl="0" indent="-274320" algn="l" defTabSz="914400" rtl="0" eaLnBrk="1" fontAlgn="auto" latinLnBrk="0" hangingPunct="1">
              <a:lnSpc>
                <a:spcPct val="100000"/>
              </a:lnSpc>
              <a:spcBef>
                <a:spcPct val="20000"/>
              </a:spcBef>
              <a:spcAft>
                <a:spcPts val="0"/>
              </a:spcAft>
              <a:buClr>
                <a:schemeClr val="accent1"/>
              </a:buClr>
              <a:buSzPct val="85000"/>
              <a:tabLst/>
              <a:defRPr/>
            </a:pPr>
            <a:endParaRPr kumimoji="0" lang="el-GR"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3314" name="Picture 2" descr="http://www.seventhstreetsystems.com/wp-content/uploads/2011/02/EmailMarketing.jpg"/>
          <p:cNvPicPr>
            <a:picLocks noChangeAspect="1" noChangeArrowheads="1"/>
          </p:cNvPicPr>
          <p:nvPr/>
        </p:nvPicPr>
        <p:blipFill>
          <a:blip r:embed="rId2"/>
          <a:srcRect/>
          <a:stretch>
            <a:fillRect/>
          </a:stretch>
        </p:blipFill>
        <p:spPr bwMode="auto">
          <a:xfrm>
            <a:off x="1714480" y="2143116"/>
            <a:ext cx="5715040" cy="278608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285720" y="3286124"/>
            <a:ext cx="1571636" cy="3357584"/>
            <a:chOff x="769936" y="1520826"/>
            <a:chExt cx="3857627" cy="1857374"/>
          </a:xfrm>
        </p:grpSpPr>
        <p:sp>
          <p:nvSpPr>
            <p:cNvPr id="271" name="Rectangle 27"/>
            <p:cNvSpPr>
              <a:spLocks noChangeArrowheads="1"/>
            </p:cNvSpPr>
            <p:nvPr/>
          </p:nvSpPr>
          <p:spPr bwMode="auto">
            <a:xfrm>
              <a:off x="769938"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2" name="Rectangle 39"/>
            <p:cNvSpPr>
              <a:spLocks noChangeArrowheads="1"/>
            </p:cNvSpPr>
            <p:nvPr/>
          </p:nvSpPr>
          <p:spPr bwMode="auto">
            <a:xfrm>
              <a:off x="769936" y="1520826"/>
              <a:ext cx="3857625" cy="513742"/>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273" name="Rectangle 39"/>
            <p:cNvSpPr>
              <a:spLocks noChangeArrowheads="1"/>
            </p:cNvSpPr>
            <p:nvPr/>
          </p:nvSpPr>
          <p:spPr bwMode="auto">
            <a:xfrm>
              <a:off x="945283" y="1639381"/>
              <a:ext cx="3557868"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ysClr val="window" lastClr="FFFFFF"/>
                  </a:solidFill>
                  <a:latin typeface="Calibri" pitchFamily="34" charset="0"/>
                  <a:ea typeface="ＭＳ Ｐゴシック" pitchFamily="-97" charset="-128"/>
                </a:rPr>
                <a:t>Νέα Δημοκρατία</a:t>
              </a:r>
              <a:endParaRPr lang="en-US" sz="1600" b="1" kern="0" noProof="1">
                <a:solidFill>
                  <a:sysClr val="window" lastClr="FFFFFF"/>
                </a:solidFill>
                <a:latin typeface="Calibri" pitchFamily="34" charset="0"/>
                <a:ea typeface="ＭＳ Ｐゴシック" pitchFamily="-97" charset="-128"/>
              </a:endParaRPr>
            </a:p>
          </p:txBody>
        </p:sp>
      </p:grpSp>
      <p:grpSp>
        <p:nvGrpSpPr>
          <p:cNvPr id="3" name="Group 19"/>
          <p:cNvGrpSpPr>
            <a:grpSpLocks/>
          </p:cNvGrpSpPr>
          <p:nvPr/>
        </p:nvGrpSpPr>
        <p:grpSpPr bwMode="auto">
          <a:xfrm>
            <a:off x="5429256" y="3286124"/>
            <a:ext cx="1714512" cy="3357584"/>
            <a:chOff x="4699000" y="1520826"/>
            <a:chExt cx="3857625" cy="1857374"/>
          </a:xfrm>
        </p:grpSpPr>
        <p:sp>
          <p:nvSpPr>
            <p:cNvPr id="269" name="Rectangle 27"/>
            <p:cNvSpPr>
              <a:spLocks noChangeArrowheads="1"/>
            </p:cNvSpPr>
            <p:nvPr/>
          </p:nvSpPr>
          <p:spPr bwMode="auto">
            <a:xfrm>
              <a:off x="4699000"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0" name="Rectangle 39"/>
            <p:cNvSpPr>
              <a:spLocks noChangeArrowheads="1"/>
            </p:cNvSpPr>
            <p:nvPr/>
          </p:nvSpPr>
          <p:spPr bwMode="auto">
            <a:xfrm>
              <a:off x="4699000" y="1520826"/>
              <a:ext cx="3857625" cy="513742"/>
            </a:xfrm>
            <a:prstGeom prst="rect">
              <a:avLst/>
            </a:prstGeom>
            <a:solidFill>
              <a:srgbClr val="EA4844"/>
            </a:solidFill>
            <a:ln w="3175">
              <a:solidFill>
                <a:srgbClr val="FF3300"/>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31761" name="Rectangle 39"/>
            <p:cNvSpPr>
              <a:spLocks noChangeArrowheads="1"/>
            </p:cNvSpPr>
            <p:nvPr/>
          </p:nvSpPr>
          <p:spPr bwMode="auto">
            <a:xfrm>
              <a:off x="4699000" y="1599863"/>
              <a:ext cx="3857625" cy="296863"/>
            </a:xfrm>
            <a:prstGeom prst="rect">
              <a:avLst/>
            </a:prstGeom>
            <a:noFill/>
            <a:ln w="3175">
              <a:noFill/>
              <a:miter lim="800000"/>
              <a:headEnd/>
              <a:tailEnd/>
            </a:ln>
          </p:spPr>
          <p:txBody>
            <a:bodyPr anchor="ctr"/>
            <a:lstStyle/>
            <a:p>
              <a:pPr algn="ctr"/>
              <a:r>
                <a:rPr lang="el-GR" sz="1600" b="1" noProof="1" smtClean="0">
                  <a:latin typeface="Calibri" pitchFamily="-108" charset="0"/>
                </a:rPr>
                <a:t>ΣΥ.ΡΙΖ.Α.</a:t>
              </a:r>
              <a:endParaRPr lang="en-US" sz="1600" b="1" noProof="1">
                <a:latin typeface="Calibri" pitchFamily="-108" charset="0"/>
              </a:endParaRPr>
            </a:p>
          </p:txBody>
        </p:sp>
        <p:sp>
          <p:nvSpPr>
            <p:cNvPr id="278" name="Tekstboks 34"/>
            <p:cNvSpPr txBox="1">
              <a:spLocks noChangeArrowheads="1"/>
            </p:cNvSpPr>
            <p:nvPr/>
          </p:nvSpPr>
          <p:spPr bwMode="auto">
            <a:xfrm>
              <a:off x="5020469" y="2153124"/>
              <a:ext cx="3375422" cy="595904"/>
            </a:xfrm>
            <a:prstGeom prst="rect">
              <a:avLst/>
            </a:prstGeom>
            <a:noFill/>
            <a:ln w="9525">
              <a:noFill/>
              <a:miter lim="800000"/>
              <a:headEnd/>
              <a:tailEnd/>
            </a:ln>
          </p:spPr>
          <p:txBody>
            <a:bodyPr wrap="square">
              <a:spAutoFit/>
            </a:bodyPr>
            <a:lstStyle/>
            <a:p>
              <a:pPr>
                <a:buFont typeface="Arial" pitchFamily="34" charset="0"/>
                <a:buChar char="•"/>
                <a:defRPr/>
              </a:pPr>
              <a:r>
                <a:rPr lang="el-GR" sz="1600" dirty="0">
                  <a:solidFill>
                    <a:schemeClr val="bg1"/>
                  </a:solidFill>
                </a:rPr>
                <a:t>Ιστοσελίδα του κόμματος στο διαδίκτυο.</a:t>
              </a:r>
            </a:p>
            <a:p>
              <a:pPr defTabSz="914400" fontAlgn="auto">
                <a:spcBef>
                  <a:spcPts val="0"/>
                </a:spcBef>
                <a:spcAft>
                  <a:spcPts val="0"/>
                </a:spcAft>
                <a:buFont typeface="Arial" charset="0"/>
                <a:buChar char="•"/>
                <a:defRPr/>
              </a:pPr>
              <a:endParaRPr lang="da-DK" sz="1600" kern="0" dirty="0">
                <a:solidFill>
                  <a:sysClr val="window" lastClr="FFFFFF"/>
                </a:solidFill>
                <a:latin typeface="Calibri" pitchFamily="34" charset="0"/>
                <a:ea typeface="ＭＳ Ｐゴシック" pitchFamily="-97" charset="-128"/>
              </a:endParaRPr>
            </a:p>
          </p:txBody>
        </p:sp>
      </p:grpSp>
      <p:grpSp>
        <p:nvGrpSpPr>
          <p:cNvPr id="4" name="Group 21"/>
          <p:cNvGrpSpPr>
            <a:grpSpLocks/>
          </p:cNvGrpSpPr>
          <p:nvPr/>
        </p:nvGrpSpPr>
        <p:grpSpPr bwMode="auto">
          <a:xfrm>
            <a:off x="2000232" y="3286124"/>
            <a:ext cx="1500198" cy="3357586"/>
            <a:chOff x="769938" y="3521075"/>
            <a:chExt cx="3857625" cy="1857375"/>
          </a:xfrm>
        </p:grpSpPr>
        <p:sp>
          <p:nvSpPr>
            <p:cNvPr id="267" name="Rectangle 27"/>
            <p:cNvSpPr>
              <a:spLocks noChangeArrowheads="1"/>
            </p:cNvSpPr>
            <p:nvPr/>
          </p:nvSpPr>
          <p:spPr bwMode="auto">
            <a:xfrm>
              <a:off x="769938"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8" name="Rectangle 39"/>
            <p:cNvSpPr>
              <a:spLocks noChangeArrowheads="1"/>
            </p:cNvSpPr>
            <p:nvPr/>
          </p:nvSpPr>
          <p:spPr bwMode="auto">
            <a:xfrm>
              <a:off x="769938" y="3521075"/>
              <a:ext cx="3857625" cy="513742"/>
            </a:xfrm>
            <a:prstGeom prst="rect">
              <a:avLst/>
            </a:prstGeom>
            <a:gradFill rotWithShape="1">
              <a:gsLst>
                <a:gs pos="0">
                  <a:srgbClr val="208A00"/>
                </a:gs>
                <a:gs pos="100000">
                  <a:srgbClr val="5AF300"/>
                </a:gs>
              </a:gsLst>
              <a:lin ang="5400000" scaled="1"/>
            </a:gradFill>
            <a:ln w="19050">
              <a:noFill/>
              <a:round/>
              <a:headEnd/>
              <a:tailEnd/>
            </a:ln>
          </p:spPr>
          <p:txBody>
            <a:bodyPr/>
            <a:lstStyle/>
            <a:p>
              <a:pPr algn="ctr" defTabSz="914400" fontAlgn="auto">
                <a:spcBef>
                  <a:spcPts val="0"/>
                </a:spcBef>
                <a:spcAft>
                  <a:spcPts val="0"/>
                </a:spcAft>
                <a:defRPr/>
              </a:pPr>
              <a:endParaRPr lang="en-US" sz="1400" b="1" kern="0" noProof="1">
                <a:solidFill>
                  <a:srgbClr val="000000"/>
                </a:solidFill>
                <a:latin typeface="Calibri" pitchFamily="34" charset="0"/>
                <a:ea typeface="ＭＳ Ｐゴシック" pitchFamily="-97" charset="-128"/>
              </a:endParaRPr>
            </a:p>
          </p:txBody>
        </p:sp>
        <p:sp>
          <p:nvSpPr>
            <p:cNvPr id="31757" name="Rectangle 39"/>
            <p:cNvSpPr>
              <a:spLocks noChangeArrowheads="1"/>
            </p:cNvSpPr>
            <p:nvPr/>
          </p:nvSpPr>
          <p:spPr bwMode="auto">
            <a:xfrm>
              <a:off x="769938" y="3521075"/>
              <a:ext cx="3854359" cy="513742"/>
            </a:xfrm>
            <a:prstGeom prst="rect">
              <a:avLst/>
            </a:prstGeom>
            <a:noFill/>
            <a:ln w="19050">
              <a:noFill/>
              <a:round/>
              <a:headEnd/>
              <a:tailEnd/>
            </a:ln>
          </p:spPr>
          <p:txBody>
            <a:bodyPr anchor="ctr"/>
            <a:lstStyle/>
            <a:p>
              <a:pPr algn="ctr"/>
              <a:r>
                <a:rPr lang="el-GR" sz="1600" b="1" noProof="1" smtClean="0">
                  <a:solidFill>
                    <a:srgbClr val="000000"/>
                  </a:solidFill>
                  <a:latin typeface="Calibri" pitchFamily="-108" charset="0"/>
                </a:rPr>
                <a:t>ΠΑ.ΣΟ.Κ.</a:t>
              </a:r>
              <a:endParaRPr lang="en-US" sz="1600" b="1" noProof="1">
                <a:solidFill>
                  <a:srgbClr val="000000"/>
                </a:solidFill>
                <a:latin typeface="Calibri" pitchFamily="-108" charset="0"/>
              </a:endParaRPr>
            </a:p>
          </p:txBody>
        </p:sp>
        <p:sp>
          <p:nvSpPr>
            <p:cNvPr id="279" name="Tekstboks 36"/>
            <p:cNvSpPr txBox="1">
              <a:spLocks noChangeArrowheads="1"/>
            </p:cNvSpPr>
            <p:nvPr/>
          </p:nvSpPr>
          <p:spPr bwMode="auto">
            <a:xfrm>
              <a:off x="1339851" y="3949753"/>
              <a:ext cx="2859453" cy="147691"/>
            </a:xfrm>
            <a:prstGeom prst="rect">
              <a:avLst/>
            </a:prstGeom>
            <a:noFill/>
            <a:ln w="9525">
              <a:noFill/>
              <a:miter lim="800000"/>
              <a:headEnd/>
              <a:tailEnd/>
            </a:ln>
          </p:spPr>
          <p:txBody>
            <a:bodyPr>
              <a:spAutoFit/>
            </a:bodyPr>
            <a:lstStyle/>
            <a:p>
              <a:pPr defTabSz="914400" fontAlgn="auto">
                <a:spcBef>
                  <a:spcPts val="0"/>
                </a:spcBef>
                <a:spcAft>
                  <a:spcPts val="0"/>
                </a:spcAft>
                <a:defRPr/>
              </a:pPr>
              <a:endParaRPr lang="da-DK" sz="1600" kern="0" dirty="0">
                <a:solidFill>
                  <a:sysClr val="window" lastClr="FFFFFF"/>
                </a:solidFill>
                <a:latin typeface="Calibri" pitchFamily="34" charset="0"/>
                <a:ea typeface="ＭＳ Ｐゴシック" pitchFamily="-97" charset="-128"/>
              </a:endParaRPr>
            </a:p>
          </p:txBody>
        </p:sp>
      </p:grpSp>
      <p:grpSp>
        <p:nvGrpSpPr>
          <p:cNvPr id="5" name="Group 20"/>
          <p:cNvGrpSpPr>
            <a:grpSpLocks/>
          </p:cNvGrpSpPr>
          <p:nvPr/>
        </p:nvGrpSpPr>
        <p:grpSpPr bwMode="auto">
          <a:xfrm>
            <a:off x="3643306" y="3286124"/>
            <a:ext cx="1643073" cy="3357586"/>
            <a:chOff x="4699000" y="3521075"/>
            <a:chExt cx="3857625" cy="1857375"/>
          </a:xfrm>
        </p:grpSpPr>
        <p:sp>
          <p:nvSpPr>
            <p:cNvPr id="265" name="Rectangle 27"/>
            <p:cNvSpPr>
              <a:spLocks noChangeArrowheads="1"/>
            </p:cNvSpPr>
            <p:nvPr/>
          </p:nvSpPr>
          <p:spPr bwMode="auto">
            <a:xfrm>
              <a:off x="4699000"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6" name="Rectangle 39"/>
            <p:cNvSpPr>
              <a:spLocks noChangeArrowheads="1"/>
            </p:cNvSpPr>
            <p:nvPr/>
          </p:nvSpPr>
          <p:spPr bwMode="auto">
            <a:xfrm>
              <a:off x="4699000" y="3521075"/>
              <a:ext cx="3857625" cy="513742"/>
            </a:xfrm>
            <a:prstGeom prst="rect">
              <a:avLst/>
            </a:prstGeom>
            <a:solidFill>
              <a:srgbClr val="DA0000"/>
            </a:soli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276" name="Rectangle 39"/>
            <p:cNvSpPr>
              <a:spLocks noChangeArrowheads="1"/>
            </p:cNvSpPr>
            <p:nvPr/>
          </p:nvSpPr>
          <p:spPr bwMode="auto">
            <a:xfrm>
              <a:off x="4699000" y="3639631"/>
              <a:ext cx="3857625"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latin typeface="Calibri" pitchFamily="34" charset="0"/>
                  <a:ea typeface="ＭＳ Ｐゴシック" pitchFamily="-97" charset="-128"/>
                </a:rPr>
                <a:t>Κ.Κ.Ε.</a:t>
              </a:r>
              <a:endParaRPr lang="en-US" sz="1600" b="1" kern="0" noProof="1">
                <a:latin typeface="Calibri" pitchFamily="34" charset="0"/>
                <a:ea typeface="ＭＳ Ｐゴシック" pitchFamily="-97" charset="-128"/>
              </a:endParaRPr>
            </a:p>
          </p:txBody>
        </p:sp>
        <p:sp>
          <p:nvSpPr>
            <p:cNvPr id="280" name="Tekstboks 37"/>
            <p:cNvSpPr txBox="1">
              <a:spLocks noChangeArrowheads="1"/>
            </p:cNvSpPr>
            <p:nvPr/>
          </p:nvSpPr>
          <p:spPr bwMode="auto">
            <a:xfrm>
              <a:off x="4866723" y="4153373"/>
              <a:ext cx="3304185" cy="459697"/>
            </a:xfrm>
            <a:prstGeom prst="rect">
              <a:avLst/>
            </a:prstGeom>
            <a:noFill/>
            <a:ln w="9525">
              <a:noFill/>
              <a:miter lim="800000"/>
              <a:headEnd/>
              <a:tailEnd/>
            </a:ln>
          </p:spPr>
          <p:txBody>
            <a:bodyPr wrap="square">
              <a:spAutoFit/>
            </a:bodyPr>
            <a:lstStyle/>
            <a:p>
              <a:pPr>
                <a:buFont typeface="Arial" pitchFamily="34" charset="0"/>
                <a:buChar char="•"/>
              </a:pPr>
              <a:r>
                <a:rPr lang="el-GR" sz="1600" dirty="0" smtClean="0">
                  <a:solidFill>
                    <a:schemeClr val="bg1"/>
                  </a:solidFill>
                </a:rPr>
                <a:t>Ιστοσελίδα του κόμματος στο διαδίκτυο.</a:t>
              </a:r>
              <a:endParaRPr lang="el-GR" sz="1600" dirty="0">
                <a:solidFill>
                  <a:schemeClr val="bg1"/>
                </a:solidFill>
              </a:endParaRPr>
            </a:p>
          </p:txBody>
        </p:sp>
      </p:grpSp>
      <p:sp>
        <p:nvSpPr>
          <p:cNvPr id="23" name="22 - Ορθογώνιο"/>
          <p:cNvSpPr/>
          <p:nvPr/>
        </p:nvSpPr>
        <p:spPr>
          <a:xfrm>
            <a:off x="1071538" y="357166"/>
            <a:ext cx="7044685" cy="584775"/>
          </a:xfrm>
          <a:prstGeom prst="rect">
            <a:avLst/>
          </a:prstGeom>
        </p:spPr>
        <p:txBody>
          <a:bodyPr wrap="none">
            <a:spAutoFit/>
          </a:bodyPr>
          <a:lstStyle/>
          <a:p>
            <a:r>
              <a:rPr lang="el-GR" sz="3200" b="1" dirty="0" smtClean="0"/>
              <a:t>Βουλευτικές εκλογές Σεπτέμβριου  2007</a:t>
            </a:r>
            <a:endParaRPr lang="el-GR" sz="3200" b="1" dirty="0"/>
          </a:p>
        </p:txBody>
      </p:sp>
      <p:sp>
        <p:nvSpPr>
          <p:cNvPr id="24" name="23 - Ορθογώνιο"/>
          <p:cNvSpPr/>
          <p:nvPr/>
        </p:nvSpPr>
        <p:spPr>
          <a:xfrm>
            <a:off x="285720" y="4357694"/>
            <a:ext cx="1571636" cy="2062103"/>
          </a:xfrm>
          <a:prstGeom prst="rect">
            <a:avLst/>
          </a:prstGeom>
        </p:spPr>
        <p:txBody>
          <a:bodyPr wrap="square">
            <a:spAutoFit/>
          </a:bodyPr>
          <a:lstStyle/>
          <a:p>
            <a:pPr>
              <a:buFont typeface="Arial" pitchFamily="34" charset="0"/>
              <a:buChar char="•"/>
            </a:pPr>
            <a:r>
              <a:rPr lang="el-GR" sz="1600" dirty="0" smtClean="0">
                <a:solidFill>
                  <a:schemeClr val="bg1"/>
                </a:solidFill>
              </a:rPr>
              <a:t>Ιστοσελίδα του κόμματος στο διαδίκτυο.</a:t>
            </a:r>
            <a:endParaRPr lang="en-US" sz="1600" dirty="0" smtClean="0">
              <a:solidFill>
                <a:schemeClr val="bg1"/>
              </a:solidFill>
            </a:endParaRPr>
          </a:p>
          <a:p>
            <a:pPr>
              <a:buFont typeface="Arial" pitchFamily="34" charset="0"/>
              <a:buChar char="•"/>
            </a:pPr>
            <a:endParaRPr lang="en-US" sz="1600" dirty="0" smtClean="0">
              <a:solidFill>
                <a:schemeClr val="bg1"/>
              </a:solidFill>
            </a:endParaRPr>
          </a:p>
          <a:p>
            <a:pPr>
              <a:buFont typeface="Arial" pitchFamily="34" charset="0"/>
              <a:buChar char="•"/>
            </a:pPr>
            <a:r>
              <a:rPr lang="el-GR" sz="1600" dirty="0" smtClean="0">
                <a:solidFill>
                  <a:schemeClr val="bg1"/>
                </a:solidFill>
              </a:rPr>
              <a:t>Επίσημη σελίδα στο </a:t>
            </a:r>
            <a:r>
              <a:rPr lang="en-US" sz="1600" dirty="0" smtClean="0">
                <a:solidFill>
                  <a:schemeClr val="bg1"/>
                </a:solidFill>
              </a:rPr>
              <a:t>YouTube</a:t>
            </a:r>
            <a:endParaRPr lang="el-GR" sz="1600" dirty="0" smtClean="0">
              <a:solidFill>
                <a:schemeClr val="bg1"/>
              </a:solidFill>
            </a:endParaRPr>
          </a:p>
          <a:p>
            <a:pPr>
              <a:buFont typeface="Arial" pitchFamily="34" charset="0"/>
              <a:buChar char="•"/>
            </a:pPr>
            <a:endParaRPr lang="el-GR" sz="1600" dirty="0">
              <a:solidFill>
                <a:schemeClr val="bg1"/>
              </a:solidFill>
            </a:endParaRPr>
          </a:p>
        </p:txBody>
      </p:sp>
      <p:sp>
        <p:nvSpPr>
          <p:cNvPr id="25" name="24 - Ορθογώνιο"/>
          <p:cNvSpPr/>
          <p:nvPr/>
        </p:nvSpPr>
        <p:spPr>
          <a:xfrm>
            <a:off x="2714612" y="2500306"/>
            <a:ext cx="1643074" cy="338554"/>
          </a:xfrm>
          <a:prstGeom prst="rect">
            <a:avLst/>
          </a:prstGeom>
        </p:spPr>
        <p:txBody>
          <a:bodyPr wrap="square">
            <a:spAutoFit/>
          </a:bodyPr>
          <a:lstStyle/>
          <a:p>
            <a:endParaRPr lang="el-GR" sz="1600" dirty="0">
              <a:solidFill>
                <a:schemeClr val="bg1"/>
              </a:solidFill>
            </a:endParaRPr>
          </a:p>
        </p:txBody>
      </p:sp>
      <p:sp>
        <p:nvSpPr>
          <p:cNvPr id="31" name="30 - Ορθογώνιο"/>
          <p:cNvSpPr/>
          <p:nvPr/>
        </p:nvSpPr>
        <p:spPr>
          <a:xfrm>
            <a:off x="2000232" y="4429132"/>
            <a:ext cx="1500198" cy="1815882"/>
          </a:xfrm>
          <a:prstGeom prst="rect">
            <a:avLst/>
          </a:prstGeom>
        </p:spPr>
        <p:txBody>
          <a:bodyPr wrap="square">
            <a:spAutoFit/>
          </a:bodyPr>
          <a:lstStyle/>
          <a:p>
            <a:pPr>
              <a:buFont typeface="Arial" pitchFamily="34" charset="0"/>
              <a:buChar char="•"/>
            </a:pPr>
            <a:r>
              <a:rPr lang="el-GR" sz="1600" dirty="0" smtClean="0">
                <a:solidFill>
                  <a:schemeClr val="bg1"/>
                </a:solidFill>
              </a:rPr>
              <a:t>Ιστοσελίδα του κόμματος στο διαδίκτυο.</a:t>
            </a:r>
          </a:p>
          <a:p>
            <a:pPr>
              <a:buFont typeface="Arial" pitchFamily="34" charset="0"/>
              <a:buChar char="•"/>
            </a:pPr>
            <a:endParaRPr lang="el-GR" sz="1600" dirty="0" smtClean="0">
              <a:solidFill>
                <a:schemeClr val="bg1"/>
              </a:solidFill>
            </a:endParaRPr>
          </a:p>
          <a:p>
            <a:pPr>
              <a:buFont typeface="Arial" pitchFamily="34" charset="0"/>
              <a:buChar char="•"/>
            </a:pPr>
            <a:r>
              <a:rPr lang="el-GR" sz="1600" dirty="0" smtClean="0">
                <a:solidFill>
                  <a:schemeClr val="bg1"/>
                </a:solidFill>
              </a:rPr>
              <a:t>Επίσημη σελίδα στο </a:t>
            </a:r>
            <a:r>
              <a:rPr lang="en-US" sz="1600" dirty="0" smtClean="0">
                <a:solidFill>
                  <a:schemeClr val="bg1"/>
                </a:solidFill>
              </a:rPr>
              <a:t>YouTube</a:t>
            </a:r>
            <a:endParaRPr lang="el-GR" sz="1600" dirty="0">
              <a:solidFill>
                <a:schemeClr val="bg1"/>
              </a:solidFill>
            </a:endParaRPr>
          </a:p>
        </p:txBody>
      </p:sp>
      <p:sp>
        <p:nvSpPr>
          <p:cNvPr id="32" name="31 - TextBox"/>
          <p:cNvSpPr txBox="1"/>
          <p:nvPr/>
        </p:nvSpPr>
        <p:spPr>
          <a:xfrm>
            <a:off x="1214414" y="1428736"/>
            <a:ext cx="7143800" cy="1754326"/>
          </a:xfrm>
          <a:prstGeom prst="rect">
            <a:avLst/>
          </a:prstGeom>
          <a:noFill/>
        </p:spPr>
        <p:txBody>
          <a:bodyPr wrap="square" rtlCol="0">
            <a:spAutoFit/>
          </a:bodyPr>
          <a:lstStyle/>
          <a:p>
            <a:pPr>
              <a:buFont typeface="Arial" pitchFamily="34" charset="0"/>
              <a:buChar char="•"/>
            </a:pPr>
            <a:r>
              <a:rPr lang="el-GR" dirty="0" smtClean="0"/>
              <a:t> Πέντε πολιτικά κόμματα</a:t>
            </a:r>
          </a:p>
          <a:p>
            <a:pPr>
              <a:buFont typeface="Arial" pitchFamily="34" charset="0"/>
              <a:buChar char="•"/>
            </a:pPr>
            <a:endParaRPr lang="el-GR" dirty="0"/>
          </a:p>
          <a:p>
            <a:pPr>
              <a:buFont typeface="Arial" pitchFamily="34" charset="0"/>
              <a:buChar char="•"/>
            </a:pPr>
            <a:r>
              <a:rPr lang="el-GR" dirty="0" smtClean="0"/>
              <a:t> Παρουσία στο διαδίκτυο με τις επίσημες ιστοσελίδες των κομμάτων</a:t>
            </a:r>
          </a:p>
          <a:p>
            <a:pPr>
              <a:buFont typeface="Arial" pitchFamily="34" charset="0"/>
              <a:buChar char="•"/>
            </a:pPr>
            <a:endParaRPr lang="el-GR" dirty="0" smtClean="0"/>
          </a:p>
          <a:p>
            <a:pPr>
              <a:buFont typeface="Arial" pitchFamily="34" charset="0"/>
              <a:buChar char="•"/>
            </a:pPr>
            <a:r>
              <a:rPr lang="el-GR" dirty="0" smtClean="0"/>
              <a:t>Τα δυο μεγάλα κόμματα χρησιμοποίησαν τις σελίδες  τους στο </a:t>
            </a:r>
            <a:r>
              <a:rPr lang="en-US" dirty="0" smtClean="0"/>
              <a:t>YouTube</a:t>
            </a:r>
            <a:endParaRPr lang="el-GR" dirty="0"/>
          </a:p>
          <a:p>
            <a:pPr>
              <a:buFont typeface="Arial" pitchFamily="34" charset="0"/>
              <a:buChar char="•"/>
            </a:pPr>
            <a:endParaRPr lang="el-GR" dirty="0"/>
          </a:p>
        </p:txBody>
      </p:sp>
      <p:grpSp>
        <p:nvGrpSpPr>
          <p:cNvPr id="26" name="Group 20"/>
          <p:cNvGrpSpPr>
            <a:grpSpLocks/>
          </p:cNvGrpSpPr>
          <p:nvPr/>
        </p:nvGrpSpPr>
        <p:grpSpPr bwMode="auto">
          <a:xfrm>
            <a:off x="7215206" y="3286124"/>
            <a:ext cx="1714511" cy="3357586"/>
            <a:chOff x="4531277" y="3521075"/>
            <a:chExt cx="4025348" cy="1857375"/>
          </a:xfrm>
        </p:grpSpPr>
        <p:sp>
          <p:nvSpPr>
            <p:cNvPr id="27" name="Rectangle 27"/>
            <p:cNvSpPr>
              <a:spLocks noChangeArrowheads="1"/>
            </p:cNvSpPr>
            <p:nvPr/>
          </p:nvSpPr>
          <p:spPr bwMode="auto">
            <a:xfrm>
              <a:off x="4699000"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a:scene3d>
              <a:camera prst="orthographicFront"/>
              <a:lightRig rig="threePt" dir="t"/>
            </a:scene3d>
            <a:sp3d>
              <a:bevelT/>
            </a:sp3d>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8" name="Rectangle 39"/>
            <p:cNvSpPr>
              <a:spLocks noChangeArrowheads="1"/>
            </p:cNvSpPr>
            <p:nvPr/>
          </p:nvSpPr>
          <p:spPr bwMode="auto">
            <a:xfrm>
              <a:off x="4699000" y="3521075"/>
              <a:ext cx="3857625" cy="513742"/>
            </a:xfrm>
            <a:prstGeom prst="rect">
              <a:avLst/>
            </a:prstGeom>
            <a:solidFill>
              <a:schemeClr val="tx2"/>
            </a:solidFill>
            <a:ln w="9525">
              <a:noFill/>
              <a:miter lim="800000"/>
              <a:headEnd/>
              <a:tailEnd/>
            </a:ln>
            <a:effectLst>
              <a:outerShdw blurRad="63500" dist="23000" dir="5400000" rotWithShape="0">
                <a:srgbClr val="000000">
                  <a:alpha val="34998"/>
                </a:srgbClr>
              </a:outerShdw>
            </a:effectLst>
            <a:scene3d>
              <a:camera prst="orthographicFront"/>
              <a:lightRig rig="threePt" dir="t"/>
            </a:scene3d>
            <a:sp3d>
              <a:bevelT/>
            </a:sp3d>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29" name="Rectangle 39"/>
            <p:cNvSpPr>
              <a:spLocks noChangeArrowheads="1"/>
            </p:cNvSpPr>
            <p:nvPr/>
          </p:nvSpPr>
          <p:spPr bwMode="auto">
            <a:xfrm>
              <a:off x="4531277" y="3639631"/>
              <a:ext cx="3857625" cy="297097"/>
            </a:xfrm>
            <a:prstGeom prst="rect">
              <a:avLst/>
            </a:prstGeom>
            <a:noFill/>
            <a:ln w="9525">
              <a:noFill/>
              <a:miter lim="800000"/>
              <a:headEnd/>
              <a:tailEnd/>
            </a:ln>
            <a:effectLst>
              <a:outerShdw blurRad="63500" dist="23000" dir="5400000" rotWithShape="0">
                <a:srgbClr val="000000">
                  <a:alpha val="34998"/>
                </a:srgbClr>
              </a:outerShdw>
            </a:effectLst>
            <a:scene3d>
              <a:camera prst="orthographicFront"/>
              <a:lightRig rig="threePt" dir="t"/>
            </a:scene3d>
            <a:sp3d>
              <a:bevelT/>
            </a:sp3d>
          </p:spPr>
          <p:txBody>
            <a:bodyPr anchor="ctr"/>
            <a:lstStyle/>
            <a:p>
              <a:pPr algn="ctr" defTabSz="914400" fontAlgn="auto">
                <a:spcBef>
                  <a:spcPts val="0"/>
                </a:spcBef>
                <a:spcAft>
                  <a:spcPts val="0"/>
                </a:spcAft>
                <a:defRPr/>
              </a:pPr>
              <a:r>
                <a:rPr lang="el-GR" sz="1600" b="1" kern="0" noProof="1" smtClean="0">
                  <a:solidFill>
                    <a:schemeClr val="bg1"/>
                  </a:solidFill>
                  <a:latin typeface="Calibri" pitchFamily="34" charset="0"/>
                  <a:ea typeface="ＭＳ Ｐゴシック" pitchFamily="-97" charset="-128"/>
                </a:rPr>
                <a:t>ΛΑ.Ο.Σ.</a:t>
              </a:r>
              <a:endParaRPr lang="en-US" sz="1600" b="1" kern="0" noProof="1">
                <a:solidFill>
                  <a:schemeClr val="bg1"/>
                </a:solidFill>
                <a:latin typeface="Calibri" pitchFamily="34" charset="0"/>
                <a:ea typeface="ＭＳ Ｐゴシック" pitchFamily="-97" charset="-128"/>
              </a:endParaRPr>
            </a:p>
          </p:txBody>
        </p:sp>
        <p:sp>
          <p:nvSpPr>
            <p:cNvPr id="30" name="Tekstboks 37"/>
            <p:cNvSpPr txBox="1">
              <a:spLocks noChangeArrowheads="1"/>
            </p:cNvSpPr>
            <p:nvPr/>
          </p:nvSpPr>
          <p:spPr bwMode="auto">
            <a:xfrm>
              <a:off x="4866723" y="4153373"/>
              <a:ext cx="3304185" cy="583940"/>
            </a:xfrm>
            <a:prstGeom prst="rect">
              <a:avLst/>
            </a:prstGeom>
            <a:noFill/>
            <a:ln w="9525">
              <a:noFill/>
              <a:miter lim="800000"/>
              <a:headEnd/>
              <a:tailEnd/>
            </a:ln>
            <a:scene3d>
              <a:camera prst="orthographicFront"/>
              <a:lightRig rig="threePt" dir="t"/>
            </a:scene3d>
            <a:sp3d>
              <a:bevelT/>
            </a:sp3d>
          </p:spPr>
          <p:txBody>
            <a:bodyPr wrap="square">
              <a:spAutoFit/>
            </a:bodyPr>
            <a:lstStyle/>
            <a:p>
              <a:r>
                <a:rPr lang="el-GR" sz="1600" dirty="0" smtClean="0">
                  <a:solidFill>
                    <a:schemeClr val="bg1"/>
                  </a:solidFill>
                </a:rPr>
                <a:t>Ιστοσελίδα του κόμματος στο διαδίκτυο.</a:t>
              </a:r>
              <a:endParaRPr lang="el-GR" sz="1600" dirty="0">
                <a:solidFill>
                  <a:schemeClr val="bg1"/>
                </a:solidFill>
              </a:endParaRPr>
            </a:p>
          </p:txBody>
        </p:sp>
      </p:grpSp>
      <p:pic>
        <p:nvPicPr>
          <p:cNvPr id="33" name="Picture 4" descr="http://content-mcdn.ethnos.gr/filesystem/images/20130327/low/newego_LARGE_t_1101_54180827.JPG"/>
          <p:cNvPicPr>
            <a:picLocks noChangeAspect="1" noChangeArrowheads="1"/>
          </p:cNvPicPr>
          <p:nvPr/>
        </p:nvPicPr>
        <p:blipFill>
          <a:blip r:embed="rId2" cstate="print"/>
          <a:srcRect/>
          <a:stretch>
            <a:fillRect/>
          </a:stretch>
        </p:blipFill>
        <p:spPr bwMode="auto">
          <a:xfrm>
            <a:off x="285720" y="3286124"/>
            <a:ext cx="1571636" cy="928694"/>
          </a:xfrm>
          <a:prstGeom prst="rect">
            <a:avLst/>
          </a:prstGeom>
          <a:noFill/>
        </p:spPr>
      </p:pic>
      <p:pic>
        <p:nvPicPr>
          <p:cNvPr id="34" name="Picture 6" descr="http://ekorinthos.gr/wp-content/uploads/2012/03/pasok.gif"/>
          <p:cNvPicPr>
            <a:picLocks noChangeAspect="1" noChangeArrowheads="1"/>
          </p:cNvPicPr>
          <p:nvPr/>
        </p:nvPicPr>
        <p:blipFill>
          <a:blip r:embed="rId3"/>
          <a:srcRect/>
          <a:stretch>
            <a:fillRect/>
          </a:stretch>
        </p:blipFill>
        <p:spPr bwMode="auto">
          <a:xfrm>
            <a:off x="2000232" y="3286124"/>
            <a:ext cx="1500198" cy="971538"/>
          </a:xfrm>
          <a:prstGeom prst="rect">
            <a:avLst/>
          </a:prstGeom>
          <a:noFill/>
        </p:spPr>
      </p:pic>
      <p:pic>
        <p:nvPicPr>
          <p:cNvPr id="35" name="Picture 10" descr="http://3.bp.blogspot.com/-wP3fvPjWkdM/UNwV3ty2UZI/AAAAAAAALGQ/75zhdefISwc/s1600/%CE%9A%CE%9A%CE%95.jpg"/>
          <p:cNvPicPr>
            <a:picLocks noChangeAspect="1" noChangeArrowheads="1"/>
          </p:cNvPicPr>
          <p:nvPr/>
        </p:nvPicPr>
        <p:blipFill>
          <a:blip r:embed="rId4"/>
          <a:srcRect/>
          <a:stretch>
            <a:fillRect/>
          </a:stretch>
        </p:blipFill>
        <p:spPr bwMode="auto">
          <a:xfrm>
            <a:off x="3643306" y="3286124"/>
            <a:ext cx="1643074" cy="939222"/>
          </a:xfrm>
          <a:prstGeom prst="rect">
            <a:avLst/>
          </a:prstGeom>
          <a:noFill/>
        </p:spPr>
      </p:pic>
      <p:pic>
        <p:nvPicPr>
          <p:cNvPr id="37" name="Picture 2" descr="http://www.iatronet.gr/photos/enimerosi/laos225.jpg"/>
          <p:cNvPicPr>
            <a:picLocks noChangeAspect="1" noChangeArrowheads="1"/>
          </p:cNvPicPr>
          <p:nvPr/>
        </p:nvPicPr>
        <p:blipFill>
          <a:blip r:embed="rId5"/>
          <a:srcRect/>
          <a:stretch>
            <a:fillRect/>
          </a:stretch>
        </p:blipFill>
        <p:spPr bwMode="auto">
          <a:xfrm>
            <a:off x="7215206" y="3214686"/>
            <a:ext cx="1714512" cy="1019720"/>
          </a:xfrm>
          <a:prstGeom prst="rect">
            <a:avLst/>
          </a:prstGeom>
          <a:noFill/>
        </p:spPr>
      </p:pic>
      <p:pic>
        <p:nvPicPr>
          <p:cNvPr id="38" name="Picture 4" descr="http://www.aftodioikisi.gr/mediafiles/2013/02/siriza_logo_aftodioikisi-620x320.jpg"/>
          <p:cNvPicPr>
            <a:picLocks noChangeAspect="1" noChangeArrowheads="1"/>
          </p:cNvPicPr>
          <p:nvPr/>
        </p:nvPicPr>
        <p:blipFill>
          <a:blip r:embed="rId6" cstate="print"/>
          <a:srcRect/>
          <a:stretch>
            <a:fillRect/>
          </a:stretch>
        </p:blipFill>
        <p:spPr bwMode="auto">
          <a:xfrm>
            <a:off x="5429256" y="3286124"/>
            <a:ext cx="1714512" cy="928694"/>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a:grpSpLocks/>
          </p:cNvGrpSpPr>
          <p:nvPr/>
        </p:nvGrpSpPr>
        <p:grpSpPr bwMode="auto">
          <a:xfrm rot="16200000">
            <a:off x="3857620" y="1714488"/>
            <a:ext cx="1571636" cy="8001056"/>
            <a:chOff x="769936" y="1520826"/>
            <a:chExt cx="3857627" cy="1857374"/>
          </a:xfrm>
        </p:grpSpPr>
        <p:sp>
          <p:nvSpPr>
            <p:cNvPr id="6" name="Rectangle 27"/>
            <p:cNvSpPr>
              <a:spLocks noChangeArrowheads="1"/>
            </p:cNvSpPr>
            <p:nvPr/>
          </p:nvSpPr>
          <p:spPr bwMode="auto">
            <a:xfrm>
              <a:off x="769938"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7" name="Rectangle 39"/>
            <p:cNvSpPr>
              <a:spLocks noChangeArrowheads="1"/>
            </p:cNvSpPr>
            <p:nvPr/>
          </p:nvSpPr>
          <p:spPr bwMode="auto">
            <a:xfrm>
              <a:off x="769936" y="1520826"/>
              <a:ext cx="3857625" cy="513742"/>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8" name="Rectangle 39"/>
            <p:cNvSpPr>
              <a:spLocks noChangeArrowheads="1"/>
            </p:cNvSpPr>
            <p:nvPr/>
          </p:nvSpPr>
          <p:spPr bwMode="auto">
            <a:xfrm>
              <a:off x="945283" y="1639381"/>
              <a:ext cx="3557868"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ysClr val="window" lastClr="FFFFFF"/>
                  </a:solidFill>
                  <a:latin typeface="Calibri" pitchFamily="34" charset="0"/>
                  <a:ea typeface="ＭＳ Ｐゴシック" pitchFamily="-97" charset="-128"/>
                </a:rPr>
                <a:t>Νέα Δημοκρατία</a:t>
              </a:r>
              <a:endParaRPr lang="en-US" sz="1600" b="1" kern="0" noProof="1">
                <a:solidFill>
                  <a:sysClr val="window" lastClr="FFFFFF"/>
                </a:solidFill>
                <a:latin typeface="Calibri" pitchFamily="34" charset="0"/>
                <a:ea typeface="ＭＳ Ｐゴシック" pitchFamily="-97" charset="-128"/>
              </a:endParaRPr>
            </a:p>
          </p:txBody>
        </p:sp>
      </p:grpSp>
      <p:sp>
        <p:nvSpPr>
          <p:cNvPr id="2" name="1 - Τίτλος"/>
          <p:cNvSpPr>
            <a:spLocks noGrp="1"/>
          </p:cNvSpPr>
          <p:nvPr>
            <p:ph type="title"/>
          </p:nvPr>
        </p:nvSpPr>
        <p:spPr/>
        <p:txBody>
          <a:bodyPr/>
          <a:lstStyle/>
          <a:p>
            <a:r>
              <a:rPr lang="el-GR" dirty="0" smtClean="0"/>
              <a:t>Ιστοσελίδες</a:t>
            </a:r>
            <a:endParaRPr lang="el-GR" dirty="0"/>
          </a:p>
        </p:txBody>
      </p:sp>
      <p:pic>
        <p:nvPicPr>
          <p:cNvPr id="4" name="Picture 4" descr="http://content-mcdn.ethnos.gr/filesystem/images/20130327/low/newego_LARGE_t_1101_54180827.JPG"/>
          <p:cNvPicPr>
            <a:picLocks noChangeAspect="1" noChangeArrowheads="1"/>
          </p:cNvPicPr>
          <p:nvPr/>
        </p:nvPicPr>
        <p:blipFill>
          <a:blip r:embed="rId2" cstate="print"/>
          <a:srcRect/>
          <a:stretch>
            <a:fillRect/>
          </a:stretch>
        </p:blipFill>
        <p:spPr bwMode="auto">
          <a:xfrm>
            <a:off x="642910" y="4929198"/>
            <a:ext cx="2245194" cy="1571636"/>
          </a:xfrm>
          <a:prstGeom prst="rect">
            <a:avLst/>
          </a:prstGeom>
          <a:noFill/>
        </p:spPr>
      </p:pic>
      <p:sp>
        <p:nvSpPr>
          <p:cNvPr id="13" name="12 - Ορθογώνιο"/>
          <p:cNvSpPr/>
          <p:nvPr/>
        </p:nvSpPr>
        <p:spPr>
          <a:xfrm>
            <a:off x="3143240" y="5143512"/>
            <a:ext cx="5143536" cy="1200329"/>
          </a:xfrm>
          <a:prstGeom prst="rect">
            <a:avLst/>
          </a:prstGeom>
        </p:spPr>
        <p:txBody>
          <a:bodyPr wrap="square">
            <a:spAutoFit/>
          </a:bodyPr>
          <a:lstStyle/>
          <a:p>
            <a:pPr>
              <a:buFont typeface="Arial" pitchFamily="34" charset="0"/>
              <a:buChar char="•"/>
            </a:pPr>
            <a:r>
              <a:rPr lang="el-GR" sz="2400" dirty="0" smtClean="0">
                <a:solidFill>
                  <a:schemeClr val="bg1"/>
                </a:solidFill>
              </a:rPr>
              <a:t>Ιστοσελίδα του κόμματος στο διαδίκτυο.</a:t>
            </a:r>
            <a:endParaRPr lang="en-US" sz="2400" dirty="0" smtClean="0">
              <a:solidFill>
                <a:schemeClr val="bg1"/>
              </a:solidFill>
            </a:endParaRPr>
          </a:p>
          <a:p>
            <a:pPr>
              <a:buFont typeface="Arial" pitchFamily="34" charset="0"/>
              <a:buChar char="•"/>
            </a:pPr>
            <a:endParaRPr lang="el-GR" sz="2400" dirty="0">
              <a:solidFill>
                <a:schemeClr val="bg1"/>
              </a:solidFill>
            </a:endParaRPr>
          </a:p>
        </p:txBody>
      </p:sp>
      <p:pic>
        <p:nvPicPr>
          <p:cNvPr id="14" name="13 - Εικόνα" descr="F:\ptuxiaki\FOTOGRAFIES\Καταγραφή3.PNG"/>
          <p:cNvPicPr/>
          <p:nvPr/>
        </p:nvPicPr>
        <p:blipFill>
          <a:blip r:embed="rId3" cstate="print"/>
          <a:srcRect/>
          <a:stretch>
            <a:fillRect/>
          </a:stretch>
        </p:blipFill>
        <p:spPr bwMode="auto">
          <a:xfrm>
            <a:off x="2428860" y="1214422"/>
            <a:ext cx="5786478" cy="3143272"/>
          </a:xfrm>
          <a:prstGeom prst="rect">
            <a:avLst/>
          </a:prstGeom>
          <a:noFill/>
          <a:ln w="9525">
            <a:noFill/>
            <a:miter lim="800000"/>
            <a:headEnd/>
            <a:tailEnd/>
          </a:ln>
        </p:spPr>
      </p:pic>
      <p:pic>
        <p:nvPicPr>
          <p:cNvPr id="15" name="14 - Εικόνα"/>
          <p:cNvPicPr/>
          <p:nvPr/>
        </p:nvPicPr>
        <p:blipFill>
          <a:blip r:embed="rId4" cstate="print"/>
          <a:srcRect l="9787" t="11260" r="31451" b="27687"/>
          <a:stretch>
            <a:fillRect/>
          </a:stretch>
        </p:blipFill>
        <p:spPr bwMode="auto">
          <a:xfrm>
            <a:off x="2428860" y="1214422"/>
            <a:ext cx="5857916" cy="3143272"/>
          </a:xfrm>
          <a:prstGeom prst="rect">
            <a:avLst/>
          </a:prstGeom>
          <a:noFill/>
          <a:ln w="9525">
            <a:noFill/>
            <a:miter lim="800000"/>
            <a:headEnd/>
            <a:tailEnd/>
          </a:ln>
        </p:spPr>
      </p:pic>
      <p:pic>
        <p:nvPicPr>
          <p:cNvPr id="16" name="Picture 6" descr="http://ekorinthos.gr/wp-content/uploads/2012/03/pasok.gif"/>
          <p:cNvPicPr>
            <a:picLocks noChangeAspect="1" noChangeArrowheads="1"/>
          </p:cNvPicPr>
          <p:nvPr/>
        </p:nvPicPr>
        <p:blipFill>
          <a:blip r:embed="rId5"/>
          <a:srcRect/>
          <a:stretch>
            <a:fillRect/>
          </a:stretch>
        </p:blipFill>
        <p:spPr bwMode="auto">
          <a:xfrm>
            <a:off x="642910" y="4929197"/>
            <a:ext cx="2286016" cy="1571637"/>
          </a:xfrm>
          <a:prstGeom prst="rect">
            <a:avLst/>
          </a:prstGeom>
          <a:noFill/>
        </p:spPr>
      </p:pic>
      <p:pic>
        <p:nvPicPr>
          <p:cNvPr id="17" name="3 - Θέση περιεχομένου" descr="F:\ptuxiaki\FOTOGRAFIES\Καταγραφή.PNG"/>
          <p:cNvPicPr>
            <a:picLocks noGrp="1"/>
          </p:cNvPicPr>
          <p:nvPr>
            <p:ph idx="1"/>
          </p:nvPr>
        </p:nvPicPr>
        <p:blipFill>
          <a:blip r:embed="rId6" cstate="print"/>
          <a:srcRect/>
          <a:stretch>
            <a:fillRect/>
          </a:stretch>
        </p:blipFill>
        <p:spPr bwMode="auto">
          <a:xfrm>
            <a:off x="2428828" y="1214422"/>
            <a:ext cx="5857948" cy="3143272"/>
          </a:xfrm>
          <a:prstGeom prst="rect">
            <a:avLst/>
          </a:prstGeom>
          <a:noFill/>
          <a:ln w="9525">
            <a:noFill/>
            <a:miter lim="800000"/>
            <a:headEnd/>
            <a:tailEnd/>
          </a:ln>
        </p:spPr>
      </p:pic>
      <p:pic>
        <p:nvPicPr>
          <p:cNvPr id="2050" name="Picture 2" descr="C:\Users\Θανάσης\Desktop\KKE-logo-CB6DEC4F02-seeklogo.com.gif"/>
          <p:cNvPicPr>
            <a:picLocks noChangeAspect="1" noChangeArrowheads="1"/>
          </p:cNvPicPr>
          <p:nvPr/>
        </p:nvPicPr>
        <p:blipFill>
          <a:blip r:embed="rId7"/>
          <a:srcRect/>
          <a:stretch>
            <a:fillRect/>
          </a:stretch>
        </p:blipFill>
        <p:spPr bwMode="auto">
          <a:xfrm>
            <a:off x="642910" y="4929197"/>
            <a:ext cx="2286016" cy="1567169"/>
          </a:xfrm>
          <a:prstGeom prst="rect">
            <a:avLst/>
          </a:prstGeom>
          <a:noFill/>
        </p:spPr>
      </p:pic>
      <p:pic>
        <p:nvPicPr>
          <p:cNvPr id="19" name="18 - Εικόνα"/>
          <p:cNvPicPr/>
          <p:nvPr/>
        </p:nvPicPr>
        <p:blipFill>
          <a:blip r:embed="rId8" cstate="print"/>
          <a:srcRect t="19436" r="50414" b="34850"/>
          <a:stretch>
            <a:fillRect/>
          </a:stretch>
        </p:blipFill>
        <p:spPr bwMode="auto">
          <a:xfrm>
            <a:off x="2428860" y="1214422"/>
            <a:ext cx="5857916" cy="3143272"/>
          </a:xfrm>
          <a:prstGeom prst="rect">
            <a:avLst/>
          </a:prstGeom>
          <a:noFill/>
          <a:ln w="9525">
            <a:noFill/>
            <a:miter lim="800000"/>
            <a:headEnd/>
            <a:tailEnd/>
          </a:ln>
        </p:spPr>
      </p:pic>
      <p:pic>
        <p:nvPicPr>
          <p:cNvPr id="2051" name="Picture 3" descr="C:\Users\Θανάσης\Desktop\αρχείο λήψης.jpg"/>
          <p:cNvPicPr>
            <a:picLocks noChangeAspect="1" noChangeArrowheads="1"/>
          </p:cNvPicPr>
          <p:nvPr/>
        </p:nvPicPr>
        <p:blipFill>
          <a:blip r:embed="rId9"/>
          <a:srcRect/>
          <a:stretch>
            <a:fillRect/>
          </a:stretch>
        </p:blipFill>
        <p:spPr bwMode="auto">
          <a:xfrm>
            <a:off x="428596" y="4857760"/>
            <a:ext cx="2500298" cy="1643074"/>
          </a:xfrm>
          <a:prstGeom prst="rect">
            <a:avLst/>
          </a:prstGeom>
          <a:noFill/>
        </p:spPr>
      </p:pic>
      <p:pic>
        <p:nvPicPr>
          <p:cNvPr id="21" name="Picture 2" descr="http://www.iatronet.gr/photos/enimerosi/laos225.jpg"/>
          <p:cNvPicPr>
            <a:picLocks noChangeAspect="1" noChangeArrowheads="1"/>
          </p:cNvPicPr>
          <p:nvPr/>
        </p:nvPicPr>
        <p:blipFill>
          <a:blip r:embed="rId10"/>
          <a:srcRect/>
          <a:stretch>
            <a:fillRect/>
          </a:stretch>
        </p:blipFill>
        <p:spPr bwMode="auto">
          <a:xfrm>
            <a:off x="428596" y="4857760"/>
            <a:ext cx="2500330" cy="1643074"/>
          </a:xfrm>
          <a:prstGeom prst="rect">
            <a:avLst/>
          </a:prstGeom>
          <a:noFill/>
        </p:spPr>
      </p:pic>
      <p:pic>
        <p:nvPicPr>
          <p:cNvPr id="22" name="3 - Θέση περιεχομένου"/>
          <p:cNvPicPr>
            <a:picLocks/>
          </p:cNvPicPr>
          <p:nvPr/>
        </p:nvPicPr>
        <p:blipFill>
          <a:blip r:embed="rId11" cstate="print"/>
          <a:srcRect l="10264" t="6055" r="35832" b="3711"/>
          <a:stretch>
            <a:fillRect/>
          </a:stretch>
        </p:blipFill>
        <p:spPr bwMode="auto">
          <a:xfrm>
            <a:off x="2143108" y="1214422"/>
            <a:ext cx="6143668" cy="314327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vertical)">
                                      <p:cBhvr>
                                        <p:cTn id="7" dur="1000"/>
                                        <p:tgtEl>
                                          <p:spTgt spid="15"/>
                                        </p:tgtEl>
                                      </p:cBhvr>
                                    </p:animEffect>
                                  </p:childTnLst>
                                </p:cTn>
                              </p:par>
                              <p:par>
                                <p:cTn id="8" presetID="3" presetClass="entr" presetSubtype="5"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vertical)">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vertical)">
                                      <p:cBhvr>
                                        <p:cTn id="15" dur="1000"/>
                                        <p:tgtEl>
                                          <p:spTgt spid="17"/>
                                        </p:tgtEl>
                                      </p:cBhvr>
                                    </p:animEffect>
                                  </p:childTnLst>
                                </p:cTn>
                              </p:par>
                              <p:par>
                                <p:cTn id="16" presetID="3" presetClass="entr" presetSubtype="5"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linds(vertical)">
                                      <p:cBhvr>
                                        <p:cTn id="18" dur="10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5"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vertical)">
                                      <p:cBhvr>
                                        <p:cTn id="23" dur="1000"/>
                                        <p:tgtEl>
                                          <p:spTgt spid="19"/>
                                        </p:tgtEl>
                                      </p:cBhvr>
                                    </p:animEffect>
                                  </p:childTnLst>
                                </p:cTn>
                              </p:par>
                              <p:par>
                                <p:cTn id="24" presetID="3" presetClass="entr" presetSubtype="5"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blinds(vertical)">
                                      <p:cBhvr>
                                        <p:cTn id="26" dur="1000"/>
                                        <p:tgtEl>
                                          <p:spTgt spid="205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linds(vertical)">
                                      <p:cBhvr>
                                        <p:cTn id="31" dur="1000"/>
                                        <p:tgtEl>
                                          <p:spTgt spid="22"/>
                                        </p:tgtEl>
                                      </p:cBhvr>
                                    </p:animEffect>
                                  </p:childTnLst>
                                </p:cTn>
                              </p:par>
                              <p:par>
                                <p:cTn id="32" presetID="3" presetClass="entr" presetSubtype="5"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1143000"/>
          </a:xfrm>
        </p:spPr>
        <p:txBody>
          <a:bodyPr/>
          <a:lstStyle/>
          <a:p>
            <a:r>
              <a:rPr lang="el-GR" dirty="0" smtClean="0"/>
              <a:t>Σελίδες στο </a:t>
            </a:r>
            <a:r>
              <a:rPr lang="en-US" dirty="0" smtClean="0"/>
              <a:t>YouTube</a:t>
            </a:r>
            <a:endParaRPr lang="el-GR" dirty="0"/>
          </a:p>
        </p:txBody>
      </p:sp>
      <p:grpSp>
        <p:nvGrpSpPr>
          <p:cNvPr id="6" name="Group 18"/>
          <p:cNvGrpSpPr>
            <a:grpSpLocks/>
          </p:cNvGrpSpPr>
          <p:nvPr/>
        </p:nvGrpSpPr>
        <p:grpSpPr bwMode="auto">
          <a:xfrm rot="16200000">
            <a:off x="3964776" y="1750208"/>
            <a:ext cx="1571636" cy="8215368"/>
            <a:chOff x="769936" y="1520826"/>
            <a:chExt cx="3857627" cy="1857374"/>
          </a:xfrm>
        </p:grpSpPr>
        <p:sp>
          <p:nvSpPr>
            <p:cNvPr id="7" name="Rectangle 27"/>
            <p:cNvSpPr>
              <a:spLocks noChangeArrowheads="1"/>
            </p:cNvSpPr>
            <p:nvPr/>
          </p:nvSpPr>
          <p:spPr bwMode="auto">
            <a:xfrm>
              <a:off x="769939" y="1759057"/>
              <a:ext cx="3857624"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8" name="Rectangle 39"/>
            <p:cNvSpPr>
              <a:spLocks noChangeArrowheads="1"/>
            </p:cNvSpPr>
            <p:nvPr/>
          </p:nvSpPr>
          <p:spPr bwMode="auto">
            <a:xfrm>
              <a:off x="769936" y="1520826"/>
              <a:ext cx="3857625" cy="513742"/>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9" name="Rectangle 39"/>
            <p:cNvSpPr>
              <a:spLocks noChangeArrowheads="1"/>
            </p:cNvSpPr>
            <p:nvPr/>
          </p:nvSpPr>
          <p:spPr bwMode="auto">
            <a:xfrm>
              <a:off x="945283" y="1639381"/>
              <a:ext cx="3557868"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ysClr val="window" lastClr="FFFFFF"/>
                  </a:solidFill>
                  <a:latin typeface="Calibri" pitchFamily="34" charset="0"/>
                  <a:ea typeface="ＭＳ Ｐゴシック" pitchFamily="-97" charset="-128"/>
                </a:rPr>
                <a:t>Νέα Δημοκρατία</a:t>
              </a:r>
              <a:endParaRPr lang="en-US" sz="1600" b="1" kern="0" noProof="1">
                <a:solidFill>
                  <a:sysClr val="window" lastClr="FFFFFF"/>
                </a:solidFill>
                <a:latin typeface="Calibri" pitchFamily="34" charset="0"/>
                <a:ea typeface="ＭＳ Ｐゴシック" pitchFamily="-97" charset="-128"/>
              </a:endParaRPr>
            </a:p>
          </p:txBody>
        </p:sp>
      </p:grpSp>
      <p:pic>
        <p:nvPicPr>
          <p:cNvPr id="10" name="Picture 4" descr="http://content-mcdn.ethnos.gr/filesystem/images/20130327/low/newego_LARGE_t_1101_54180827.JPG"/>
          <p:cNvPicPr>
            <a:picLocks noChangeAspect="1" noChangeArrowheads="1"/>
          </p:cNvPicPr>
          <p:nvPr/>
        </p:nvPicPr>
        <p:blipFill>
          <a:blip r:embed="rId2" cstate="print"/>
          <a:srcRect/>
          <a:stretch>
            <a:fillRect/>
          </a:stretch>
        </p:blipFill>
        <p:spPr bwMode="auto">
          <a:xfrm>
            <a:off x="714348" y="5072074"/>
            <a:ext cx="2297006" cy="1571636"/>
          </a:xfrm>
          <a:prstGeom prst="rect">
            <a:avLst/>
          </a:prstGeom>
          <a:noFill/>
        </p:spPr>
      </p:pic>
      <p:sp>
        <p:nvSpPr>
          <p:cNvPr id="11" name="10 - Ορθογώνιο"/>
          <p:cNvSpPr/>
          <p:nvPr/>
        </p:nvSpPr>
        <p:spPr>
          <a:xfrm>
            <a:off x="3000364" y="5000637"/>
            <a:ext cx="5572164" cy="954107"/>
          </a:xfrm>
          <a:prstGeom prst="rect">
            <a:avLst/>
          </a:prstGeom>
        </p:spPr>
        <p:txBody>
          <a:bodyPr wrap="square">
            <a:spAutoFit/>
          </a:bodyPr>
          <a:lstStyle/>
          <a:p>
            <a:endParaRPr lang="en-US" sz="1600" dirty="0" smtClean="0">
              <a:solidFill>
                <a:schemeClr val="bg1"/>
              </a:solidFill>
            </a:endParaRPr>
          </a:p>
          <a:p>
            <a:pPr>
              <a:buFont typeface="Arial" pitchFamily="34" charset="0"/>
              <a:buChar char="•"/>
            </a:pPr>
            <a:r>
              <a:rPr lang="el-GR" sz="2400" dirty="0" smtClean="0">
                <a:solidFill>
                  <a:schemeClr val="bg1"/>
                </a:solidFill>
              </a:rPr>
              <a:t>Επίσημη σελίδα στο </a:t>
            </a:r>
            <a:r>
              <a:rPr lang="en-US" sz="2400" dirty="0" smtClean="0">
                <a:solidFill>
                  <a:schemeClr val="bg1"/>
                </a:solidFill>
              </a:rPr>
              <a:t>YouTube</a:t>
            </a:r>
            <a:endParaRPr lang="el-GR" sz="2400" dirty="0" smtClean="0">
              <a:solidFill>
                <a:schemeClr val="bg1"/>
              </a:solidFill>
            </a:endParaRPr>
          </a:p>
          <a:p>
            <a:pPr>
              <a:buFont typeface="Arial" pitchFamily="34" charset="0"/>
              <a:buChar char="•"/>
            </a:pPr>
            <a:endParaRPr lang="el-GR" sz="1600" dirty="0">
              <a:solidFill>
                <a:schemeClr val="bg1"/>
              </a:solidFill>
            </a:endParaRPr>
          </a:p>
        </p:txBody>
      </p:sp>
      <p:pic>
        <p:nvPicPr>
          <p:cNvPr id="12" name="Picture 6" descr="http://ekorinthos.gr/wp-content/uploads/2012/03/pasok.gif"/>
          <p:cNvPicPr>
            <a:picLocks noChangeAspect="1" noChangeArrowheads="1"/>
          </p:cNvPicPr>
          <p:nvPr/>
        </p:nvPicPr>
        <p:blipFill>
          <a:blip r:embed="rId3"/>
          <a:srcRect/>
          <a:stretch>
            <a:fillRect/>
          </a:stretch>
        </p:blipFill>
        <p:spPr bwMode="auto">
          <a:xfrm>
            <a:off x="642910" y="5072074"/>
            <a:ext cx="2355400" cy="1571636"/>
          </a:xfrm>
          <a:prstGeom prst="rect">
            <a:avLst/>
          </a:prstGeom>
          <a:noFill/>
        </p:spPr>
      </p:pic>
      <p:graphicFrame>
        <p:nvGraphicFramePr>
          <p:cNvPr id="14" name="39 - Γράφημα"/>
          <p:cNvGraphicFramePr/>
          <p:nvPr/>
        </p:nvGraphicFramePr>
        <p:xfrm>
          <a:off x="3786182" y="428604"/>
          <a:ext cx="6000792" cy="43577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40 - Γράφημα"/>
          <p:cNvGraphicFramePr/>
          <p:nvPr/>
        </p:nvGraphicFramePr>
        <p:xfrm>
          <a:off x="0" y="1357298"/>
          <a:ext cx="4572000" cy="335758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41 - Γράφημα"/>
          <p:cNvGraphicFramePr/>
          <p:nvPr/>
        </p:nvGraphicFramePr>
        <p:xfrm>
          <a:off x="0" y="857232"/>
          <a:ext cx="4643438" cy="39290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42 - Γράφημα"/>
          <p:cNvGraphicFramePr/>
          <p:nvPr/>
        </p:nvGraphicFramePr>
        <p:xfrm>
          <a:off x="3714744" y="500042"/>
          <a:ext cx="6215106" cy="4500594"/>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vertical)">
                                      <p:cBhvr>
                                        <p:cTn id="7" dur="1000"/>
                                        <p:tgtEl>
                                          <p:spTgt spid="12"/>
                                        </p:tgtEl>
                                      </p:cBhvr>
                                    </p:animEffect>
                                  </p:childTnLst>
                                </p:cTn>
                              </p:par>
                              <p:par>
                                <p:cTn id="8" presetID="5" presetClass="exit" presetSubtype="10" fill="hold" grpId="0" nodeType="withEffect">
                                  <p:stCondLst>
                                    <p:cond delay="0"/>
                                  </p:stCondLst>
                                  <p:childTnLst>
                                    <p:animEffect transition="out" filter="checkerboard(across)">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3" presetClass="entr" presetSubtype="5"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vertical)">
                                      <p:cBhvr>
                                        <p:cTn id="16" dur="500"/>
                                        <p:tgtEl>
                                          <p:spTgt spid="16"/>
                                        </p:tgtEl>
                                      </p:cBhvr>
                                    </p:animEffect>
                                  </p:childTnLst>
                                </p:cTn>
                              </p:par>
                              <p:par>
                                <p:cTn id="17" presetID="3" presetClass="entr" presetSubtype="5"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vertical)">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5" grpId="0">
        <p:bldAsOne/>
      </p:bldGraphic>
      <p:bldGraphic spid="16" grpId="0">
        <p:bldAsOne/>
      </p:bldGraphic>
      <p:bldGraphic spid="1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14348" y="0"/>
            <a:ext cx="7772400" cy="500065"/>
          </a:xfrm>
        </p:spPr>
        <p:txBody>
          <a:bodyPr>
            <a:normAutofit fontScale="90000"/>
          </a:bodyPr>
          <a:lstStyle/>
          <a:p>
            <a:r>
              <a:rPr lang="el-GR" dirty="0" smtClean="0"/>
              <a:t>Τα σποτ των δυο μεγάλων κομμάτων στο </a:t>
            </a:r>
            <a:r>
              <a:rPr lang="en-US" dirty="0" smtClean="0"/>
              <a:t>YouTube</a:t>
            </a:r>
            <a:endParaRPr lang="el-GR" dirty="0"/>
          </a:p>
        </p:txBody>
      </p:sp>
      <p:graphicFrame>
        <p:nvGraphicFramePr>
          <p:cNvPr id="4" name="3 - Πίνακας"/>
          <p:cNvGraphicFramePr>
            <a:graphicFrameLocks noGrp="1"/>
          </p:cNvGraphicFramePr>
          <p:nvPr/>
        </p:nvGraphicFramePr>
        <p:xfrm>
          <a:off x="357158" y="1421152"/>
          <a:ext cx="8358248" cy="5151120"/>
        </p:xfrm>
        <a:graphic>
          <a:graphicData uri="http://schemas.openxmlformats.org/drawingml/2006/table">
            <a:tbl>
              <a:tblPr bandRow="1">
                <a:tableStyleId>{5C22544A-7EE6-4342-B048-85BDC9FD1C3A}</a:tableStyleId>
              </a:tblPr>
              <a:tblGrid>
                <a:gridCol w="2071702"/>
                <a:gridCol w="2214578"/>
                <a:gridCol w="1500198"/>
                <a:gridCol w="2571770"/>
              </a:tblGrid>
              <a:tr h="487901">
                <a:tc>
                  <a:txBody>
                    <a:bodyPr/>
                    <a:lstStyle/>
                    <a:p>
                      <a:r>
                        <a:rPr lang="el-GR" sz="1400" b="1" u="none" dirty="0" smtClean="0">
                          <a:solidFill>
                            <a:schemeClr val="tx1">
                              <a:lumMod val="75000"/>
                              <a:lumOff val="25000"/>
                            </a:schemeClr>
                          </a:solidFill>
                        </a:rPr>
                        <a:t>Σποτ</a:t>
                      </a:r>
                      <a:r>
                        <a:rPr lang="el-GR" sz="1400" b="1" u="none" baseline="0" dirty="0" smtClean="0">
                          <a:solidFill>
                            <a:schemeClr val="tx1">
                              <a:lumMod val="75000"/>
                              <a:lumOff val="25000"/>
                            </a:schemeClr>
                          </a:solidFill>
                        </a:rPr>
                        <a:t> Νέας Δημοκρατίας</a:t>
                      </a:r>
                      <a:endParaRPr lang="el-GR" sz="1400" b="1" u="none" dirty="0">
                        <a:solidFill>
                          <a:schemeClr val="tx1">
                            <a:lumMod val="75000"/>
                            <a:lumOff val="25000"/>
                          </a:schemeClr>
                        </a:solidFill>
                      </a:endParaRPr>
                    </a:p>
                  </a:txBody>
                  <a:tcPr>
                    <a:solidFill>
                      <a:srgbClr val="0070C0">
                        <a:alpha val="54000"/>
                      </a:srgbClr>
                    </a:solidFill>
                  </a:tcPr>
                </a:tc>
                <a:tc>
                  <a:txBody>
                    <a:bodyPr/>
                    <a:lstStyle/>
                    <a:p>
                      <a:r>
                        <a:rPr lang="el-GR" sz="1400" b="1" u="none" dirty="0" smtClean="0">
                          <a:solidFill>
                            <a:schemeClr val="tx1">
                              <a:lumMod val="75000"/>
                              <a:lumOff val="25000"/>
                            </a:schemeClr>
                          </a:solidFill>
                        </a:rPr>
                        <a:t>Είδος</a:t>
                      </a:r>
                      <a:r>
                        <a:rPr lang="el-GR" sz="1400" b="1" u="none" baseline="0" dirty="0" smtClean="0">
                          <a:solidFill>
                            <a:schemeClr val="tx1">
                              <a:lumMod val="75000"/>
                              <a:lumOff val="25000"/>
                            </a:schemeClr>
                          </a:solidFill>
                        </a:rPr>
                        <a:t> διαφημιστικού μηνύματος</a:t>
                      </a:r>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dirty="0" smtClean="0">
                          <a:solidFill>
                            <a:schemeClr val="tx1">
                              <a:lumMod val="75000"/>
                              <a:lumOff val="25000"/>
                            </a:schemeClr>
                          </a:solidFill>
                        </a:rPr>
                        <a:t>Σποτ ΠΑ.ΣΟ.Κ.</a:t>
                      </a:r>
                      <a:endParaRPr lang="el-GR" sz="1400" b="1" u="none" dirty="0">
                        <a:solidFill>
                          <a:schemeClr val="tx1">
                            <a:lumMod val="75000"/>
                            <a:lumOff val="25000"/>
                          </a:schemeClr>
                        </a:solidFill>
                      </a:endParaRPr>
                    </a:p>
                  </a:txBody>
                  <a:tcPr>
                    <a:solidFill>
                      <a:srgbClr val="00B050">
                        <a:alpha val="6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Είδος</a:t>
                      </a:r>
                      <a:r>
                        <a:rPr lang="el-GR" sz="1400" b="1" u="none" baseline="0" dirty="0" smtClean="0">
                          <a:solidFill>
                            <a:schemeClr val="tx1">
                              <a:lumMod val="75000"/>
                              <a:lumOff val="25000"/>
                            </a:schemeClr>
                          </a:solidFill>
                        </a:rPr>
                        <a:t> διαφημιστικού μηνύματος</a:t>
                      </a:r>
                      <a:endParaRPr lang="el-GR" sz="1400" b="1" u="none" dirty="0" smtClean="0">
                        <a:solidFill>
                          <a:schemeClr val="tx1">
                            <a:lumMod val="75000"/>
                            <a:lumOff val="25000"/>
                          </a:schemeClr>
                        </a:solidFill>
                      </a:endParaRPr>
                    </a:p>
                  </a:txBody>
                  <a:tcPr>
                    <a:solidFill>
                      <a:schemeClr val="bg1">
                        <a:lumMod val="85000"/>
                      </a:schemeClr>
                    </a:solidFill>
                  </a:tcPr>
                </a:tc>
              </a:tr>
              <a:tr h="339096">
                <a:tc>
                  <a:txBody>
                    <a:bodyPr/>
                    <a:lstStyle/>
                    <a:p>
                      <a:r>
                        <a:rPr lang="el-GR" sz="1400" b="1" u="none" kern="1200" dirty="0" smtClean="0">
                          <a:solidFill>
                            <a:schemeClr val="tx1">
                              <a:lumMod val="75000"/>
                              <a:lumOff val="25000"/>
                            </a:schemeClr>
                          </a:solidFill>
                          <a:latin typeface="+mn-lt"/>
                          <a:ea typeface="+mn-ea"/>
                          <a:cs typeface="+mn-cs"/>
                        </a:rPr>
                        <a:t>ΝΔ Κώστας Καραμανλής</a:t>
                      </a:r>
                      <a:endParaRPr lang="el-GR" sz="1400" b="1" u="none" dirty="0">
                        <a:solidFill>
                          <a:schemeClr val="tx1">
                            <a:lumMod val="75000"/>
                            <a:lumOff val="25000"/>
                          </a:schemeClr>
                        </a:solidFill>
                      </a:endParaRPr>
                    </a:p>
                  </a:txBody>
                  <a:tcPr>
                    <a:solidFill>
                      <a:srgbClr val="0070C0">
                        <a:alpha val="54000"/>
                      </a:srgbClr>
                    </a:solidFill>
                  </a:tcPr>
                </a:tc>
                <a:tc>
                  <a:txBody>
                    <a:bodyPr/>
                    <a:lstStyle/>
                    <a:p>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Ομόλογα</a:t>
                      </a:r>
                      <a:endParaRPr lang="el-GR" sz="1400" b="1" u="none" dirty="0">
                        <a:solidFill>
                          <a:schemeClr val="tx1">
                            <a:lumMod val="75000"/>
                            <a:lumOff val="25000"/>
                          </a:schemeClr>
                        </a:solidFill>
                      </a:endParaRPr>
                    </a:p>
                  </a:txBody>
                  <a:tcPr>
                    <a:solidFill>
                      <a:srgbClr val="00B050">
                        <a:alpha val="64000"/>
                      </a:srgbClr>
                    </a:solidFill>
                  </a:tcPr>
                </a:tc>
                <a:tc>
                  <a:txBody>
                    <a:bodyPr/>
                    <a:lstStyle/>
                    <a:p>
                      <a:r>
                        <a:rPr lang="el-GR" sz="1300" b="1" u="none" dirty="0" smtClean="0">
                          <a:solidFill>
                            <a:schemeClr val="tx1">
                              <a:lumMod val="75000"/>
                              <a:lumOff val="25000"/>
                            </a:schemeClr>
                          </a:solidFill>
                        </a:rPr>
                        <a:t>Συγκριτική πολιτική διαφήμιση</a:t>
                      </a:r>
                      <a:r>
                        <a:rPr lang="el-GR" sz="1300" b="1" u="none" baseline="0" dirty="0" smtClean="0">
                          <a:solidFill>
                            <a:schemeClr val="tx1">
                              <a:lumMod val="75000"/>
                              <a:lumOff val="25000"/>
                            </a:schemeClr>
                          </a:solidFill>
                        </a:rPr>
                        <a:t> αρνητικού πλαισίου</a:t>
                      </a:r>
                      <a:endParaRPr lang="el-GR" sz="1300" b="1" u="none" dirty="0">
                        <a:solidFill>
                          <a:schemeClr val="tx1">
                            <a:lumMod val="75000"/>
                            <a:lumOff val="25000"/>
                          </a:schemeClr>
                        </a:solidFill>
                      </a:endParaRPr>
                    </a:p>
                  </a:txBody>
                  <a:tcPr>
                    <a:solidFill>
                      <a:schemeClr val="bg1">
                        <a:lumMod val="85000"/>
                      </a:schemeClr>
                    </a:solidFill>
                  </a:tcPr>
                </a:tc>
              </a:tr>
              <a:tr h="351302">
                <a:tc>
                  <a:txBody>
                    <a:bodyPr/>
                    <a:lstStyle/>
                    <a:p>
                      <a:r>
                        <a:rPr lang="el-GR" sz="1400" b="1" u="none" kern="1200" dirty="0" smtClean="0">
                          <a:solidFill>
                            <a:schemeClr val="tx1">
                              <a:lumMod val="75000"/>
                              <a:lumOff val="25000"/>
                            </a:schemeClr>
                          </a:solidFill>
                          <a:latin typeface="+mn-lt"/>
                          <a:ea typeface="+mn-ea"/>
                          <a:cs typeface="+mn-cs"/>
                        </a:rPr>
                        <a:t>’Έργα μέρος α’’</a:t>
                      </a:r>
                      <a:endParaRPr lang="el-GR" sz="1400" b="1" u="none" dirty="0">
                        <a:solidFill>
                          <a:schemeClr val="tx1">
                            <a:lumMod val="75000"/>
                            <a:lumOff val="25000"/>
                          </a:schemeClr>
                        </a:solidFill>
                      </a:endParaRPr>
                    </a:p>
                  </a:txBody>
                  <a:tcPr>
                    <a:solidFill>
                      <a:srgbClr val="0070C0">
                        <a:alpha val="54000"/>
                      </a:srgbClr>
                    </a:solidFill>
                  </a:tcPr>
                </a:tc>
                <a:tc>
                  <a:txBody>
                    <a:bodyPr/>
                    <a:lstStyle/>
                    <a:p>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Παιδεία</a:t>
                      </a:r>
                      <a:endParaRPr lang="el-GR" sz="1400" b="1" u="none" dirty="0">
                        <a:solidFill>
                          <a:schemeClr val="tx1">
                            <a:lumMod val="75000"/>
                            <a:lumOff val="25000"/>
                          </a:schemeClr>
                        </a:solidFill>
                      </a:endParaRPr>
                    </a:p>
                  </a:txBody>
                  <a:tcPr>
                    <a:solidFill>
                      <a:srgbClr val="00B050">
                        <a:alpha val="6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Συγκριτική πολιτική διαφήμιση</a:t>
                      </a:r>
                      <a:r>
                        <a:rPr lang="el-GR" sz="1400" b="1" u="none" baseline="0" dirty="0" smtClean="0">
                          <a:solidFill>
                            <a:schemeClr val="tx1">
                              <a:lumMod val="75000"/>
                              <a:lumOff val="25000"/>
                            </a:schemeClr>
                          </a:solidFill>
                        </a:rPr>
                        <a:t> αρνητικού πλαισίου</a:t>
                      </a:r>
                      <a:endParaRPr lang="el-GR" sz="1400" b="1" u="none" dirty="0" smtClean="0">
                        <a:solidFill>
                          <a:schemeClr val="tx1">
                            <a:lumMod val="75000"/>
                            <a:lumOff val="25000"/>
                          </a:schemeClr>
                        </a:solidFill>
                      </a:endParaRPr>
                    </a:p>
                  </a:txBody>
                  <a:tcPr>
                    <a:solidFill>
                      <a:schemeClr val="bg1">
                        <a:lumMod val="85000"/>
                      </a:schemeClr>
                    </a:solidFill>
                  </a:tcPr>
                </a:tc>
              </a:tr>
              <a:tr h="351302">
                <a:tc>
                  <a:txBody>
                    <a:bodyPr/>
                    <a:lstStyle/>
                    <a:p>
                      <a:r>
                        <a:rPr lang="el-GR" sz="1400" b="1" u="none" kern="1200" dirty="0" smtClean="0">
                          <a:solidFill>
                            <a:schemeClr val="tx1">
                              <a:lumMod val="75000"/>
                              <a:lumOff val="25000"/>
                            </a:schemeClr>
                          </a:solidFill>
                          <a:latin typeface="+mn-lt"/>
                          <a:ea typeface="+mn-ea"/>
                          <a:cs typeface="+mn-cs"/>
                        </a:rPr>
                        <a:t>’Έργα μέρος β’’</a:t>
                      </a:r>
                      <a:endParaRPr lang="el-GR" sz="1400" b="1" u="none" dirty="0">
                        <a:solidFill>
                          <a:schemeClr val="tx1">
                            <a:lumMod val="75000"/>
                            <a:lumOff val="25000"/>
                          </a:schemeClr>
                        </a:solidFill>
                      </a:endParaRPr>
                    </a:p>
                  </a:txBody>
                  <a:tcPr>
                    <a:solidFill>
                      <a:srgbClr val="0070C0">
                        <a:alpha val="54000"/>
                      </a:srgbClr>
                    </a:solidFill>
                  </a:tcPr>
                </a:tc>
                <a:tc>
                  <a:txBody>
                    <a:bodyPr/>
                    <a:lstStyle/>
                    <a:p>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Νοσοκομεία</a:t>
                      </a:r>
                      <a:endParaRPr lang="el-GR" sz="1400" b="1" u="none" dirty="0">
                        <a:solidFill>
                          <a:schemeClr val="tx1">
                            <a:lumMod val="75000"/>
                            <a:lumOff val="25000"/>
                          </a:schemeClr>
                        </a:solidFill>
                      </a:endParaRPr>
                    </a:p>
                  </a:txBody>
                  <a:tcPr>
                    <a:solidFill>
                      <a:srgbClr val="00B050">
                        <a:alpha val="6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Συγκριτική πολιτική διαφήμιση</a:t>
                      </a:r>
                      <a:r>
                        <a:rPr lang="el-GR" sz="1400" b="1" u="none" baseline="0" dirty="0" smtClean="0">
                          <a:solidFill>
                            <a:schemeClr val="tx1">
                              <a:lumMod val="75000"/>
                              <a:lumOff val="25000"/>
                            </a:schemeClr>
                          </a:solidFill>
                        </a:rPr>
                        <a:t> αρνητικού πλαισίου</a:t>
                      </a:r>
                      <a:endParaRPr lang="el-GR" sz="1400" b="1" u="none" dirty="0" smtClean="0">
                        <a:solidFill>
                          <a:schemeClr val="tx1">
                            <a:lumMod val="75000"/>
                            <a:lumOff val="25000"/>
                          </a:schemeClr>
                        </a:solidFill>
                      </a:endParaRPr>
                    </a:p>
                  </a:txBody>
                  <a:tcPr>
                    <a:solidFill>
                      <a:schemeClr val="bg1">
                        <a:lumMod val="85000"/>
                      </a:schemeClr>
                    </a:solidFill>
                  </a:tcPr>
                </a:tc>
              </a:tr>
              <a:tr h="351302">
                <a:tc>
                  <a:txBody>
                    <a:bodyPr/>
                    <a:lstStyle/>
                    <a:p>
                      <a:r>
                        <a:rPr lang="el-GR" sz="1400" b="1" u="none" kern="1200" dirty="0" smtClean="0">
                          <a:solidFill>
                            <a:schemeClr val="tx1">
                              <a:lumMod val="75000"/>
                              <a:lumOff val="25000"/>
                            </a:schemeClr>
                          </a:solidFill>
                          <a:latin typeface="+mn-lt"/>
                          <a:ea typeface="+mn-ea"/>
                          <a:cs typeface="+mn-cs"/>
                        </a:rPr>
                        <a:t>Ανεργία</a:t>
                      </a:r>
                      <a:endParaRPr lang="el-GR" sz="1400" b="1" u="none" dirty="0">
                        <a:solidFill>
                          <a:schemeClr val="tx1">
                            <a:lumMod val="75000"/>
                            <a:lumOff val="25000"/>
                          </a:schemeClr>
                        </a:solidFill>
                      </a:endParaRPr>
                    </a:p>
                  </a:txBody>
                  <a:tcPr>
                    <a:solidFill>
                      <a:srgbClr val="0070C0">
                        <a:alpha val="54000"/>
                      </a:srgbClr>
                    </a:solidFill>
                  </a:tcPr>
                </a:tc>
                <a:tc>
                  <a:txBody>
                    <a:bodyPr/>
                    <a:lstStyle/>
                    <a:p>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Αγρότες</a:t>
                      </a:r>
                      <a:endParaRPr lang="el-GR" sz="1400" b="1" u="none" dirty="0">
                        <a:solidFill>
                          <a:schemeClr val="tx1">
                            <a:lumMod val="75000"/>
                            <a:lumOff val="25000"/>
                          </a:schemeClr>
                        </a:solidFill>
                      </a:endParaRPr>
                    </a:p>
                  </a:txBody>
                  <a:tcPr>
                    <a:solidFill>
                      <a:srgbClr val="00B050">
                        <a:alpha val="6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Συγκριτική πολιτική διαφήμιση</a:t>
                      </a:r>
                      <a:r>
                        <a:rPr lang="el-GR" sz="1400" b="1" u="none" baseline="0" dirty="0" smtClean="0">
                          <a:solidFill>
                            <a:schemeClr val="tx1">
                              <a:lumMod val="75000"/>
                              <a:lumOff val="25000"/>
                            </a:schemeClr>
                          </a:solidFill>
                        </a:rPr>
                        <a:t> αρνητικού πλαισίου</a:t>
                      </a:r>
                      <a:endParaRPr lang="el-GR" sz="1400" b="1" u="none" dirty="0" smtClean="0">
                        <a:solidFill>
                          <a:schemeClr val="tx1">
                            <a:lumMod val="75000"/>
                            <a:lumOff val="25000"/>
                          </a:schemeClr>
                        </a:solidFill>
                      </a:endParaRPr>
                    </a:p>
                  </a:txBody>
                  <a:tcPr>
                    <a:solidFill>
                      <a:schemeClr val="bg1">
                        <a:lumMod val="85000"/>
                      </a:schemeClr>
                    </a:solidFill>
                  </a:tcPr>
                </a:tc>
              </a:tr>
              <a:tr h="351302">
                <a:tc>
                  <a:txBody>
                    <a:bodyPr/>
                    <a:lstStyle/>
                    <a:p>
                      <a:r>
                        <a:rPr lang="el-GR" sz="1400" b="1" u="none" kern="1200" dirty="0" smtClean="0">
                          <a:solidFill>
                            <a:schemeClr val="tx1">
                              <a:lumMod val="75000"/>
                              <a:lumOff val="25000"/>
                            </a:schemeClr>
                          </a:solidFill>
                          <a:latin typeface="+mn-lt"/>
                          <a:ea typeface="+mn-ea"/>
                          <a:cs typeface="+mn-cs"/>
                        </a:rPr>
                        <a:t>Οικονομία</a:t>
                      </a:r>
                      <a:endParaRPr lang="el-GR" sz="1400" b="1" u="none" dirty="0">
                        <a:solidFill>
                          <a:schemeClr val="tx1">
                            <a:lumMod val="75000"/>
                            <a:lumOff val="25000"/>
                          </a:schemeClr>
                        </a:solidFill>
                      </a:endParaRPr>
                    </a:p>
                  </a:txBody>
                  <a:tcPr>
                    <a:solidFill>
                      <a:srgbClr val="0070C0">
                        <a:alpha val="54000"/>
                      </a:srgbClr>
                    </a:solidFill>
                  </a:tcPr>
                </a:tc>
                <a:tc>
                  <a:txBody>
                    <a:bodyPr/>
                    <a:lstStyle/>
                    <a:p>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Συμβασιούχοι</a:t>
                      </a:r>
                      <a:endParaRPr lang="el-GR" sz="1400" b="1" u="none" dirty="0">
                        <a:solidFill>
                          <a:schemeClr val="tx1">
                            <a:lumMod val="75000"/>
                            <a:lumOff val="25000"/>
                          </a:schemeClr>
                        </a:solidFill>
                      </a:endParaRPr>
                    </a:p>
                  </a:txBody>
                  <a:tcPr>
                    <a:solidFill>
                      <a:srgbClr val="00B050">
                        <a:alpha val="6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Συγκριτική πολιτική διαφήμιση</a:t>
                      </a:r>
                      <a:r>
                        <a:rPr lang="el-GR" sz="1400" b="1" u="none" baseline="0" dirty="0" smtClean="0">
                          <a:solidFill>
                            <a:schemeClr val="tx1">
                              <a:lumMod val="75000"/>
                              <a:lumOff val="25000"/>
                            </a:schemeClr>
                          </a:solidFill>
                        </a:rPr>
                        <a:t> αρνητικού πλαισίου</a:t>
                      </a:r>
                      <a:endParaRPr lang="el-GR" sz="1400" b="1" u="none" dirty="0" smtClean="0">
                        <a:solidFill>
                          <a:schemeClr val="tx1">
                            <a:lumMod val="75000"/>
                            <a:lumOff val="25000"/>
                          </a:schemeClr>
                        </a:solidFill>
                      </a:endParaRPr>
                    </a:p>
                  </a:txBody>
                  <a:tcPr>
                    <a:solidFill>
                      <a:schemeClr val="bg1">
                        <a:lumMod val="85000"/>
                      </a:schemeClr>
                    </a:solidFill>
                  </a:tcPr>
                </a:tc>
              </a:tr>
              <a:tr h="351302">
                <a:tc>
                  <a:txBody>
                    <a:bodyPr/>
                    <a:lstStyle/>
                    <a:p>
                      <a:r>
                        <a:rPr lang="el-GR" sz="1400" b="1" u="none" kern="1200" dirty="0" smtClean="0">
                          <a:solidFill>
                            <a:schemeClr val="tx1">
                              <a:lumMod val="75000"/>
                              <a:lumOff val="25000"/>
                            </a:schemeClr>
                          </a:solidFill>
                          <a:latin typeface="+mn-lt"/>
                          <a:ea typeface="+mn-ea"/>
                          <a:cs typeface="+mn-cs"/>
                        </a:rPr>
                        <a:t>Οικονομία</a:t>
                      </a:r>
                      <a:endParaRPr lang="el-GR" sz="1400" b="1" u="none" dirty="0">
                        <a:solidFill>
                          <a:schemeClr val="tx1">
                            <a:lumMod val="75000"/>
                            <a:lumOff val="25000"/>
                          </a:schemeClr>
                        </a:solidFill>
                      </a:endParaRPr>
                    </a:p>
                  </a:txBody>
                  <a:tcPr>
                    <a:solidFill>
                      <a:srgbClr val="0070C0">
                        <a:alpha val="54000"/>
                      </a:srgbClr>
                    </a:solidFill>
                  </a:tcPr>
                </a:tc>
                <a:tc>
                  <a:txBody>
                    <a:bodyPr/>
                    <a:lstStyle/>
                    <a:p>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Ακρίβεια</a:t>
                      </a:r>
                      <a:endParaRPr lang="el-GR" sz="1400" b="1" u="none" dirty="0">
                        <a:solidFill>
                          <a:schemeClr val="tx1">
                            <a:lumMod val="75000"/>
                            <a:lumOff val="25000"/>
                          </a:schemeClr>
                        </a:solidFill>
                      </a:endParaRPr>
                    </a:p>
                  </a:txBody>
                  <a:tcPr>
                    <a:solidFill>
                      <a:srgbClr val="00B050">
                        <a:alpha val="6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Συγκριτική πολιτική διαφήμιση</a:t>
                      </a:r>
                      <a:r>
                        <a:rPr lang="el-GR" sz="1400" b="1" u="none" baseline="0" dirty="0" smtClean="0">
                          <a:solidFill>
                            <a:schemeClr val="tx1">
                              <a:lumMod val="75000"/>
                              <a:lumOff val="25000"/>
                            </a:schemeClr>
                          </a:solidFill>
                        </a:rPr>
                        <a:t> αρνητικού πλαισίου</a:t>
                      </a:r>
                      <a:endParaRPr lang="el-GR" sz="1400" b="1" u="none" dirty="0" smtClean="0">
                        <a:solidFill>
                          <a:schemeClr val="tx1">
                            <a:lumMod val="75000"/>
                            <a:lumOff val="25000"/>
                          </a:schemeClr>
                        </a:solidFill>
                      </a:endParaRPr>
                    </a:p>
                  </a:txBody>
                  <a:tcPr>
                    <a:solidFill>
                      <a:schemeClr val="bg1">
                        <a:lumMod val="85000"/>
                      </a:schemeClr>
                    </a:solidFill>
                  </a:tcPr>
                </a:tc>
              </a:tr>
              <a:tr h="458068">
                <a:tc>
                  <a:txBody>
                    <a:bodyPr/>
                    <a:lstStyle/>
                    <a:p>
                      <a:r>
                        <a:rPr lang="el-GR" sz="1400" b="1" u="none" kern="1200" dirty="0" smtClean="0">
                          <a:solidFill>
                            <a:schemeClr val="tx1">
                              <a:lumMod val="75000"/>
                              <a:lumOff val="25000"/>
                            </a:schemeClr>
                          </a:solidFill>
                          <a:latin typeface="+mn-lt"/>
                          <a:ea typeface="+mn-ea"/>
                          <a:cs typeface="+mn-cs"/>
                        </a:rPr>
                        <a:t>Μεταρρυθμίσεις στην παιδεία</a:t>
                      </a:r>
                      <a:endParaRPr lang="el-GR" sz="1400" b="1" u="none" dirty="0">
                        <a:solidFill>
                          <a:schemeClr val="tx1">
                            <a:lumMod val="75000"/>
                            <a:lumOff val="25000"/>
                          </a:schemeClr>
                        </a:solidFill>
                      </a:endParaRPr>
                    </a:p>
                  </a:txBody>
                  <a:tcPr>
                    <a:solidFill>
                      <a:srgbClr val="0070C0">
                        <a:alpha val="54000"/>
                      </a:srgbClr>
                    </a:solidFill>
                  </a:tcPr>
                </a:tc>
                <a:tc>
                  <a:txBody>
                    <a:bodyPr/>
                    <a:lstStyle/>
                    <a:p>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Περιβάλλον</a:t>
                      </a:r>
                      <a:endParaRPr lang="el-GR" sz="1400" b="1" u="none" dirty="0">
                        <a:solidFill>
                          <a:schemeClr val="tx1">
                            <a:lumMod val="75000"/>
                            <a:lumOff val="25000"/>
                          </a:schemeClr>
                        </a:solidFill>
                      </a:endParaRPr>
                    </a:p>
                  </a:txBody>
                  <a:tcPr>
                    <a:solidFill>
                      <a:srgbClr val="00B050">
                        <a:alpha val="6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Συγκριτική πολιτική διαφήμιση</a:t>
                      </a:r>
                      <a:r>
                        <a:rPr lang="el-GR" sz="1400" b="1" u="none" baseline="0" dirty="0" smtClean="0">
                          <a:solidFill>
                            <a:schemeClr val="tx1">
                              <a:lumMod val="75000"/>
                              <a:lumOff val="25000"/>
                            </a:schemeClr>
                          </a:solidFill>
                        </a:rPr>
                        <a:t> αρνητικού πλαισίου</a:t>
                      </a:r>
                      <a:endParaRPr lang="el-GR" sz="1400" b="1" u="none" dirty="0" smtClean="0">
                        <a:solidFill>
                          <a:schemeClr val="tx1">
                            <a:lumMod val="75000"/>
                            <a:lumOff val="25000"/>
                          </a:schemeClr>
                        </a:solidFill>
                      </a:endParaRPr>
                    </a:p>
                  </a:txBody>
                  <a:tcPr>
                    <a:solidFill>
                      <a:schemeClr val="bg1">
                        <a:lumMod val="85000"/>
                      </a:schemeClr>
                    </a:solidFill>
                  </a:tcPr>
                </a:tc>
              </a:tr>
              <a:tr h="351302">
                <a:tc>
                  <a:txBody>
                    <a:bodyPr/>
                    <a:lstStyle/>
                    <a:p>
                      <a:endParaRPr lang="el-GR" sz="1400" b="1" u="none" dirty="0">
                        <a:solidFill>
                          <a:schemeClr val="tx1">
                            <a:lumMod val="75000"/>
                            <a:lumOff val="25000"/>
                          </a:schemeClr>
                        </a:solidFill>
                      </a:endParaRPr>
                    </a:p>
                  </a:txBody>
                  <a:tcPr>
                    <a:solidFill>
                      <a:srgbClr val="0070C0">
                        <a:alpha val="54000"/>
                      </a:srgbClr>
                    </a:solidFill>
                  </a:tcPr>
                </a:tc>
                <a:tc>
                  <a:txBody>
                    <a:bodyPr/>
                    <a:lstStyle/>
                    <a:p>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Ανεργία</a:t>
                      </a:r>
                      <a:endParaRPr lang="el-GR" sz="1400" b="1" u="none" dirty="0">
                        <a:solidFill>
                          <a:schemeClr val="tx1">
                            <a:lumMod val="75000"/>
                            <a:lumOff val="25000"/>
                          </a:schemeClr>
                        </a:solidFill>
                      </a:endParaRPr>
                    </a:p>
                  </a:txBody>
                  <a:tcPr>
                    <a:solidFill>
                      <a:srgbClr val="00B050">
                        <a:alpha val="6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Συγκριτική πολιτική διαφήμιση</a:t>
                      </a:r>
                      <a:r>
                        <a:rPr lang="el-GR" sz="1400" b="1" u="none" baseline="0" dirty="0" smtClean="0">
                          <a:solidFill>
                            <a:schemeClr val="tx1">
                              <a:lumMod val="75000"/>
                              <a:lumOff val="25000"/>
                            </a:schemeClr>
                          </a:solidFill>
                        </a:rPr>
                        <a:t> αρνητικού πλαισίου</a:t>
                      </a:r>
                      <a:endParaRPr lang="el-GR" sz="1400" b="1" u="none" dirty="0" smtClean="0">
                        <a:solidFill>
                          <a:schemeClr val="tx1">
                            <a:lumMod val="75000"/>
                            <a:lumOff val="25000"/>
                          </a:schemeClr>
                        </a:solidFill>
                      </a:endParaRPr>
                    </a:p>
                  </a:txBody>
                  <a:tcPr>
                    <a:solidFill>
                      <a:schemeClr val="bg1">
                        <a:lumMod val="85000"/>
                      </a:schemeClr>
                    </a:solidFill>
                  </a:tcPr>
                </a:tc>
              </a:tr>
              <a:tr h="351302">
                <a:tc>
                  <a:txBody>
                    <a:bodyPr/>
                    <a:lstStyle/>
                    <a:p>
                      <a:endParaRPr lang="el-GR" sz="1400" b="1" u="none" dirty="0">
                        <a:solidFill>
                          <a:schemeClr val="tx1">
                            <a:lumMod val="75000"/>
                            <a:lumOff val="25000"/>
                          </a:schemeClr>
                        </a:solidFill>
                      </a:endParaRPr>
                    </a:p>
                  </a:txBody>
                  <a:tcPr>
                    <a:solidFill>
                      <a:srgbClr val="0070C0">
                        <a:alpha val="54000"/>
                      </a:srgbClr>
                    </a:solidFill>
                  </a:tcPr>
                </a:tc>
                <a:tc>
                  <a:txBody>
                    <a:bodyPr/>
                    <a:lstStyle/>
                    <a:p>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Υγεία</a:t>
                      </a:r>
                      <a:endParaRPr lang="el-GR" sz="1400" b="1" u="none" dirty="0">
                        <a:solidFill>
                          <a:schemeClr val="tx1">
                            <a:lumMod val="75000"/>
                            <a:lumOff val="25000"/>
                          </a:schemeClr>
                        </a:solidFill>
                      </a:endParaRPr>
                    </a:p>
                  </a:txBody>
                  <a:tcPr>
                    <a:solidFill>
                      <a:srgbClr val="00B050">
                        <a:alpha val="6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Συγκριτική πολιτική διαφήμιση</a:t>
                      </a:r>
                      <a:r>
                        <a:rPr lang="el-GR" sz="1400" b="1" u="none" baseline="0" dirty="0" smtClean="0">
                          <a:solidFill>
                            <a:schemeClr val="tx1">
                              <a:lumMod val="75000"/>
                              <a:lumOff val="25000"/>
                            </a:schemeClr>
                          </a:solidFill>
                        </a:rPr>
                        <a:t> αρνητικού πλαισίου</a:t>
                      </a:r>
                      <a:endParaRPr lang="el-GR" sz="1400" b="1" u="none" dirty="0" smtClean="0">
                        <a:solidFill>
                          <a:schemeClr val="tx1">
                            <a:lumMod val="75000"/>
                            <a:lumOff val="25000"/>
                          </a:schemeClr>
                        </a:solidFill>
                      </a:endParaRPr>
                    </a:p>
                  </a:txBody>
                  <a:tcPr>
                    <a:solidFill>
                      <a:schemeClr val="bg1">
                        <a:lumMod val="85000"/>
                      </a:schemeClr>
                    </a:solidFill>
                  </a:tcPr>
                </a:tc>
              </a:tr>
            </a:tbl>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785918" y="3286124"/>
            <a:ext cx="1571636" cy="3357584"/>
            <a:chOff x="769936" y="1520826"/>
            <a:chExt cx="3857627" cy="1857374"/>
          </a:xfrm>
        </p:grpSpPr>
        <p:sp>
          <p:nvSpPr>
            <p:cNvPr id="271" name="Rectangle 27"/>
            <p:cNvSpPr>
              <a:spLocks noChangeArrowheads="1"/>
            </p:cNvSpPr>
            <p:nvPr/>
          </p:nvSpPr>
          <p:spPr bwMode="auto">
            <a:xfrm>
              <a:off x="769938"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2" name="Rectangle 39"/>
            <p:cNvSpPr>
              <a:spLocks noChangeArrowheads="1"/>
            </p:cNvSpPr>
            <p:nvPr/>
          </p:nvSpPr>
          <p:spPr bwMode="auto">
            <a:xfrm>
              <a:off x="769936" y="1520826"/>
              <a:ext cx="3857625" cy="513742"/>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273" name="Rectangle 39"/>
            <p:cNvSpPr>
              <a:spLocks noChangeArrowheads="1"/>
            </p:cNvSpPr>
            <p:nvPr/>
          </p:nvSpPr>
          <p:spPr bwMode="auto">
            <a:xfrm>
              <a:off x="945283" y="1639381"/>
              <a:ext cx="3557868"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ysClr val="window" lastClr="FFFFFF"/>
                  </a:solidFill>
                  <a:latin typeface="Calibri" pitchFamily="34" charset="0"/>
                  <a:ea typeface="ＭＳ Ｐゴシック" pitchFamily="-97" charset="-128"/>
                </a:rPr>
                <a:t>Νέα Δημοκρατία</a:t>
              </a:r>
              <a:endParaRPr lang="en-US" sz="1600" b="1" kern="0" noProof="1">
                <a:solidFill>
                  <a:sysClr val="window" lastClr="FFFFFF"/>
                </a:solidFill>
                <a:latin typeface="Calibri" pitchFamily="34" charset="0"/>
                <a:ea typeface="ＭＳ Ｐゴシック" pitchFamily="-97" charset="-128"/>
              </a:endParaRPr>
            </a:p>
          </p:txBody>
        </p:sp>
      </p:grpSp>
      <p:grpSp>
        <p:nvGrpSpPr>
          <p:cNvPr id="3" name="Group 19"/>
          <p:cNvGrpSpPr>
            <a:grpSpLocks/>
          </p:cNvGrpSpPr>
          <p:nvPr/>
        </p:nvGrpSpPr>
        <p:grpSpPr bwMode="auto">
          <a:xfrm>
            <a:off x="7215206" y="3286124"/>
            <a:ext cx="1714512" cy="3357584"/>
            <a:chOff x="4699000" y="1520826"/>
            <a:chExt cx="3857625" cy="1857374"/>
          </a:xfrm>
        </p:grpSpPr>
        <p:sp>
          <p:nvSpPr>
            <p:cNvPr id="269" name="Rectangle 27"/>
            <p:cNvSpPr>
              <a:spLocks noChangeArrowheads="1"/>
            </p:cNvSpPr>
            <p:nvPr/>
          </p:nvSpPr>
          <p:spPr bwMode="auto">
            <a:xfrm>
              <a:off x="4699000"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0" name="Rectangle 39"/>
            <p:cNvSpPr>
              <a:spLocks noChangeArrowheads="1"/>
            </p:cNvSpPr>
            <p:nvPr/>
          </p:nvSpPr>
          <p:spPr bwMode="auto">
            <a:xfrm>
              <a:off x="4699000" y="1520826"/>
              <a:ext cx="3857625" cy="513742"/>
            </a:xfrm>
            <a:prstGeom prst="rect">
              <a:avLst/>
            </a:prstGeom>
            <a:solidFill>
              <a:srgbClr val="EA4844"/>
            </a:solidFill>
            <a:ln w="3175">
              <a:solidFill>
                <a:srgbClr val="EA4844"/>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31761" name="Rectangle 39"/>
            <p:cNvSpPr>
              <a:spLocks noChangeArrowheads="1"/>
            </p:cNvSpPr>
            <p:nvPr/>
          </p:nvSpPr>
          <p:spPr bwMode="auto">
            <a:xfrm>
              <a:off x="4699000" y="1599863"/>
              <a:ext cx="3857625" cy="296863"/>
            </a:xfrm>
            <a:prstGeom prst="rect">
              <a:avLst/>
            </a:prstGeom>
            <a:noFill/>
            <a:ln w="3175">
              <a:noFill/>
              <a:miter lim="800000"/>
              <a:headEnd/>
              <a:tailEnd/>
            </a:ln>
          </p:spPr>
          <p:txBody>
            <a:bodyPr anchor="ctr"/>
            <a:lstStyle/>
            <a:p>
              <a:pPr algn="ctr"/>
              <a:r>
                <a:rPr lang="el-GR" sz="1600" b="1" noProof="1" smtClean="0">
                  <a:latin typeface="Calibri" pitchFamily="-108" charset="0"/>
                </a:rPr>
                <a:t>ΣΥ.ΡΙΖ.Α.</a:t>
              </a:r>
              <a:endParaRPr lang="en-US" sz="1600" b="1" noProof="1">
                <a:latin typeface="Calibri" pitchFamily="-108" charset="0"/>
              </a:endParaRPr>
            </a:p>
          </p:txBody>
        </p:sp>
        <p:sp>
          <p:nvSpPr>
            <p:cNvPr id="278" name="Tekstboks 34"/>
            <p:cNvSpPr txBox="1">
              <a:spLocks noChangeArrowheads="1"/>
            </p:cNvSpPr>
            <p:nvPr/>
          </p:nvSpPr>
          <p:spPr bwMode="auto">
            <a:xfrm>
              <a:off x="5020469" y="2153124"/>
              <a:ext cx="3375422" cy="732110"/>
            </a:xfrm>
            <a:prstGeom prst="rect">
              <a:avLst/>
            </a:prstGeom>
            <a:noFill/>
            <a:ln w="9525">
              <a:noFill/>
              <a:miter lim="800000"/>
              <a:headEnd/>
              <a:tailEnd/>
            </a:ln>
          </p:spPr>
          <p:txBody>
            <a:bodyPr wrap="square">
              <a:spAutoFit/>
            </a:bodyPr>
            <a:lstStyle/>
            <a:p>
              <a:pPr>
                <a:buFont typeface="Arial" pitchFamily="34" charset="0"/>
                <a:buChar char="•"/>
                <a:defRPr/>
              </a:pPr>
              <a:r>
                <a:rPr lang="el-GR" sz="1600" dirty="0" smtClean="0">
                  <a:solidFill>
                    <a:schemeClr val="bg1"/>
                  </a:solidFill>
                </a:rPr>
                <a:t>Ιστοσελίδα</a:t>
              </a:r>
            </a:p>
            <a:p>
              <a:pPr>
                <a:defRPr/>
              </a:pPr>
              <a:endParaRPr lang="el-GR" sz="1600" dirty="0" smtClean="0">
                <a:solidFill>
                  <a:schemeClr val="bg1"/>
                </a:solidFill>
              </a:endParaRPr>
            </a:p>
            <a:p>
              <a:pPr>
                <a:buFont typeface="Arial" pitchFamily="34" charset="0"/>
                <a:buChar char="•"/>
                <a:defRPr/>
              </a:pPr>
              <a:r>
                <a:rPr lang="el-GR" sz="1600" dirty="0" smtClean="0">
                  <a:solidFill>
                    <a:schemeClr val="bg1"/>
                  </a:solidFill>
                </a:rPr>
                <a:t>Σελίδα στο </a:t>
              </a:r>
              <a:r>
                <a:rPr lang="en-US" sz="1600" dirty="0" err="1" smtClean="0">
                  <a:solidFill>
                    <a:schemeClr val="bg1"/>
                  </a:solidFill>
                </a:rPr>
                <a:t>Facebook</a:t>
              </a:r>
              <a:endParaRPr lang="el-GR" sz="1600" dirty="0">
                <a:solidFill>
                  <a:schemeClr val="bg1"/>
                </a:solidFill>
              </a:endParaRPr>
            </a:p>
            <a:p>
              <a:pPr defTabSz="914400" fontAlgn="auto">
                <a:spcBef>
                  <a:spcPts val="0"/>
                </a:spcBef>
                <a:spcAft>
                  <a:spcPts val="0"/>
                </a:spcAft>
                <a:buFont typeface="Arial" charset="0"/>
                <a:buChar char="•"/>
                <a:defRPr/>
              </a:pPr>
              <a:endParaRPr lang="da-DK" sz="1600" kern="0" dirty="0">
                <a:solidFill>
                  <a:sysClr val="window" lastClr="FFFFFF"/>
                </a:solidFill>
                <a:latin typeface="Calibri" pitchFamily="34" charset="0"/>
                <a:ea typeface="ＭＳ Ｐゴシック" pitchFamily="-97" charset="-128"/>
              </a:endParaRPr>
            </a:p>
          </p:txBody>
        </p:sp>
      </p:grpSp>
      <p:grpSp>
        <p:nvGrpSpPr>
          <p:cNvPr id="4" name="Group 21"/>
          <p:cNvGrpSpPr>
            <a:grpSpLocks/>
          </p:cNvGrpSpPr>
          <p:nvPr/>
        </p:nvGrpSpPr>
        <p:grpSpPr bwMode="auto">
          <a:xfrm>
            <a:off x="142844" y="3286124"/>
            <a:ext cx="1500198" cy="3357586"/>
            <a:chOff x="769938" y="3521075"/>
            <a:chExt cx="3857625" cy="1857375"/>
          </a:xfrm>
        </p:grpSpPr>
        <p:sp>
          <p:nvSpPr>
            <p:cNvPr id="267" name="Rectangle 27"/>
            <p:cNvSpPr>
              <a:spLocks noChangeArrowheads="1"/>
            </p:cNvSpPr>
            <p:nvPr/>
          </p:nvSpPr>
          <p:spPr bwMode="auto">
            <a:xfrm>
              <a:off x="769938"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8" name="Rectangle 39"/>
            <p:cNvSpPr>
              <a:spLocks noChangeArrowheads="1"/>
            </p:cNvSpPr>
            <p:nvPr/>
          </p:nvSpPr>
          <p:spPr bwMode="auto">
            <a:xfrm>
              <a:off x="769938" y="3521075"/>
              <a:ext cx="3857625" cy="513742"/>
            </a:xfrm>
            <a:prstGeom prst="rect">
              <a:avLst/>
            </a:prstGeom>
            <a:gradFill rotWithShape="1">
              <a:gsLst>
                <a:gs pos="0">
                  <a:srgbClr val="208A00"/>
                </a:gs>
                <a:gs pos="100000">
                  <a:srgbClr val="5AF300"/>
                </a:gs>
              </a:gsLst>
              <a:lin ang="5400000" scaled="1"/>
            </a:gradFill>
            <a:ln w="19050">
              <a:noFill/>
              <a:round/>
              <a:headEnd/>
              <a:tailEnd/>
            </a:ln>
          </p:spPr>
          <p:txBody>
            <a:bodyPr/>
            <a:lstStyle/>
            <a:p>
              <a:pPr algn="ctr" defTabSz="914400" fontAlgn="auto">
                <a:spcBef>
                  <a:spcPts val="0"/>
                </a:spcBef>
                <a:spcAft>
                  <a:spcPts val="0"/>
                </a:spcAft>
                <a:defRPr/>
              </a:pPr>
              <a:endParaRPr lang="en-US" sz="1400" b="1" kern="0" noProof="1">
                <a:solidFill>
                  <a:srgbClr val="000000"/>
                </a:solidFill>
                <a:latin typeface="Calibri" pitchFamily="34" charset="0"/>
                <a:ea typeface="ＭＳ Ｐゴシック" pitchFamily="-97" charset="-128"/>
              </a:endParaRPr>
            </a:p>
          </p:txBody>
        </p:sp>
        <p:sp>
          <p:nvSpPr>
            <p:cNvPr id="31757" name="Rectangle 39"/>
            <p:cNvSpPr>
              <a:spLocks noChangeArrowheads="1"/>
            </p:cNvSpPr>
            <p:nvPr/>
          </p:nvSpPr>
          <p:spPr bwMode="auto">
            <a:xfrm>
              <a:off x="769938" y="3521075"/>
              <a:ext cx="3854359" cy="513742"/>
            </a:xfrm>
            <a:prstGeom prst="rect">
              <a:avLst/>
            </a:prstGeom>
            <a:noFill/>
            <a:ln w="19050">
              <a:noFill/>
              <a:round/>
              <a:headEnd/>
              <a:tailEnd/>
            </a:ln>
          </p:spPr>
          <p:txBody>
            <a:bodyPr anchor="ctr"/>
            <a:lstStyle/>
            <a:p>
              <a:pPr algn="ctr"/>
              <a:r>
                <a:rPr lang="el-GR" sz="1600" b="1" noProof="1" smtClean="0">
                  <a:solidFill>
                    <a:srgbClr val="000000"/>
                  </a:solidFill>
                  <a:latin typeface="Calibri" pitchFamily="-108" charset="0"/>
                </a:rPr>
                <a:t>ΠΑ.ΣΟ.Κ.</a:t>
              </a:r>
              <a:endParaRPr lang="en-US" sz="1600" b="1" noProof="1">
                <a:solidFill>
                  <a:srgbClr val="000000"/>
                </a:solidFill>
                <a:latin typeface="Calibri" pitchFamily="-108" charset="0"/>
              </a:endParaRPr>
            </a:p>
          </p:txBody>
        </p:sp>
        <p:sp>
          <p:nvSpPr>
            <p:cNvPr id="279" name="Tekstboks 36"/>
            <p:cNvSpPr txBox="1">
              <a:spLocks noChangeArrowheads="1"/>
            </p:cNvSpPr>
            <p:nvPr/>
          </p:nvSpPr>
          <p:spPr bwMode="auto">
            <a:xfrm>
              <a:off x="1339851" y="3949753"/>
              <a:ext cx="2859453" cy="147691"/>
            </a:xfrm>
            <a:prstGeom prst="rect">
              <a:avLst/>
            </a:prstGeom>
            <a:noFill/>
            <a:ln w="9525">
              <a:noFill/>
              <a:miter lim="800000"/>
              <a:headEnd/>
              <a:tailEnd/>
            </a:ln>
          </p:spPr>
          <p:txBody>
            <a:bodyPr>
              <a:spAutoFit/>
            </a:bodyPr>
            <a:lstStyle/>
            <a:p>
              <a:pPr defTabSz="914400" fontAlgn="auto">
                <a:spcBef>
                  <a:spcPts val="0"/>
                </a:spcBef>
                <a:spcAft>
                  <a:spcPts val="0"/>
                </a:spcAft>
                <a:defRPr/>
              </a:pPr>
              <a:endParaRPr lang="da-DK" sz="1600" kern="0" dirty="0">
                <a:solidFill>
                  <a:sysClr val="window" lastClr="FFFFFF"/>
                </a:solidFill>
                <a:latin typeface="Calibri" pitchFamily="34" charset="0"/>
                <a:ea typeface="ＭＳ Ｐゴシック" pitchFamily="-97" charset="-128"/>
              </a:endParaRPr>
            </a:p>
          </p:txBody>
        </p:sp>
      </p:grpSp>
      <p:grpSp>
        <p:nvGrpSpPr>
          <p:cNvPr id="5" name="Group 20"/>
          <p:cNvGrpSpPr>
            <a:grpSpLocks/>
          </p:cNvGrpSpPr>
          <p:nvPr/>
        </p:nvGrpSpPr>
        <p:grpSpPr bwMode="auto">
          <a:xfrm>
            <a:off x="3500430" y="3286124"/>
            <a:ext cx="1643073" cy="3357586"/>
            <a:chOff x="4699000" y="3521075"/>
            <a:chExt cx="3857625" cy="1857375"/>
          </a:xfrm>
        </p:grpSpPr>
        <p:sp>
          <p:nvSpPr>
            <p:cNvPr id="265" name="Rectangle 27"/>
            <p:cNvSpPr>
              <a:spLocks noChangeArrowheads="1"/>
            </p:cNvSpPr>
            <p:nvPr/>
          </p:nvSpPr>
          <p:spPr bwMode="auto">
            <a:xfrm>
              <a:off x="4699000"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6" name="Rectangle 39"/>
            <p:cNvSpPr>
              <a:spLocks noChangeArrowheads="1"/>
            </p:cNvSpPr>
            <p:nvPr/>
          </p:nvSpPr>
          <p:spPr bwMode="auto">
            <a:xfrm>
              <a:off x="4699000" y="3521075"/>
              <a:ext cx="3857625" cy="513742"/>
            </a:xfrm>
            <a:prstGeom prst="rect">
              <a:avLst/>
            </a:prstGeom>
            <a:gradFill rotWithShape="1">
              <a:gsLst>
                <a:gs pos="0">
                  <a:srgbClr val="FF0000"/>
                </a:gs>
                <a:gs pos="100000">
                  <a:srgbClr val="800000"/>
                </a:gs>
              </a:gsLst>
              <a:lin ang="13500000" scaled="1"/>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276" name="Rectangle 39"/>
            <p:cNvSpPr>
              <a:spLocks noChangeArrowheads="1"/>
            </p:cNvSpPr>
            <p:nvPr/>
          </p:nvSpPr>
          <p:spPr bwMode="auto">
            <a:xfrm>
              <a:off x="4699000" y="3639631"/>
              <a:ext cx="3857625"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latin typeface="Calibri" pitchFamily="34" charset="0"/>
                  <a:ea typeface="ＭＳ Ｐゴシック" pitchFamily="-97" charset="-128"/>
                </a:rPr>
                <a:t>Κ.Κ.Ε.</a:t>
              </a:r>
              <a:endParaRPr lang="en-US" sz="1600" b="1" kern="0" noProof="1">
                <a:latin typeface="Calibri" pitchFamily="34" charset="0"/>
                <a:ea typeface="ＭＳ Ｐゴシック" pitchFamily="-97" charset="-128"/>
              </a:endParaRPr>
            </a:p>
          </p:txBody>
        </p:sp>
        <p:sp>
          <p:nvSpPr>
            <p:cNvPr id="280" name="Tekstboks 37"/>
            <p:cNvSpPr txBox="1">
              <a:spLocks noChangeArrowheads="1"/>
            </p:cNvSpPr>
            <p:nvPr/>
          </p:nvSpPr>
          <p:spPr bwMode="auto">
            <a:xfrm>
              <a:off x="4866723" y="4153373"/>
              <a:ext cx="3304185" cy="187284"/>
            </a:xfrm>
            <a:prstGeom prst="rect">
              <a:avLst/>
            </a:prstGeom>
            <a:noFill/>
            <a:ln w="9525">
              <a:noFill/>
              <a:miter lim="800000"/>
              <a:headEnd/>
              <a:tailEnd/>
            </a:ln>
          </p:spPr>
          <p:txBody>
            <a:bodyPr wrap="square">
              <a:spAutoFit/>
            </a:bodyPr>
            <a:lstStyle/>
            <a:p>
              <a:pPr>
                <a:buFont typeface="Arial" pitchFamily="34" charset="0"/>
                <a:buChar char="•"/>
              </a:pPr>
              <a:r>
                <a:rPr lang="el-GR" sz="1600" dirty="0" smtClean="0">
                  <a:solidFill>
                    <a:schemeClr val="bg1"/>
                  </a:solidFill>
                </a:rPr>
                <a:t>Ιστοσελίδα</a:t>
              </a:r>
              <a:endParaRPr lang="el-GR" sz="1600" dirty="0">
                <a:solidFill>
                  <a:schemeClr val="bg1"/>
                </a:solidFill>
              </a:endParaRPr>
            </a:p>
          </p:txBody>
        </p:sp>
      </p:grpSp>
      <p:sp>
        <p:nvSpPr>
          <p:cNvPr id="23" name="22 - Ορθογώνιο"/>
          <p:cNvSpPr/>
          <p:nvPr/>
        </p:nvSpPr>
        <p:spPr>
          <a:xfrm>
            <a:off x="1071538" y="357166"/>
            <a:ext cx="6932282" cy="584775"/>
          </a:xfrm>
          <a:prstGeom prst="rect">
            <a:avLst/>
          </a:prstGeom>
        </p:spPr>
        <p:txBody>
          <a:bodyPr wrap="none">
            <a:spAutoFit/>
          </a:bodyPr>
          <a:lstStyle/>
          <a:p>
            <a:r>
              <a:rPr lang="el-GR" sz="3200" b="1" dirty="0" smtClean="0"/>
              <a:t>Βουλευτικές εκλογές Οκτώβριου  2009</a:t>
            </a:r>
            <a:endParaRPr lang="el-GR" sz="3200" b="1" dirty="0"/>
          </a:p>
        </p:txBody>
      </p:sp>
      <p:sp>
        <p:nvSpPr>
          <p:cNvPr id="24" name="23 - Ορθογώνιο"/>
          <p:cNvSpPr/>
          <p:nvPr/>
        </p:nvSpPr>
        <p:spPr>
          <a:xfrm>
            <a:off x="142844" y="4214818"/>
            <a:ext cx="1643074" cy="2954655"/>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 </a:t>
            </a: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pPr>
              <a:buFont typeface="Arial" pitchFamily="34" charset="0"/>
              <a:buChar char="•"/>
            </a:pP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a:t>
            </a:r>
            <a:r>
              <a:rPr lang="en-US" sz="1400" dirty="0" smtClean="0">
                <a:solidFill>
                  <a:schemeClr val="bg1"/>
                </a:solidFill>
              </a:rPr>
              <a:t>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Flickr</a:t>
            </a:r>
            <a:endParaRPr lang="en-US" sz="1400" dirty="0" smtClean="0">
              <a:solidFill>
                <a:schemeClr val="bg1"/>
              </a:solidFill>
            </a:endParaRPr>
          </a:p>
          <a:p>
            <a:pPr>
              <a:buFont typeface="Arial" pitchFamily="34" charset="0"/>
              <a:buChar char="•"/>
            </a:pPr>
            <a:endParaRPr lang="en-US" sz="1600" dirty="0" smtClean="0">
              <a:solidFill>
                <a:schemeClr val="bg1"/>
              </a:solidFill>
            </a:endParaRPr>
          </a:p>
          <a:p>
            <a:pPr>
              <a:buFont typeface="Arial" pitchFamily="34" charset="0"/>
              <a:buChar char="•"/>
            </a:pPr>
            <a:r>
              <a:rPr lang="el-GR" sz="1600" dirty="0" smtClean="0">
                <a:solidFill>
                  <a:schemeClr val="bg1"/>
                </a:solidFill>
              </a:rPr>
              <a:t> </a:t>
            </a:r>
            <a:endParaRPr lang="el-GR" sz="1600" dirty="0">
              <a:solidFill>
                <a:schemeClr val="bg1"/>
              </a:solidFill>
            </a:endParaRPr>
          </a:p>
        </p:txBody>
      </p:sp>
      <p:sp>
        <p:nvSpPr>
          <p:cNvPr id="25" name="24 - Ορθογώνιο"/>
          <p:cNvSpPr/>
          <p:nvPr/>
        </p:nvSpPr>
        <p:spPr>
          <a:xfrm>
            <a:off x="2714612" y="2500306"/>
            <a:ext cx="1643074" cy="338554"/>
          </a:xfrm>
          <a:prstGeom prst="rect">
            <a:avLst/>
          </a:prstGeom>
        </p:spPr>
        <p:txBody>
          <a:bodyPr wrap="square">
            <a:spAutoFit/>
          </a:bodyPr>
          <a:lstStyle/>
          <a:p>
            <a:endParaRPr lang="el-GR" sz="1600" dirty="0">
              <a:solidFill>
                <a:schemeClr val="bg1"/>
              </a:solidFill>
            </a:endParaRPr>
          </a:p>
        </p:txBody>
      </p:sp>
      <p:sp>
        <p:nvSpPr>
          <p:cNvPr id="32" name="31 - TextBox"/>
          <p:cNvSpPr txBox="1"/>
          <p:nvPr/>
        </p:nvSpPr>
        <p:spPr>
          <a:xfrm>
            <a:off x="1214414" y="1428736"/>
            <a:ext cx="7143800" cy="1754326"/>
          </a:xfrm>
          <a:prstGeom prst="rect">
            <a:avLst/>
          </a:prstGeom>
          <a:noFill/>
        </p:spPr>
        <p:txBody>
          <a:bodyPr wrap="square" rtlCol="0">
            <a:spAutoFit/>
          </a:bodyPr>
          <a:lstStyle/>
          <a:p>
            <a:pPr>
              <a:buFont typeface="Arial" pitchFamily="34" charset="0"/>
              <a:buChar char="•"/>
            </a:pPr>
            <a:r>
              <a:rPr lang="el-GR" dirty="0" smtClean="0"/>
              <a:t> Πέντε πολιτικά κόμματα</a:t>
            </a:r>
          </a:p>
          <a:p>
            <a:pPr>
              <a:buFont typeface="Arial" pitchFamily="34" charset="0"/>
              <a:buChar char="•"/>
            </a:pPr>
            <a:endParaRPr lang="el-GR" dirty="0"/>
          </a:p>
          <a:p>
            <a:pPr>
              <a:buFont typeface="Arial" pitchFamily="34" charset="0"/>
              <a:buChar char="•"/>
            </a:pPr>
            <a:r>
              <a:rPr lang="el-GR" dirty="0" smtClean="0"/>
              <a:t> Παρουσία στο διαδίκτυο με τις επίσημες ιστοσελίδες των κομμάτων</a:t>
            </a:r>
          </a:p>
          <a:p>
            <a:pPr>
              <a:buFont typeface="Arial" pitchFamily="34" charset="0"/>
              <a:buChar char="•"/>
            </a:pPr>
            <a:endParaRPr lang="el-GR" dirty="0" smtClean="0"/>
          </a:p>
          <a:p>
            <a:pPr>
              <a:buFont typeface="Arial" pitchFamily="34" charset="0"/>
              <a:buChar char="•"/>
            </a:pPr>
            <a:r>
              <a:rPr lang="el-GR" dirty="0" smtClean="0"/>
              <a:t>Τα δυο μεγάλα κόμματα χρησιμοποίησαν τις σελίδες  τους στο </a:t>
            </a:r>
            <a:r>
              <a:rPr lang="en-US" dirty="0" smtClean="0"/>
              <a:t>YouTube</a:t>
            </a:r>
            <a:endParaRPr lang="el-GR" dirty="0"/>
          </a:p>
          <a:p>
            <a:pPr>
              <a:buFont typeface="Arial" pitchFamily="34" charset="0"/>
              <a:buChar char="•"/>
            </a:pPr>
            <a:endParaRPr lang="el-GR" dirty="0"/>
          </a:p>
        </p:txBody>
      </p:sp>
      <p:grpSp>
        <p:nvGrpSpPr>
          <p:cNvPr id="6" name="Group 20"/>
          <p:cNvGrpSpPr>
            <a:grpSpLocks/>
          </p:cNvGrpSpPr>
          <p:nvPr/>
        </p:nvGrpSpPr>
        <p:grpSpPr bwMode="auto">
          <a:xfrm>
            <a:off x="5286380" y="3286124"/>
            <a:ext cx="1714511" cy="3357586"/>
            <a:chOff x="4531277" y="3521075"/>
            <a:chExt cx="4025348" cy="1857375"/>
          </a:xfrm>
        </p:grpSpPr>
        <p:sp>
          <p:nvSpPr>
            <p:cNvPr id="27" name="Rectangle 27"/>
            <p:cNvSpPr>
              <a:spLocks noChangeArrowheads="1"/>
            </p:cNvSpPr>
            <p:nvPr/>
          </p:nvSpPr>
          <p:spPr bwMode="auto">
            <a:xfrm>
              <a:off x="4699000"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a:scene3d>
              <a:camera prst="orthographicFront"/>
              <a:lightRig rig="threePt" dir="t"/>
            </a:scene3d>
            <a:sp3d>
              <a:bevelT/>
            </a:sp3d>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8" name="Rectangle 39"/>
            <p:cNvSpPr>
              <a:spLocks noChangeArrowheads="1"/>
            </p:cNvSpPr>
            <p:nvPr/>
          </p:nvSpPr>
          <p:spPr bwMode="auto">
            <a:xfrm>
              <a:off x="4699000" y="3521075"/>
              <a:ext cx="3857625" cy="513742"/>
            </a:xfrm>
            <a:prstGeom prst="rect">
              <a:avLst/>
            </a:prstGeom>
            <a:solidFill>
              <a:schemeClr val="tx2"/>
            </a:solidFill>
            <a:ln w="9525">
              <a:noFill/>
              <a:miter lim="800000"/>
              <a:headEnd/>
              <a:tailEnd/>
            </a:ln>
            <a:effectLst>
              <a:outerShdw blurRad="63500" dist="23000" dir="5400000" rotWithShape="0">
                <a:srgbClr val="000000">
                  <a:alpha val="34998"/>
                </a:srgbClr>
              </a:outerShdw>
            </a:effectLst>
            <a:scene3d>
              <a:camera prst="orthographicFront"/>
              <a:lightRig rig="threePt" dir="t"/>
            </a:scene3d>
            <a:sp3d>
              <a:bevelT/>
            </a:sp3d>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29" name="Rectangle 39"/>
            <p:cNvSpPr>
              <a:spLocks noChangeArrowheads="1"/>
            </p:cNvSpPr>
            <p:nvPr/>
          </p:nvSpPr>
          <p:spPr bwMode="auto">
            <a:xfrm>
              <a:off x="4531277" y="3639631"/>
              <a:ext cx="3857625" cy="297097"/>
            </a:xfrm>
            <a:prstGeom prst="rect">
              <a:avLst/>
            </a:prstGeom>
            <a:noFill/>
            <a:ln w="9525">
              <a:noFill/>
              <a:miter lim="800000"/>
              <a:headEnd/>
              <a:tailEnd/>
            </a:ln>
            <a:effectLst>
              <a:outerShdw blurRad="63500" dist="23000" dir="5400000" rotWithShape="0">
                <a:srgbClr val="000000">
                  <a:alpha val="34998"/>
                </a:srgbClr>
              </a:outerShdw>
            </a:effectLst>
            <a:scene3d>
              <a:camera prst="orthographicFront"/>
              <a:lightRig rig="threePt" dir="t"/>
            </a:scene3d>
            <a:sp3d>
              <a:bevelT/>
            </a:sp3d>
          </p:spPr>
          <p:txBody>
            <a:bodyPr anchor="ctr"/>
            <a:lstStyle/>
            <a:p>
              <a:pPr algn="ctr" defTabSz="914400" fontAlgn="auto">
                <a:spcBef>
                  <a:spcPts val="0"/>
                </a:spcBef>
                <a:spcAft>
                  <a:spcPts val="0"/>
                </a:spcAft>
                <a:defRPr/>
              </a:pPr>
              <a:r>
                <a:rPr lang="el-GR" sz="1600" b="1" kern="0" noProof="1" smtClean="0">
                  <a:solidFill>
                    <a:schemeClr val="bg1"/>
                  </a:solidFill>
                  <a:latin typeface="Calibri" pitchFamily="34" charset="0"/>
                  <a:ea typeface="ＭＳ Ｐゴシック" pitchFamily="-97" charset="-128"/>
                </a:rPr>
                <a:t>ΛΑ.Ο.Σ.</a:t>
              </a:r>
              <a:endParaRPr lang="en-US" sz="1600" b="1" kern="0" noProof="1">
                <a:solidFill>
                  <a:schemeClr val="bg1"/>
                </a:solidFill>
                <a:latin typeface="Calibri" pitchFamily="34" charset="0"/>
                <a:ea typeface="ＭＳ Ｐゴシック" pitchFamily="-97" charset="-128"/>
              </a:endParaRPr>
            </a:p>
          </p:txBody>
        </p:sp>
        <p:sp>
          <p:nvSpPr>
            <p:cNvPr id="30" name="Tekstboks 37"/>
            <p:cNvSpPr txBox="1">
              <a:spLocks noChangeArrowheads="1"/>
            </p:cNvSpPr>
            <p:nvPr/>
          </p:nvSpPr>
          <p:spPr bwMode="auto">
            <a:xfrm>
              <a:off x="4866723" y="4153373"/>
              <a:ext cx="3304185" cy="187284"/>
            </a:xfrm>
            <a:prstGeom prst="rect">
              <a:avLst/>
            </a:prstGeom>
            <a:noFill/>
            <a:ln w="9525">
              <a:noFill/>
              <a:miter lim="800000"/>
              <a:headEnd/>
              <a:tailEnd/>
            </a:ln>
            <a:scene3d>
              <a:camera prst="orthographicFront"/>
              <a:lightRig rig="threePt" dir="t"/>
            </a:scene3d>
            <a:sp3d>
              <a:bevelT/>
            </a:sp3d>
          </p:spPr>
          <p:txBody>
            <a:bodyPr wrap="square">
              <a:spAutoFit/>
            </a:bodyPr>
            <a:lstStyle/>
            <a:p>
              <a:pPr>
                <a:buFont typeface="Arial" pitchFamily="34" charset="0"/>
                <a:buChar char="•"/>
              </a:pPr>
              <a:r>
                <a:rPr lang="el-GR" sz="1600" dirty="0" smtClean="0">
                  <a:solidFill>
                    <a:schemeClr val="bg1"/>
                  </a:solidFill>
                </a:rPr>
                <a:t>Ιστοσελίδα</a:t>
              </a:r>
              <a:endParaRPr lang="el-GR" sz="1600" dirty="0">
                <a:solidFill>
                  <a:schemeClr val="bg1"/>
                </a:solidFill>
              </a:endParaRPr>
            </a:p>
          </p:txBody>
        </p:sp>
      </p:grpSp>
      <p:sp>
        <p:nvSpPr>
          <p:cNvPr id="33" name="32 - Ορθογώνιο"/>
          <p:cNvSpPr/>
          <p:nvPr/>
        </p:nvSpPr>
        <p:spPr>
          <a:xfrm>
            <a:off x="1857356" y="4214818"/>
            <a:ext cx="1643074" cy="2954655"/>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 </a:t>
            </a: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pPr>
              <a:buFont typeface="Arial" pitchFamily="34" charset="0"/>
              <a:buChar char="•"/>
            </a:pP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a:t>
            </a:r>
            <a:r>
              <a:rPr lang="en-US" sz="1400" dirty="0" smtClean="0">
                <a:solidFill>
                  <a:schemeClr val="bg1"/>
                </a:solidFill>
              </a:rPr>
              <a:t>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Flickr</a:t>
            </a:r>
            <a:endParaRPr lang="en-US" sz="1400" dirty="0" smtClean="0">
              <a:solidFill>
                <a:schemeClr val="bg1"/>
              </a:solidFill>
            </a:endParaRPr>
          </a:p>
          <a:p>
            <a:pPr>
              <a:buFont typeface="Arial" pitchFamily="34" charset="0"/>
              <a:buChar char="•"/>
            </a:pPr>
            <a:endParaRPr lang="en-US" sz="1600" dirty="0" smtClean="0">
              <a:solidFill>
                <a:schemeClr val="bg1"/>
              </a:solidFill>
            </a:endParaRPr>
          </a:p>
          <a:p>
            <a:pPr>
              <a:buFont typeface="Arial" pitchFamily="34" charset="0"/>
              <a:buChar char="•"/>
            </a:pPr>
            <a:r>
              <a:rPr lang="el-GR" sz="1600" dirty="0" smtClean="0">
                <a:solidFill>
                  <a:schemeClr val="bg1"/>
                </a:solidFill>
              </a:rPr>
              <a:t> </a:t>
            </a:r>
            <a:endParaRPr lang="el-GR" sz="1600" dirty="0">
              <a:solidFill>
                <a:schemeClr val="bg1"/>
              </a:solidFill>
            </a:endParaRPr>
          </a:p>
        </p:txBody>
      </p:sp>
      <p:pic>
        <p:nvPicPr>
          <p:cNvPr id="31" name="Picture 4" descr="http://content-mcdn.ethnos.gr/filesystem/images/20130327/low/newego_LARGE_t_1101_54180827.JPG"/>
          <p:cNvPicPr>
            <a:picLocks noChangeAspect="1" noChangeArrowheads="1"/>
          </p:cNvPicPr>
          <p:nvPr/>
        </p:nvPicPr>
        <p:blipFill>
          <a:blip r:embed="rId2" cstate="print"/>
          <a:srcRect/>
          <a:stretch>
            <a:fillRect/>
          </a:stretch>
        </p:blipFill>
        <p:spPr bwMode="auto">
          <a:xfrm>
            <a:off x="1785918" y="3286124"/>
            <a:ext cx="1571636" cy="928694"/>
          </a:xfrm>
          <a:prstGeom prst="rect">
            <a:avLst/>
          </a:prstGeom>
          <a:noFill/>
        </p:spPr>
      </p:pic>
      <p:pic>
        <p:nvPicPr>
          <p:cNvPr id="34" name="Picture 6" descr="http://ekorinthos.gr/wp-content/uploads/2012/03/pasok.gif"/>
          <p:cNvPicPr>
            <a:picLocks noChangeAspect="1" noChangeArrowheads="1"/>
          </p:cNvPicPr>
          <p:nvPr/>
        </p:nvPicPr>
        <p:blipFill>
          <a:blip r:embed="rId3"/>
          <a:srcRect/>
          <a:stretch>
            <a:fillRect/>
          </a:stretch>
        </p:blipFill>
        <p:spPr bwMode="auto">
          <a:xfrm>
            <a:off x="142844" y="3286124"/>
            <a:ext cx="1500198" cy="971538"/>
          </a:xfrm>
          <a:prstGeom prst="rect">
            <a:avLst/>
          </a:prstGeom>
          <a:noFill/>
        </p:spPr>
      </p:pic>
      <p:pic>
        <p:nvPicPr>
          <p:cNvPr id="35" name="Picture 10" descr="http://3.bp.blogspot.com/-wP3fvPjWkdM/UNwV3ty2UZI/AAAAAAAALGQ/75zhdefISwc/s1600/%CE%9A%CE%9A%CE%95.jpg"/>
          <p:cNvPicPr>
            <a:picLocks noChangeAspect="1" noChangeArrowheads="1"/>
          </p:cNvPicPr>
          <p:nvPr/>
        </p:nvPicPr>
        <p:blipFill>
          <a:blip r:embed="rId4"/>
          <a:srcRect/>
          <a:stretch>
            <a:fillRect/>
          </a:stretch>
        </p:blipFill>
        <p:spPr bwMode="auto">
          <a:xfrm>
            <a:off x="3500430" y="3286124"/>
            <a:ext cx="1643074" cy="939222"/>
          </a:xfrm>
          <a:prstGeom prst="rect">
            <a:avLst/>
          </a:prstGeom>
          <a:noFill/>
        </p:spPr>
      </p:pic>
      <p:pic>
        <p:nvPicPr>
          <p:cNvPr id="26628" name="Picture 4" descr="http://www.aftodioikisi.gr/mediafiles/2013/02/siriza_logo_aftodioikisi-620x320.jpg"/>
          <p:cNvPicPr>
            <a:picLocks noChangeAspect="1" noChangeArrowheads="1"/>
          </p:cNvPicPr>
          <p:nvPr/>
        </p:nvPicPr>
        <p:blipFill>
          <a:blip r:embed="rId5" cstate="print"/>
          <a:srcRect/>
          <a:stretch>
            <a:fillRect/>
          </a:stretch>
        </p:blipFill>
        <p:spPr bwMode="auto">
          <a:xfrm>
            <a:off x="7215206" y="3286124"/>
            <a:ext cx="1714512" cy="928694"/>
          </a:xfrm>
          <a:prstGeom prst="rect">
            <a:avLst/>
          </a:prstGeom>
          <a:noFill/>
        </p:spPr>
      </p:pic>
      <p:pic>
        <p:nvPicPr>
          <p:cNvPr id="38" name="Picture 2" descr="http://www.iatronet.gr/photos/enimerosi/laos225.jpg"/>
          <p:cNvPicPr>
            <a:picLocks noChangeAspect="1" noChangeArrowheads="1"/>
          </p:cNvPicPr>
          <p:nvPr/>
        </p:nvPicPr>
        <p:blipFill>
          <a:blip r:embed="rId6"/>
          <a:srcRect/>
          <a:stretch>
            <a:fillRect/>
          </a:stretch>
        </p:blipFill>
        <p:spPr bwMode="auto">
          <a:xfrm>
            <a:off x="5286380" y="3214686"/>
            <a:ext cx="1714512" cy="1019720"/>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9A46"/>
          </a:solidFill>
        </p:spPr>
        <p:txBody>
          <a:bodyPr/>
          <a:lstStyle/>
          <a:p>
            <a:r>
              <a:rPr lang="el-GR" dirty="0" smtClean="0"/>
              <a:t>ΠΑ.ΣΟ.Κ.</a:t>
            </a:r>
            <a:endParaRPr lang="el-GR" dirty="0"/>
          </a:p>
        </p:txBody>
      </p:sp>
      <p:sp>
        <p:nvSpPr>
          <p:cNvPr id="3" name="2 - Θέση περιεχομένου"/>
          <p:cNvSpPr>
            <a:spLocks noGrp="1"/>
          </p:cNvSpPr>
          <p:nvPr>
            <p:ph idx="1"/>
          </p:nvPr>
        </p:nvSpPr>
        <p:spPr>
          <a:xfrm>
            <a:off x="428596" y="1117615"/>
            <a:ext cx="4043362" cy="4525963"/>
          </a:xfrm>
        </p:spPr>
        <p:txBody>
          <a:bodyPr/>
          <a:lstStyle/>
          <a:p>
            <a:r>
              <a:rPr lang="el-GR" dirty="0" smtClean="0"/>
              <a:t>Ιστοσελίδα</a:t>
            </a:r>
            <a:endParaRPr lang="en-US" dirty="0" smtClean="0"/>
          </a:p>
          <a:p>
            <a:pPr>
              <a:buNone/>
            </a:pPr>
            <a:r>
              <a:rPr lang="el-GR" dirty="0" smtClean="0"/>
              <a:t> </a:t>
            </a:r>
            <a:endParaRPr lang="el-GR" dirty="0"/>
          </a:p>
        </p:txBody>
      </p:sp>
      <p:pic>
        <p:nvPicPr>
          <p:cNvPr id="6" name="5 - Εικόνα"/>
          <p:cNvPicPr/>
          <p:nvPr/>
        </p:nvPicPr>
        <p:blipFill>
          <a:blip r:embed="rId2" cstate="print"/>
          <a:srcRect t="7230" r="1433" b="3475"/>
          <a:stretch>
            <a:fillRect/>
          </a:stretch>
        </p:blipFill>
        <p:spPr bwMode="auto">
          <a:xfrm>
            <a:off x="214282" y="3929066"/>
            <a:ext cx="5929354" cy="2714644"/>
          </a:xfrm>
          <a:prstGeom prst="rect">
            <a:avLst/>
          </a:prstGeom>
          <a:noFill/>
          <a:ln w="9525">
            <a:noFill/>
            <a:miter lim="800000"/>
            <a:headEnd/>
            <a:tailEnd/>
          </a:ln>
        </p:spPr>
      </p:pic>
      <p:pic>
        <p:nvPicPr>
          <p:cNvPr id="5" name="4 - Εικόνα"/>
          <p:cNvPicPr/>
          <p:nvPr/>
        </p:nvPicPr>
        <p:blipFill>
          <a:blip r:embed="rId3" cstate="print"/>
          <a:srcRect t="6649" r="12229" b="44073"/>
          <a:stretch>
            <a:fillRect/>
          </a:stretch>
        </p:blipFill>
        <p:spPr bwMode="auto">
          <a:xfrm>
            <a:off x="3857620" y="1857364"/>
            <a:ext cx="4714908" cy="3286148"/>
          </a:xfrm>
          <a:prstGeom prst="rect">
            <a:avLst/>
          </a:prstGeom>
          <a:noFill/>
          <a:ln w="9525">
            <a:noFill/>
            <a:miter lim="800000"/>
            <a:headEnd/>
            <a:tailEnd/>
          </a:ln>
        </p:spPr>
      </p:pic>
      <p:pic>
        <p:nvPicPr>
          <p:cNvPr id="7" name="Picture 9" descr="C:\Documents and Settings\Administrator\Επιφάνεια εργασίας\pasok anasygkrotisi tripoli logo12.JPG"/>
          <p:cNvPicPr>
            <a:picLocks noChangeAspect="1" noChangeArrowheads="1"/>
          </p:cNvPicPr>
          <p:nvPr/>
        </p:nvPicPr>
        <p:blipFill>
          <a:blip r:embed="rId4"/>
          <a:srcRect/>
          <a:stretch>
            <a:fillRect/>
          </a:stretch>
        </p:blipFill>
        <p:spPr bwMode="auto">
          <a:xfrm>
            <a:off x="428596" y="214290"/>
            <a:ext cx="8286808" cy="857256"/>
          </a:xfrm>
          <a:prstGeom prst="rect">
            <a:avLst/>
          </a:prstGeom>
          <a:noFill/>
        </p:spPr>
      </p:pic>
      <p:pic>
        <p:nvPicPr>
          <p:cNvPr id="8" name="Picture 6" descr="http://www.agriniopress.gr/wordpress/wp-content/uploads/2013/05/po-nd-logo.jpg"/>
          <p:cNvPicPr>
            <a:picLocks noChangeAspect="1" noChangeArrowheads="1"/>
          </p:cNvPicPr>
          <p:nvPr/>
        </p:nvPicPr>
        <p:blipFill>
          <a:blip r:embed="rId5"/>
          <a:srcRect/>
          <a:stretch>
            <a:fillRect/>
          </a:stretch>
        </p:blipFill>
        <p:spPr bwMode="auto">
          <a:xfrm>
            <a:off x="357158" y="142852"/>
            <a:ext cx="8358246" cy="1023952"/>
          </a:xfrm>
          <a:prstGeom prst="rect">
            <a:avLst/>
          </a:prstGeom>
          <a:noFill/>
        </p:spPr>
      </p:pic>
      <p:pic>
        <p:nvPicPr>
          <p:cNvPr id="9" name="8 - Εικόνα" descr="C:\Users\thanasis\Desktop\Καταγρgdfgαφή.PNG"/>
          <p:cNvPicPr/>
          <p:nvPr/>
        </p:nvPicPr>
        <p:blipFill>
          <a:blip r:embed="rId6" cstate="print"/>
          <a:srcRect/>
          <a:stretch>
            <a:fillRect/>
          </a:stretch>
        </p:blipFill>
        <p:spPr bwMode="auto">
          <a:xfrm>
            <a:off x="1071538" y="2071678"/>
            <a:ext cx="6786610" cy="3500462"/>
          </a:xfrm>
          <a:prstGeom prst="rect">
            <a:avLst/>
          </a:prstGeom>
          <a:noFill/>
          <a:ln w="9525">
            <a:noFill/>
            <a:miter lim="800000"/>
            <a:headEnd/>
            <a:tailEnd/>
          </a:ln>
        </p:spPr>
      </p:pic>
      <p:pic>
        <p:nvPicPr>
          <p:cNvPr id="11" name="10 - Εικόνα"/>
          <p:cNvPicPr/>
          <p:nvPr/>
        </p:nvPicPr>
        <p:blipFill>
          <a:blip r:embed="rId7" cstate="print"/>
          <a:srcRect t="57227" r="1767" b="3299"/>
          <a:stretch>
            <a:fillRect/>
          </a:stretch>
        </p:blipFill>
        <p:spPr bwMode="auto">
          <a:xfrm>
            <a:off x="2500298" y="3714752"/>
            <a:ext cx="6405570" cy="2440047"/>
          </a:xfrm>
          <a:prstGeom prst="rect">
            <a:avLst/>
          </a:prstGeom>
          <a:noFill/>
          <a:ln w="9525">
            <a:noFill/>
            <a:miter lim="800000"/>
            <a:headEnd/>
            <a:tailEnd/>
          </a:ln>
        </p:spPr>
      </p:pic>
      <p:pic>
        <p:nvPicPr>
          <p:cNvPr id="10" name="9 - Εικόνα"/>
          <p:cNvPicPr/>
          <p:nvPr/>
        </p:nvPicPr>
        <p:blipFill>
          <a:blip r:embed="rId8" cstate="print"/>
          <a:srcRect t="11531" r="1142" b="28711"/>
          <a:stretch>
            <a:fillRect/>
          </a:stretch>
        </p:blipFill>
        <p:spPr bwMode="auto">
          <a:xfrm>
            <a:off x="285720" y="1643050"/>
            <a:ext cx="6072230" cy="2857520"/>
          </a:xfrm>
          <a:prstGeom prst="rect">
            <a:avLst/>
          </a:prstGeom>
          <a:noFill/>
          <a:ln w="9525">
            <a:noFill/>
            <a:miter lim="800000"/>
            <a:headEnd/>
            <a:tailEnd/>
          </a:ln>
        </p:spPr>
      </p:pic>
      <p:pic>
        <p:nvPicPr>
          <p:cNvPr id="12" name="Picture 10" descr="http://3.bp.blogspot.com/-P6Oe-bugVuY/URQg0fAkcuI/AAAAAAAAaDw/Kjkq1VpQ8Ro/s1600/%CE%A3%CE%A5%CE%A1%CE%99%CE%96%CE%91+%CE%95%CE%9A%CE%9C+logo.PNG"/>
          <p:cNvPicPr>
            <a:picLocks noChangeAspect="1" noChangeArrowheads="1"/>
          </p:cNvPicPr>
          <p:nvPr/>
        </p:nvPicPr>
        <p:blipFill>
          <a:blip r:embed="rId9"/>
          <a:srcRect/>
          <a:stretch>
            <a:fillRect/>
          </a:stretch>
        </p:blipFill>
        <p:spPr bwMode="auto">
          <a:xfrm>
            <a:off x="357158" y="0"/>
            <a:ext cx="8429684" cy="1143008"/>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par>
                                <p:cTn id="8" presetID="3" presetClass="exit" presetSubtype="10" fill="hold" nodeType="withEffect">
                                  <p:stCondLst>
                                    <p:cond delay="0"/>
                                  </p:stCondLst>
                                  <p:childTnLst>
                                    <p:animEffect transition="out" filter="blinds(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1+#ppt_w/2"/>
                                          </p:val>
                                        </p:tav>
                                        <p:tav tm="100000">
                                          <p:val>
                                            <p:strVal val="#ppt_x"/>
                                          </p:val>
                                        </p:tav>
                                      </p:tavLst>
                                    </p:anim>
                                    <p:anim calcmode="lin" valueType="num">
                                      <p:cBhvr additive="base">
                                        <p:cTn id="26" dur="10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1000" fill="hold"/>
                                        <p:tgtEl>
                                          <p:spTgt spid="10"/>
                                        </p:tgtEl>
                                        <p:attrNameLst>
                                          <p:attrName>ppt_x</p:attrName>
                                        </p:attrNameLst>
                                      </p:cBhvr>
                                      <p:tavLst>
                                        <p:tav tm="0">
                                          <p:val>
                                            <p:strVal val="0-#ppt_w/2"/>
                                          </p:val>
                                        </p:tav>
                                        <p:tav tm="100000">
                                          <p:val>
                                            <p:strVal val="#ppt_x"/>
                                          </p:val>
                                        </p:tav>
                                      </p:tavLst>
                                    </p:anim>
                                    <p:anim calcmode="lin" valueType="num">
                                      <p:cBhvr additive="base">
                                        <p:cTn id="30" dur="10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1+#ppt_w/2"/>
                                          </p:val>
                                        </p:tav>
                                        <p:tav tm="100000">
                                          <p:val>
                                            <p:strVal val="#ppt_x"/>
                                          </p:val>
                                        </p:tav>
                                      </p:tavLst>
                                    </p:anim>
                                    <p:anim calcmode="lin" valueType="num">
                                      <p:cBhvr additive="base">
                                        <p:cTn id="34" dur="1000" fill="hold"/>
                                        <p:tgtEl>
                                          <p:spTgt spid="11"/>
                                        </p:tgtEl>
                                        <p:attrNameLst>
                                          <p:attrName>ppt_y</p:attrName>
                                        </p:attrNameLst>
                                      </p:cBhvr>
                                      <p:tavLst>
                                        <p:tav tm="0">
                                          <p:val>
                                            <p:strVal val="#ppt_y"/>
                                          </p:val>
                                        </p:tav>
                                        <p:tav tm="100000">
                                          <p:val>
                                            <p:strVal val="#ppt_y"/>
                                          </p:val>
                                        </p:tav>
                                      </p:tavLst>
                                    </p:anim>
                                  </p:childTnLst>
                                </p:cTn>
                              </p:par>
                              <p:par>
                                <p:cTn id="35" presetID="5" presetClass="entr" presetSubtype="1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9A46"/>
          </a:solidFill>
        </p:spPr>
        <p:txBody>
          <a:bodyPr/>
          <a:lstStyle/>
          <a:p>
            <a:r>
              <a:rPr lang="el-GR" dirty="0" smtClean="0"/>
              <a:t>ΠΑ.ΣΟ.Κ.</a:t>
            </a:r>
            <a:endParaRPr lang="el-GR" dirty="0"/>
          </a:p>
        </p:txBody>
      </p:sp>
      <p:sp>
        <p:nvSpPr>
          <p:cNvPr id="3" name="2 - Θέση περιεχομένου"/>
          <p:cNvSpPr>
            <a:spLocks noGrp="1"/>
          </p:cNvSpPr>
          <p:nvPr>
            <p:ph idx="1"/>
          </p:nvPr>
        </p:nvSpPr>
        <p:spPr>
          <a:xfrm>
            <a:off x="428596" y="1117615"/>
            <a:ext cx="4043362" cy="4525963"/>
          </a:xfrm>
        </p:spPr>
        <p:txBody>
          <a:bodyPr/>
          <a:lstStyle/>
          <a:p>
            <a:r>
              <a:rPr lang="el-GR" dirty="0" smtClean="0"/>
              <a:t>Σελίδα στο </a:t>
            </a:r>
            <a:r>
              <a:rPr lang="en-US" dirty="0" smtClean="0"/>
              <a:t>YouTube</a:t>
            </a:r>
          </a:p>
          <a:p>
            <a:pPr>
              <a:buNone/>
            </a:pPr>
            <a:r>
              <a:rPr lang="el-GR" dirty="0" smtClean="0"/>
              <a:t> </a:t>
            </a:r>
            <a:endParaRPr lang="el-GR" dirty="0"/>
          </a:p>
        </p:txBody>
      </p:sp>
      <p:pic>
        <p:nvPicPr>
          <p:cNvPr id="4" name="Picture 9" descr="C:\Documents and Settings\Administrator\Επιφάνεια εργασίας\pasok anasygkrotisi tripoli logo12.JPG"/>
          <p:cNvPicPr>
            <a:picLocks noChangeAspect="1" noChangeArrowheads="1"/>
          </p:cNvPicPr>
          <p:nvPr/>
        </p:nvPicPr>
        <p:blipFill>
          <a:blip r:embed="rId2"/>
          <a:srcRect/>
          <a:stretch>
            <a:fillRect/>
          </a:stretch>
        </p:blipFill>
        <p:spPr bwMode="auto">
          <a:xfrm>
            <a:off x="428596" y="214290"/>
            <a:ext cx="8286808" cy="857256"/>
          </a:xfrm>
          <a:prstGeom prst="rect">
            <a:avLst/>
          </a:prstGeom>
          <a:noFill/>
        </p:spPr>
      </p:pic>
      <p:pic>
        <p:nvPicPr>
          <p:cNvPr id="5" name="Picture 6" descr="http://www.agriniopress.gr/wordpress/wp-content/uploads/2013/05/po-nd-logo.jpg"/>
          <p:cNvPicPr>
            <a:picLocks noChangeAspect="1" noChangeArrowheads="1"/>
          </p:cNvPicPr>
          <p:nvPr/>
        </p:nvPicPr>
        <p:blipFill>
          <a:blip r:embed="rId3"/>
          <a:srcRect/>
          <a:stretch>
            <a:fillRect/>
          </a:stretch>
        </p:blipFill>
        <p:spPr bwMode="auto">
          <a:xfrm>
            <a:off x="428596" y="214290"/>
            <a:ext cx="8358246" cy="1023952"/>
          </a:xfrm>
          <a:prstGeom prst="rect">
            <a:avLst/>
          </a:prstGeom>
          <a:noFill/>
        </p:spPr>
      </p:pic>
      <p:graphicFrame>
        <p:nvGraphicFramePr>
          <p:cNvPr id="6" name="46 - Γράφημα"/>
          <p:cNvGraphicFramePr/>
          <p:nvPr/>
        </p:nvGraphicFramePr>
        <p:xfrm>
          <a:off x="2643174" y="1428736"/>
          <a:ext cx="6929454" cy="5429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43 - Γράφημα"/>
          <p:cNvGraphicFramePr/>
          <p:nvPr/>
        </p:nvGraphicFramePr>
        <p:xfrm>
          <a:off x="-428660" y="1571612"/>
          <a:ext cx="5143536" cy="32147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44 - Γράφημα"/>
          <p:cNvGraphicFramePr/>
          <p:nvPr/>
        </p:nvGraphicFramePr>
        <p:xfrm>
          <a:off x="-571536" y="1571612"/>
          <a:ext cx="5500726" cy="335758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45 - Γράφημα"/>
          <p:cNvGraphicFramePr/>
          <p:nvPr/>
        </p:nvGraphicFramePr>
        <p:xfrm>
          <a:off x="2786050" y="1500126"/>
          <a:ext cx="7000924" cy="5357874"/>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5" presetClass="exit" presetSubtype="10" fill="hold" grpId="0" nodeType="withEffect">
                                  <p:stCondLst>
                                    <p:cond delay="0"/>
                                  </p:stCondLst>
                                  <p:childTnLst>
                                    <p:animEffect transition="out" filter="checkerboard(across)">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3" presetClass="entr" presetSubtype="5"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vertical)">
                                      <p:cBhvr>
                                        <p:cTn id="16" dur="1000"/>
                                        <p:tgtEl>
                                          <p:spTgt spid="8"/>
                                        </p:tgtEl>
                                      </p:cBhvr>
                                    </p:animEffect>
                                  </p:childTnLst>
                                </p:cTn>
                              </p:par>
                              <p:par>
                                <p:cTn id="17" presetID="3" presetClass="entr" presetSubtype="5"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vertical)">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Graphic spid="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txBody>
          <a:bodyPr>
            <a:normAutofit fontScale="90000"/>
          </a:bodyPr>
          <a:lstStyle/>
          <a:p>
            <a:r>
              <a:rPr lang="el-GR" dirty="0" smtClean="0"/>
              <a:t>Τα σποτ των δυο μεγάλων κομμάτων στο </a:t>
            </a:r>
            <a:r>
              <a:rPr lang="en-US" dirty="0" smtClean="0"/>
              <a:t>YouTube</a:t>
            </a:r>
            <a:endParaRPr lang="el-GR" dirty="0"/>
          </a:p>
        </p:txBody>
      </p:sp>
      <p:graphicFrame>
        <p:nvGraphicFramePr>
          <p:cNvPr id="4" name="3 - Πίνακας"/>
          <p:cNvGraphicFramePr>
            <a:graphicFrameLocks noGrp="1"/>
          </p:cNvGraphicFramePr>
          <p:nvPr/>
        </p:nvGraphicFramePr>
        <p:xfrm>
          <a:off x="285720" y="2000240"/>
          <a:ext cx="8501124" cy="4160908"/>
        </p:xfrm>
        <a:graphic>
          <a:graphicData uri="http://schemas.openxmlformats.org/drawingml/2006/table">
            <a:tbl>
              <a:tblPr bandRow="1">
                <a:tableStyleId>{5C22544A-7EE6-4342-B048-85BDC9FD1C3A}</a:tableStyleId>
              </a:tblPr>
              <a:tblGrid>
                <a:gridCol w="2125281"/>
                <a:gridCol w="2518189"/>
                <a:gridCol w="1928826"/>
                <a:gridCol w="1928828"/>
              </a:tblGrid>
              <a:tr h="531802">
                <a:tc>
                  <a:txBody>
                    <a:bodyPr/>
                    <a:lstStyle/>
                    <a:p>
                      <a:r>
                        <a:rPr lang="el-GR" sz="1400" b="1" u="none" dirty="0" smtClean="0">
                          <a:solidFill>
                            <a:schemeClr val="tx1">
                              <a:lumMod val="75000"/>
                              <a:lumOff val="25000"/>
                            </a:schemeClr>
                          </a:solidFill>
                        </a:rPr>
                        <a:t>Σποτ ΠΑ.ΣΟ.Κ.</a:t>
                      </a:r>
                      <a:endParaRPr lang="el-GR" sz="1400" b="1" u="none" dirty="0">
                        <a:solidFill>
                          <a:schemeClr val="tx1">
                            <a:lumMod val="75000"/>
                            <a:lumOff val="25000"/>
                          </a:schemeClr>
                        </a:solidFill>
                      </a:endParaRPr>
                    </a:p>
                  </a:txBody>
                  <a:tcPr>
                    <a:solidFill>
                      <a:srgbClr val="00B050">
                        <a:alpha val="5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Είδος</a:t>
                      </a:r>
                      <a:r>
                        <a:rPr lang="el-GR" sz="1400" b="1" u="none" baseline="0" dirty="0" smtClean="0">
                          <a:solidFill>
                            <a:schemeClr val="tx1">
                              <a:lumMod val="75000"/>
                              <a:lumOff val="25000"/>
                            </a:schemeClr>
                          </a:solidFill>
                        </a:rPr>
                        <a:t> διαφημιστικού μηνύματος</a:t>
                      </a:r>
                      <a:endParaRPr lang="el-GR" sz="1400" b="1" u="none" dirty="0" smtClean="0">
                        <a:solidFill>
                          <a:schemeClr val="tx1">
                            <a:lumMod val="75000"/>
                            <a:lumOff val="25000"/>
                          </a:schemeClr>
                        </a:solidFill>
                      </a:endParaRPr>
                    </a:p>
                  </a:txBody>
                  <a:tcPr>
                    <a:solidFill>
                      <a:schemeClr val="bg1">
                        <a:lumMod val="85000"/>
                      </a:schemeClr>
                    </a:solidFill>
                  </a:tcPr>
                </a:tc>
                <a:tc>
                  <a:txBody>
                    <a:bodyPr/>
                    <a:lstStyle/>
                    <a:p>
                      <a:r>
                        <a:rPr lang="el-GR" sz="1400" b="1" u="none" dirty="0" smtClean="0">
                          <a:solidFill>
                            <a:schemeClr val="tx1">
                              <a:lumMod val="75000"/>
                              <a:lumOff val="25000"/>
                            </a:schemeClr>
                          </a:solidFill>
                        </a:rPr>
                        <a:t>Σποτ</a:t>
                      </a:r>
                      <a:r>
                        <a:rPr lang="el-GR" sz="1400" b="1" u="none" baseline="0" dirty="0" smtClean="0">
                          <a:solidFill>
                            <a:schemeClr val="tx1">
                              <a:lumMod val="75000"/>
                              <a:lumOff val="25000"/>
                            </a:schemeClr>
                          </a:solidFill>
                        </a:rPr>
                        <a:t> Νέας Δημοκρατίας</a:t>
                      </a:r>
                      <a:endParaRPr lang="el-GR" sz="1400" b="1" u="none" dirty="0">
                        <a:solidFill>
                          <a:schemeClr val="tx1">
                            <a:lumMod val="75000"/>
                            <a:lumOff val="25000"/>
                          </a:schemeClr>
                        </a:solidFill>
                      </a:endParaRPr>
                    </a:p>
                  </a:txBody>
                  <a:tcPr>
                    <a:solidFill>
                      <a:srgbClr val="0070C0">
                        <a:alpha val="60000"/>
                      </a:srgbClr>
                    </a:solidFill>
                  </a:tcPr>
                </a:tc>
                <a:tc>
                  <a:txBody>
                    <a:bodyPr/>
                    <a:lstStyle/>
                    <a:p>
                      <a:r>
                        <a:rPr lang="el-GR" sz="1400" b="1" u="none" dirty="0" smtClean="0">
                          <a:solidFill>
                            <a:schemeClr val="tx1">
                              <a:lumMod val="75000"/>
                              <a:lumOff val="25000"/>
                            </a:schemeClr>
                          </a:solidFill>
                        </a:rPr>
                        <a:t>Είδος</a:t>
                      </a:r>
                      <a:r>
                        <a:rPr lang="el-GR" sz="1400" b="1" u="none" baseline="0" dirty="0" smtClean="0">
                          <a:solidFill>
                            <a:schemeClr val="tx1">
                              <a:lumMod val="75000"/>
                              <a:lumOff val="25000"/>
                            </a:schemeClr>
                          </a:solidFill>
                        </a:rPr>
                        <a:t> διαφημιστικού μηνύματος</a:t>
                      </a:r>
                      <a:endParaRPr lang="el-GR" sz="1400" b="1" u="none" dirty="0">
                        <a:solidFill>
                          <a:schemeClr val="tx1">
                            <a:lumMod val="75000"/>
                            <a:lumOff val="25000"/>
                          </a:schemeClr>
                        </a:solidFill>
                      </a:endParaRPr>
                    </a:p>
                  </a:txBody>
                  <a:tcPr>
                    <a:solidFill>
                      <a:schemeClr val="bg1">
                        <a:lumMod val="85000"/>
                      </a:schemeClr>
                    </a:solidFill>
                  </a:tcPr>
                </a:tc>
              </a:tr>
              <a:tr h="604851">
                <a:tc>
                  <a:txBody>
                    <a:bodyPr/>
                    <a:lstStyle/>
                    <a:p>
                      <a:r>
                        <a:rPr lang="el-GR" sz="1400" b="1" u="none" kern="1200" dirty="0" smtClean="0">
                          <a:solidFill>
                            <a:schemeClr val="tx1">
                              <a:lumMod val="75000"/>
                              <a:lumOff val="25000"/>
                            </a:schemeClr>
                          </a:solidFill>
                          <a:latin typeface="+mn-lt"/>
                          <a:ea typeface="+mn-ea"/>
                          <a:cs typeface="+mn-cs"/>
                        </a:rPr>
                        <a:t>‘’Η αλήθεια’’</a:t>
                      </a:r>
                      <a:endParaRPr lang="el-GR" sz="1400" b="1" u="none" dirty="0">
                        <a:solidFill>
                          <a:schemeClr val="tx1">
                            <a:lumMod val="75000"/>
                            <a:lumOff val="25000"/>
                          </a:schemeClr>
                        </a:solidFill>
                      </a:endParaRPr>
                    </a:p>
                  </a:txBody>
                  <a:tcPr>
                    <a:solidFill>
                      <a:srgbClr val="00B050">
                        <a:alpha val="5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Συγκριτική πολιτική διαφήμιση</a:t>
                      </a:r>
                      <a:r>
                        <a:rPr lang="el-GR" sz="1400" b="1" u="none" baseline="0" dirty="0" smtClean="0">
                          <a:solidFill>
                            <a:schemeClr val="tx1">
                              <a:lumMod val="75000"/>
                              <a:lumOff val="25000"/>
                            </a:schemeClr>
                          </a:solidFill>
                        </a:rPr>
                        <a:t> αρνητικού πλαισίου</a:t>
                      </a:r>
                      <a:endParaRPr lang="el-GR" sz="1400" b="1" u="none" dirty="0" smtClean="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Κώστας Καραμανλής- Πορεία της Οικονομίας </a:t>
                      </a:r>
                      <a:endParaRPr lang="el-GR" sz="1400" b="1" u="none" dirty="0">
                        <a:solidFill>
                          <a:schemeClr val="tx1">
                            <a:lumMod val="75000"/>
                            <a:lumOff val="25000"/>
                          </a:schemeClr>
                        </a:solidFill>
                      </a:endParaRPr>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smtClean="0">
                        <a:solidFill>
                          <a:schemeClr val="tx1">
                            <a:lumMod val="75000"/>
                            <a:lumOff val="25000"/>
                          </a:schemeClr>
                        </a:solidFill>
                      </a:endParaRPr>
                    </a:p>
                    <a:p>
                      <a:endParaRPr lang="el-GR" sz="1400" b="1" u="none" dirty="0">
                        <a:solidFill>
                          <a:schemeClr val="tx1">
                            <a:lumMod val="75000"/>
                            <a:lumOff val="25000"/>
                          </a:schemeClr>
                        </a:solidFill>
                      </a:endParaRPr>
                    </a:p>
                  </a:txBody>
                  <a:tcPr>
                    <a:solidFill>
                      <a:schemeClr val="bg1">
                        <a:lumMod val="85000"/>
                      </a:schemeClr>
                    </a:solidFill>
                  </a:tcPr>
                </a:tc>
              </a:tr>
              <a:tr h="604851">
                <a:tc>
                  <a:txBody>
                    <a:bodyPr/>
                    <a:lstStyle/>
                    <a:p>
                      <a:r>
                        <a:rPr lang="el-GR" sz="1400" b="1" u="none" kern="1200" dirty="0" smtClean="0">
                          <a:solidFill>
                            <a:schemeClr val="tx1">
                              <a:lumMod val="75000"/>
                              <a:lumOff val="25000"/>
                            </a:schemeClr>
                          </a:solidFill>
                          <a:latin typeface="+mn-lt"/>
                          <a:ea typeface="+mn-ea"/>
                          <a:cs typeface="+mn-cs"/>
                        </a:rPr>
                        <a:t>‘’Δεν σεβάστηκαν’’</a:t>
                      </a:r>
                      <a:endParaRPr lang="el-GR" sz="1400" b="1" u="none" dirty="0">
                        <a:solidFill>
                          <a:schemeClr val="tx1">
                            <a:lumMod val="75000"/>
                            <a:lumOff val="25000"/>
                          </a:schemeClr>
                        </a:solidFill>
                      </a:endParaRPr>
                    </a:p>
                  </a:txBody>
                  <a:tcPr>
                    <a:solidFill>
                      <a:srgbClr val="00B050">
                        <a:alpha val="5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Συγκριτική πολιτική διαφήμιση</a:t>
                      </a:r>
                      <a:r>
                        <a:rPr lang="el-GR" sz="1400" b="1" u="none" baseline="0" dirty="0" smtClean="0">
                          <a:solidFill>
                            <a:schemeClr val="tx1">
                              <a:lumMod val="75000"/>
                              <a:lumOff val="25000"/>
                            </a:schemeClr>
                          </a:solidFill>
                        </a:rPr>
                        <a:t> αρνητικού πλαισίου</a:t>
                      </a:r>
                      <a:endParaRPr lang="el-GR" sz="1400" b="1" u="none" dirty="0" smtClean="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Απόφαση Ευθύνης </a:t>
                      </a:r>
                      <a:endParaRPr lang="el-GR" sz="1400" b="1" u="none" dirty="0">
                        <a:solidFill>
                          <a:schemeClr val="tx1">
                            <a:lumMod val="75000"/>
                            <a:lumOff val="25000"/>
                          </a:schemeClr>
                        </a:solidFill>
                      </a:endParaRPr>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smtClean="0">
                        <a:solidFill>
                          <a:schemeClr val="tx1">
                            <a:lumMod val="75000"/>
                            <a:lumOff val="25000"/>
                          </a:schemeClr>
                        </a:solidFill>
                      </a:endParaRPr>
                    </a:p>
                    <a:p>
                      <a:endParaRPr lang="el-GR" sz="1400" b="1" u="none" dirty="0">
                        <a:solidFill>
                          <a:schemeClr val="tx1">
                            <a:lumMod val="75000"/>
                            <a:lumOff val="25000"/>
                          </a:schemeClr>
                        </a:solidFill>
                      </a:endParaRPr>
                    </a:p>
                  </a:txBody>
                  <a:tcPr>
                    <a:solidFill>
                      <a:schemeClr val="bg1">
                        <a:lumMod val="85000"/>
                      </a:schemeClr>
                    </a:solidFill>
                  </a:tcPr>
                </a:tc>
              </a:tr>
              <a:tr h="604851">
                <a:tc>
                  <a:txBody>
                    <a:bodyPr/>
                    <a:lstStyle/>
                    <a:p>
                      <a:r>
                        <a:rPr lang="el-GR" sz="1400" b="1" u="none" kern="1200" dirty="0" smtClean="0">
                          <a:solidFill>
                            <a:schemeClr val="tx1">
                              <a:lumMod val="75000"/>
                              <a:lumOff val="25000"/>
                            </a:schemeClr>
                          </a:solidFill>
                          <a:latin typeface="+mn-lt"/>
                          <a:ea typeface="+mn-ea"/>
                          <a:cs typeface="+mn-cs"/>
                        </a:rPr>
                        <a:t>‘’παιδεία’’</a:t>
                      </a:r>
                      <a:endParaRPr lang="el-GR" sz="1400" b="1" u="none" dirty="0">
                        <a:solidFill>
                          <a:schemeClr val="tx1">
                            <a:lumMod val="75000"/>
                            <a:lumOff val="25000"/>
                          </a:schemeClr>
                        </a:solidFill>
                      </a:endParaRPr>
                    </a:p>
                  </a:txBody>
                  <a:tcPr>
                    <a:solidFill>
                      <a:srgbClr val="00B050">
                        <a:alpha val="5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smtClean="0">
                        <a:solidFill>
                          <a:schemeClr val="tx1">
                            <a:lumMod val="75000"/>
                            <a:lumOff val="25000"/>
                          </a:schemeClr>
                        </a:solidFill>
                      </a:endParaRPr>
                    </a:p>
                    <a:p>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Υπεύθυνες Αποφάσεις </a:t>
                      </a:r>
                      <a:endParaRPr lang="el-GR" sz="1400" b="1" u="none" dirty="0">
                        <a:solidFill>
                          <a:schemeClr val="tx1">
                            <a:lumMod val="75000"/>
                            <a:lumOff val="25000"/>
                          </a:schemeClr>
                        </a:solidFill>
                      </a:endParaRPr>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smtClean="0">
                        <a:solidFill>
                          <a:schemeClr val="tx1">
                            <a:lumMod val="75000"/>
                            <a:lumOff val="25000"/>
                          </a:schemeClr>
                        </a:solidFill>
                      </a:endParaRPr>
                    </a:p>
                    <a:p>
                      <a:endParaRPr lang="el-GR" sz="1400" b="1" u="none" dirty="0">
                        <a:solidFill>
                          <a:schemeClr val="tx1">
                            <a:lumMod val="75000"/>
                            <a:lumOff val="25000"/>
                          </a:schemeClr>
                        </a:solidFill>
                      </a:endParaRPr>
                    </a:p>
                  </a:txBody>
                  <a:tcPr>
                    <a:solidFill>
                      <a:schemeClr val="bg1">
                        <a:lumMod val="85000"/>
                      </a:schemeClr>
                    </a:solidFill>
                  </a:tcPr>
                </a:tc>
              </a:tr>
              <a:tr h="604851">
                <a:tc>
                  <a:txBody>
                    <a:bodyPr/>
                    <a:lstStyle/>
                    <a:p>
                      <a:r>
                        <a:rPr lang="el-GR" sz="1400" b="1" u="none" kern="1200" dirty="0" smtClean="0">
                          <a:solidFill>
                            <a:schemeClr val="tx1">
                              <a:lumMod val="75000"/>
                              <a:lumOff val="25000"/>
                            </a:schemeClr>
                          </a:solidFill>
                          <a:latin typeface="+mn-lt"/>
                          <a:ea typeface="+mn-ea"/>
                          <a:cs typeface="+mn-cs"/>
                        </a:rPr>
                        <a:t>‘’περιβάλλον’’</a:t>
                      </a:r>
                      <a:endParaRPr lang="el-GR" sz="1400" b="1" u="none" dirty="0">
                        <a:solidFill>
                          <a:schemeClr val="tx1">
                            <a:lumMod val="75000"/>
                            <a:lumOff val="25000"/>
                          </a:schemeClr>
                        </a:solidFill>
                      </a:endParaRPr>
                    </a:p>
                  </a:txBody>
                  <a:tcPr>
                    <a:solidFill>
                      <a:srgbClr val="00B050">
                        <a:alpha val="5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smtClean="0">
                        <a:solidFill>
                          <a:schemeClr val="tx1">
                            <a:lumMod val="75000"/>
                            <a:lumOff val="25000"/>
                          </a:schemeClr>
                        </a:solidFill>
                      </a:endParaRPr>
                    </a:p>
                    <a:p>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Εθνικές Εκλογές 2ο</a:t>
                      </a:r>
                      <a:endParaRPr lang="el-GR" sz="1400" b="1" u="none" dirty="0">
                        <a:solidFill>
                          <a:schemeClr val="tx1">
                            <a:lumMod val="75000"/>
                            <a:lumOff val="25000"/>
                          </a:schemeClr>
                        </a:solidFill>
                      </a:endParaRPr>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smtClean="0">
                        <a:solidFill>
                          <a:schemeClr val="tx1">
                            <a:lumMod val="75000"/>
                            <a:lumOff val="25000"/>
                          </a:schemeClr>
                        </a:solidFill>
                      </a:endParaRPr>
                    </a:p>
                    <a:p>
                      <a:endParaRPr lang="el-GR" sz="1400" b="1" u="none" dirty="0">
                        <a:solidFill>
                          <a:schemeClr val="tx1">
                            <a:lumMod val="75000"/>
                            <a:lumOff val="25000"/>
                          </a:schemeClr>
                        </a:solidFill>
                      </a:endParaRPr>
                    </a:p>
                  </a:txBody>
                  <a:tcPr>
                    <a:solidFill>
                      <a:schemeClr val="bg1">
                        <a:lumMod val="85000"/>
                      </a:schemeClr>
                    </a:solidFill>
                  </a:tcPr>
                </a:tc>
              </a:tr>
              <a:tr h="604851">
                <a:tc>
                  <a:txBody>
                    <a:bodyPr/>
                    <a:lstStyle/>
                    <a:p>
                      <a:r>
                        <a:rPr lang="el-GR" sz="1400" b="1" u="none" kern="1200" dirty="0" smtClean="0">
                          <a:solidFill>
                            <a:schemeClr val="tx1">
                              <a:lumMod val="75000"/>
                              <a:lumOff val="25000"/>
                            </a:schemeClr>
                          </a:solidFill>
                          <a:latin typeface="+mn-lt"/>
                          <a:ea typeface="+mn-ea"/>
                          <a:cs typeface="+mn-cs"/>
                        </a:rPr>
                        <a:t>‘’ ένα κράτος φιλικό προς τον πολίτη ‘’</a:t>
                      </a:r>
                      <a:endParaRPr lang="el-GR" sz="1400" b="1" u="none" dirty="0">
                        <a:solidFill>
                          <a:schemeClr val="tx1">
                            <a:lumMod val="75000"/>
                            <a:lumOff val="25000"/>
                          </a:schemeClr>
                        </a:solidFill>
                      </a:endParaRPr>
                    </a:p>
                  </a:txBody>
                  <a:tcPr>
                    <a:solidFill>
                      <a:srgbClr val="00B050">
                        <a:alpha val="5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smtClean="0">
                        <a:solidFill>
                          <a:schemeClr val="tx1">
                            <a:lumMod val="75000"/>
                            <a:lumOff val="25000"/>
                          </a:schemeClr>
                        </a:solidFill>
                      </a:endParaRPr>
                    </a:p>
                    <a:p>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Εθνικές Εκλογές 5ο</a:t>
                      </a:r>
                      <a:endParaRPr lang="el-GR" sz="1400" b="1" u="none" dirty="0">
                        <a:solidFill>
                          <a:schemeClr val="tx1">
                            <a:lumMod val="75000"/>
                            <a:lumOff val="25000"/>
                          </a:schemeClr>
                        </a:solidFill>
                      </a:endParaRPr>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smtClean="0">
                        <a:solidFill>
                          <a:schemeClr val="tx1">
                            <a:lumMod val="75000"/>
                            <a:lumOff val="25000"/>
                          </a:schemeClr>
                        </a:solidFill>
                      </a:endParaRPr>
                    </a:p>
                    <a:p>
                      <a:endParaRPr lang="el-GR" sz="1400" b="1" u="none" dirty="0">
                        <a:solidFill>
                          <a:schemeClr val="tx1">
                            <a:lumMod val="75000"/>
                            <a:lumOff val="25000"/>
                          </a:schemeClr>
                        </a:solidFill>
                      </a:endParaRPr>
                    </a:p>
                  </a:txBody>
                  <a:tcPr>
                    <a:solidFill>
                      <a:schemeClr val="bg1">
                        <a:lumMod val="85000"/>
                      </a:schemeClr>
                    </a:solidFill>
                  </a:tcPr>
                </a:tc>
              </a:tr>
              <a:tr h="604851">
                <a:tc>
                  <a:txBody>
                    <a:bodyPr/>
                    <a:lstStyle/>
                    <a:p>
                      <a:r>
                        <a:rPr lang="el-GR" sz="1400" b="1" u="none" kern="1200" dirty="0" smtClean="0">
                          <a:solidFill>
                            <a:schemeClr val="tx1">
                              <a:lumMod val="75000"/>
                              <a:lumOff val="25000"/>
                            </a:schemeClr>
                          </a:solidFill>
                          <a:latin typeface="+mn-lt"/>
                          <a:ea typeface="+mn-ea"/>
                          <a:cs typeface="+mn-cs"/>
                        </a:rPr>
                        <a:t>Οικονομία: Ψηφίζουμε άμεσα 5 νομοσχέδια</a:t>
                      </a:r>
                      <a:endParaRPr lang="el-GR" sz="1400" b="1" u="none" dirty="0">
                        <a:solidFill>
                          <a:schemeClr val="tx1">
                            <a:lumMod val="75000"/>
                            <a:lumOff val="25000"/>
                          </a:schemeClr>
                        </a:solidFill>
                      </a:endParaRPr>
                    </a:p>
                  </a:txBody>
                  <a:tcPr>
                    <a:solidFill>
                      <a:srgbClr val="00B050">
                        <a:alpha val="5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smtClean="0">
                        <a:solidFill>
                          <a:schemeClr val="tx1">
                            <a:lumMod val="75000"/>
                            <a:lumOff val="25000"/>
                          </a:schemeClr>
                        </a:solidFill>
                      </a:endParaRPr>
                    </a:p>
                    <a:p>
                      <a:endParaRPr lang="el-GR" sz="1400" b="1" u="none" dirty="0">
                        <a:solidFill>
                          <a:schemeClr val="tx1">
                            <a:lumMod val="75000"/>
                            <a:lumOff val="25000"/>
                          </a:schemeClr>
                        </a:solidFill>
                      </a:endParaRPr>
                    </a:p>
                  </a:txBody>
                  <a:tcPr>
                    <a:solidFill>
                      <a:schemeClr val="bg1">
                        <a:lumMod val="85000"/>
                      </a:schemeClr>
                    </a:solidFill>
                  </a:tcPr>
                </a:tc>
                <a:tc>
                  <a:txBody>
                    <a:bodyPr/>
                    <a:lstStyle/>
                    <a:p>
                      <a:r>
                        <a:rPr lang="el-GR" sz="1400" b="1" u="none" kern="1200" dirty="0" smtClean="0">
                          <a:solidFill>
                            <a:schemeClr val="tx1">
                              <a:lumMod val="75000"/>
                              <a:lumOff val="25000"/>
                            </a:schemeClr>
                          </a:solidFill>
                          <a:latin typeface="+mn-lt"/>
                          <a:ea typeface="+mn-ea"/>
                          <a:cs typeface="+mn-cs"/>
                        </a:rPr>
                        <a:t>Εθνικές Εκλογές 6ο</a:t>
                      </a:r>
                      <a:endParaRPr lang="el-GR" sz="1400" b="1" u="none" dirty="0">
                        <a:solidFill>
                          <a:schemeClr val="tx1">
                            <a:lumMod val="75000"/>
                            <a:lumOff val="25000"/>
                          </a:schemeClr>
                        </a:solidFill>
                      </a:endParaRPr>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400" b="1" u="none" dirty="0" smtClean="0">
                          <a:solidFill>
                            <a:schemeClr val="tx1">
                              <a:lumMod val="75000"/>
                              <a:lumOff val="25000"/>
                            </a:schemeClr>
                          </a:solidFill>
                        </a:rPr>
                        <a:t>Μονόπλευρο</a:t>
                      </a:r>
                      <a:r>
                        <a:rPr lang="el-GR" sz="1400" b="1" u="none" baseline="0" dirty="0" smtClean="0">
                          <a:solidFill>
                            <a:schemeClr val="tx1">
                              <a:lumMod val="75000"/>
                              <a:lumOff val="25000"/>
                            </a:schemeClr>
                          </a:solidFill>
                        </a:rPr>
                        <a:t> μήνυμα</a:t>
                      </a:r>
                      <a:endParaRPr lang="el-GR" sz="1400" b="1" u="none" dirty="0" smtClean="0">
                        <a:solidFill>
                          <a:schemeClr val="tx1">
                            <a:lumMod val="75000"/>
                            <a:lumOff val="25000"/>
                          </a:schemeClr>
                        </a:solidFill>
                      </a:endParaRPr>
                    </a:p>
                    <a:p>
                      <a:endParaRPr lang="el-GR" sz="1400" b="1" u="none" dirty="0">
                        <a:solidFill>
                          <a:schemeClr val="tx1">
                            <a:lumMod val="75000"/>
                            <a:lumOff val="25000"/>
                          </a:schemeClr>
                        </a:solidFill>
                      </a:endParaRPr>
                    </a:p>
                  </a:txBody>
                  <a:tcPr>
                    <a:solidFill>
                      <a:schemeClr val="bg1">
                        <a:lumMod val="85000"/>
                      </a:schemeClr>
                    </a:solidFill>
                  </a:tcPr>
                </a:tc>
              </a:tr>
            </a:tbl>
          </a:graphicData>
        </a:graphic>
      </p:graphicFrame>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1117615"/>
            <a:ext cx="8215370" cy="4525963"/>
          </a:xfrm>
        </p:spPr>
        <p:txBody>
          <a:bodyPr/>
          <a:lstStyle/>
          <a:p>
            <a:pPr algn="ctr">
              <a:buNone/>
            </a:pPr>
            <a:r>
              <a:rPr lang="el-GR" dirty="0" smtClean="0"/>
              <a:t>Σελίδα στο</a:t>
            </a:r>
            <a:r>
              <a:rPr lang="en-US" dirty="0" smtClean="0"/>
              <a:t> </a:t>
            </a:r>
            <a:r>
              <a:rPr lang="en-US" dirty="0" err="1" smtClean="0"/>
              <a:t>Facebook</a:t>
            </a:r>
            <a:endParaRPr lang="el-GR" dirty="0"/>
          </a:p>
        </p:txBody>
      </p:sp>
      <p:graphicFrame>
        <p:nvGraphicFramePr>
          <p:cNvPr id="5" name="4 - Γράφημα"/>
          <p:cNvGraphicFramePr/>
          <p:nvPr/>
        </p:nvGraphicFramePr>
        <p:xfrm>
          <a:off x="0" y="1571612"/>
          <a:ext cx="4643438" cy="28575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 Γράφημα"/>
          <p:cNvGraphicFramePr/>
          <p:nvPr/>
        </p:nvGraphicFramePr>
        <p:xfrm>
          <a:off x="3286116" y="2071678"/>
          <a:ext cx="5857884" cy="4786322"/>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9" descr="C:\Documents and Settings\Administrator\Επιφάνεια εργασίας\pasok anasygkrotisi tripoli logo12.JPG"/>
          <p:cNvPicPr>
            <a:picLocks noChangeAspect="1" noChangeArrowheads="1"/>
          </p:cNvPicPr>
          <p:nvPr/>
        </p:nvPicPr>
        <p:blipFill>
          <a:blip r:embed="rId4"/>
          <a:srcRect/>
          <a:stretch>
            <a:fillRect/>
          </a:stretch>
        </p:blipFill>
        <p:spPr bwMode="auto">
          <a:xfrm>
            <a:off x="500034" y="285728"/>
            <a:ext cx="8286808" cy="857256"/>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 name="Picture 6" descr="http://www.agriniopress.gr/wordpress/wp-content/uploads/2013/05/po-nd-logo.jpg"/>
          <p:cNvPicPr>
            <a:picLocks noChangeAspect="1" noChangeArrowheads="1"/>
          </p:cNvPicPr>
          <p:nvPr/>
        </p:nvPicPr>
        <p:blipFill>
          <a:blip r:embed="rId2"/>
          <a:srcRect/>
          <a:stretch>
            <a:fillRect/>
          </a:stretch>
        </p:blipFill>
        <p:spPr bwMode="auto">
          <a:xfrm>
            <a:off x="357158" y="142852"/>
            <a:ext cx="8358246" cy="1023952"/>
          </a:xfrm>
          <a:prstGeom prst="rect">
            <a:avLst/>
          </a:prstGeom>
          <a:noFill/>
        </p:spPr>
      </p:pic>
      <p:sp>
        <p:nvSpPr>
          <p:cNvPr id="5" name="2 - Θέση περιεχομένου"/>
          <p:cNvSpPr>
            <a:spLocks noGrp="1"/>
          </p:cNvSpPr>
          <p:nvPr>
            <p:ph idx="1"/>
          </p:nvPr>
        </p:nvSpPr>
        <p:spPr/>
        <p:txBody>
          <a:bodyPr/>
          <a:lstStyle/>
          <a:p>
            <a:pPr algn="ctr">
              <a:buNone/>
            </a:pPr>
            <a:r>
              <a:rPr lang="el-GR" dirty="0" smtClean="0"/>
              <a:t>Σελίδα στο</a:t>
            </a:r>
            <a:r>
              <a:rPr lang="en-US" dirty="0" smtClean="0"/>
              <a:t> </a:t>
            </a:r>
            <a:r>
              <a:rPr lang="en-US" dirty="0" err="1" smtClean="0"/>
              <a:t>Facebook</a:t>
            </a:r>
            <a:endParaRPr lang="el-GR" dirty="0"/>
          </a:p>
        </p:txBody>
      </p:sp>
      <p:graphicFrame>
        <p:nvGraphicFramePr>
          <p:cNvPr id="6" name="5 - Γράφημα"/>
          <p:cNvGraphicFramePr/>
          <p:nvPr/>
        </p:nvGraphicFramePr>
        <p:xfrm>
          <a:off x="2714612" y="2285992"/>
          <a:ext cx="6643734" cy="45720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 Γράφημα"/>
          <p:cNvGraphicFramePr/>
          <p:nvPr/>
        </p:nvGraphicFramePr>
        <p:xfrm>
          <a:off x="-285784" y="1857364"/>
          <a:ext cx="3571900" cy="285752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7"/>
          <p:cNvGrpSpPr>
            <a:grpSpLocks/>
          </p:cNvGrpSpPr>
          <p:nvPr/>
        </p:nvGrpSpPr>
        <p:grpSpPr bwMode="auto">
          <a:xfrm>
            <a:off x="928662" y="1785926"/>
            <a:ext cx="8001055" cy="656652"/>
            <a:chOff x="684213" y="1192213"/>
            <a:chExt cx="7532918" cy="656652"/>
          </a:xfrm>
        </p:grpSpPr>
        <p:grpSp>
          <p:nvGrpSpPr>
            <p:cNvPr id="3" name="Group 96"/>
            <p:cNvGrpSpPr>
              <a:grpSpLocks/>
            </p:cNvGrpSpPr>
            <p:nvPr/>
          </p:nvGrpSpPr>
          <p:grpSpPr bwMode="auto">
            <a:xfrm>
              <a:off x="684213" y="1192213"/>
              <a:ext cx="579437" cy="577850"/>
              <a:chOff x="1016388" y="754824"/>
              <a:chExt cx="731924" cy="731924"/>
            </a:xfrm>
          </p:grpSpPr>
          <p:grpSp>
            <p:nvGrpSpPr>
              <p:cNvPr id="4" name="Group 51"/>
              <p:cNvGrpSpPr>
                <a:grpSpLocks/>
              </p:cNvGrpSpPr>
              <p:nvPr/>
            </p:nvGrpSpPr>
            <p:grpSpPr bwMode="auto">
              <a:xfrm>
                <a:off x="1016388" y="754824"/>
                <a:ext cx="731924" cy="731924"/>
                <a:chOff x="1704975" y="1095375"/>
                <a:chExt cx="1514475" cy="1514475"/>
              </a:xfrm>
            </p:grpSpPr>
            <p:sp>
              <p:nvSpPr>
                <p:cNvPr id="17" name="Oval 16"/>
                <p:cNvSpPr/>
                <p:nvPr/>
              </p:nvSpPr>
              <p:spPr>
                <a:xfrm>
                  <a:off x="1704975" y="1095375"/>
                  <a:ext cx="1514475" cy="1514475"/>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18" name="Oval 4"/>
                <p:cNvSpPr/>
                <p:nvPr/>
              </p:nvSpPr>
              <p:spPr>
                <a:xfrm>
                  <a:off x="1781186" y="1143011"/>
                  <a:ext cx="1362054" cy="1362054"/>
                </a:xfrm>
                <a:prstGeom prst="ellipse">
                  <a:avLst/>
                </a:prstGeom>
                <a:gradFill>
                  <a:gsLst>
                    <a:gs pos="6000">
                      <a:schemeClr val="bg1"/>
                    </a:gs>
                    <a:gs pos="61000">
                      <a:srgbClr val="0070C0">
                        <a:alpha val="0"/>
                      </a:srgbClr>
                    </a:gs>
                  </a:gsLst>
                  <a:lin ang="6000000" scaled="0"/>
                </a:gradFill>
                <a:ln w="3492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
            <p:nvSpPr>
              <p:cNvPr id="18522" name="TextBox 7"/>
              <p:cNvSpPr txBox="1">
                <a:spLocks noChangeArrowheads="1"/>
              </p:cNvSpPr>
              <p:nvPr/>
            </p:nvSpPr>
            <p:spPr bwMode="auto">
              <a:xfrm>
                <a:off x="1196864" y="845310"/>
                <a:ext cx="476982" cy="596587"/>
              </a:xfrm>
              <a:prstGeom prst="rect">
                <a:avLst/>
              </a:prstGeom>
              <a:noFill/>
              <a:ln w="9525">
                <a:noFill/>
                <a:miter lim="800000"/>
                <a:headEnd/>
                <a:tailEnd/>
              </a:ln>
            </p:spPr>
            <p:txBody>
              <a:bodyPr>
                <a:spAutoFit/>
              </a:bodyPr>
              <a:lstStyle/>
              <a:p>
                <a:r>
                  <a:rPr lang="en-US" sz="2400" dirty="0">
                    <a:solidFill>
                      <a:schemeClr val="bg1"/>
                    </a:solidFill>
                    <a:latin typeface="Calibri" pitchFamily="-108" charset="0"/>
                  </a:rPr>
                  <a:t>1</a:t>
                </a:r>
              </a:p>
            </p:txBody>
          </p:sp>
        </p:grpSp>
        <p:grpSp>
          <p:nvGrpSpPr>
            <p:cNvPr id="5" name="Group 58"/>
            <p:cNvGrpSpPr>
              <a:grpSpLocks/>
            </p:cNvGrpSpPr>
            <p:nvPr/>
          </p:nvGrpSpPr>
          <p:grpSpPr bwMode="auto">
            <a:xfrm>
              <a:off x="1529892" y="1263650"/>
              <a:ext cx="6687239" cy="585215"/>
              <a:chOff x="1008407" y="2561335"/>
              <a:chExt cx="6687239" cy="584450"/>
            </a:xfrm>
          </p:grpSpPr>
          <p:sp>
            <p:nvSpPr>
              <p:cNvPr id="52" name="Rectangle 51"/>
              <p:cNvSpPr/>
              <p:nvPr/>
            </p:nvSpPr>
            <p:spPr bwMode="auto">
              <a:xfrm flipH="1">
                <a:off x="1037085" y="2561335"/>
                <a:ext cx="6524046" cy="570757"/>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520" name="Rektangel 76"/>
              <p:cNvSpPr>
                <a:spLocks noChangeArrowheads="1"/>
              </p:cNvSpPr>
              <p:nvPr/>
            </p:nvSpPr>
            <p:spPr bwMode="auto">
              <a:xfrm>
                <a:off x="1008407" y="2623249"/>
                <a:ext cx="6687239" cy="522536"/>
              </a:xfrm>
              <a:prstGeom prst="rect">
                <a:avLst/>
              </a:prstGeom>
              <a:noFill/>
              <a:ln w="9525">
                <a:noFill/>
                <a:miter lim="800000"/>
                <a:headEnd/>
                <a:tailEnd/>
              </a:ln>
            </p:spPr>
            <p:txBody>
              <a:bodyPr wrap="square">
                <a:spAutoFit/>
              </a:bodyPr>
              <a:lstStyle/>
              <a:p>
                <a:pPr algn="just"/>
                <a:r>
                  <a:rPr lang="el-GR" sz="1400" dirty="0" smtClean="0"/>
                  <a:t>Θεωρητική </a:t>
                </a:r>
                <a:r>
                  <a:rPr lang="el-GR" sz="1400" dirty="0"/>
                  <a:t>προσέγγιση </a:t>
                </a:r>
                <a:r>
                  <a:rPr lang="el-GR" sz="1400" dirty="0" smtClean="0"/>
                  <a:t>μάρκετινγκ, διαφήμισης, πολιτικού μάρκετινγκ, πολιτικής </a:t>
                </a:r>
                <a:r>
                  <a:rPr lang="el-GR" sz="1400" dirty="0"/>
                  <a:t>διαφήμισης</a:t>
                </a:r>
              </a:p>
              <a:p>
                <a:pPr defTabSz="914400"/>
                <a:r>
                  <a:rPr lang="en-US" sz="1400" noProof="1" smtClean="0">
                    <a:solidFill>
                      <a:srgbClr val="171717"/>
                    </a:solidFill>
                    <a:latin typeface="Calibri" pitchFamily="-108" charset="0"/>
                    <a:cs typeface="Arial" charset="0"/>
                  </a:rPr>
                  <a:t> </a:t>
                </a:r>
                <a:endParaRPr lang="da-DK" sz="1400" dirty="0">
                  <a:solidFill>
                    <a:srgbClr val="171717"/>
                  </a:solidFill>
                  <a:latin typeface="Calibri" pitchFamily="-108" charset="0"/>
                </a:endParaRPr>
              </a:p>
            </p:txBody>
          </p:sp>
        </p:grpSp>
      </p:grpSp>
      <p:grpSp>
        <p:nvGrpSpPr>
          <p:cNvPr id="6" name="Group 99"/>
          <p:cNvGrpSpPr>
            <a:grpSpLocks/>
          </p:cNvGrpSpPr>
          <p:nvPr/>
        </p:nvGrpSpPr>
        <p:grpSpPr bwMode="auto">
          <a:xfrm>
            <a:off x="928662" y="3143248"/>
            <a:ext cx="7858180" cy="579439"/>
            <a:chOff x="654050" y="2387599"/>
            <a:chExt cx="6624325" cy="579439"/>
          </a:xfrm>
        </p:grpSpPr>
        <p:grpSp>
          <p:nvGrpSpPr>
            <p:cNvPr id="7" name="Group 96"/>
            <p:cNvGrpSpPr>
              <a:grpSpLocks/>
            </p:cNvGrpSpPr>
            <p:nvPr/>
          </p:nvGrpSpPr>
          <p:grpSpPr bwMode="auto">
            <a:xfrm>
              <a:off x="654050" y="2387600"/>
              <a:ext cx="581025" cy="579438"/>
              <a:chOff x="1016388" y="754824"/>
              <a:chExt cx="731924" cy="731924"/>
            </a:xfrm>
          </p:grpSpPr>
          <p:grpSp>
            <p:nvGrpSpPr>
              <p:cNvPr id="8" name="Group 51"/>
              <p:cNvGrpSpPr>
                <a:grpSpLocks/>
              </p:cNvGrpSpPr>
              <p:nvPr/>
            </p:nvGrpSpPr>
            <p:grpSpPr bwMode="auto">
              <a:xfrm>
                <a:off x="1016388" y="754824"/>
                <a:ext cx="731924" cy="731924"/>
                <a:chOff x="1704975" y="1095375"/>
                <a:chExt cx="1514475" cy="1514475"/>
              </a:xfrm>
            </p:grpSpPr>
            <p:sp>
              <p:nvSpPr>
                <p:cNvPr id="64" name="Oval 63"/>
                <p:cNvSpPr/>
                <p:nvPr/>
              </p:nvSpPr>
              <p:spPr>
                <a:xfrm>
                  <a:off x="1704975" y="1095375"/>
                  <a:ext cx="1514475" cy="1514475"/>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65" name="Oval 4"/>
                <p:cNvSpPr/>
                <p:nvPr/>
              </p:nvSpPr>
              <p:spPr>
                <a:xfrm>
                  <a:off x="1781188" y="1143012"/>
                  <a:ext cx="1362055" cy="1362052"/>
                </a:xfrm>
                <a:prstGeom prst="ellipse">
                  <a:avLst/>
                </a:prstGeom>
                <a:gradFill>
                  <a:gsLst>
                    <a:gs pos="6000">
                      <a:schemeClr val="bg1"/>
                    </a:gs>
                    <a:gs pos="61000">
                      <a:srgbClr val="0070C0">
                        <a:alpha val="0"/>
                      </a:srgbClr>
                    </a:gs>
                  </a:gsLst>
                  <a:lin ang="6000000" scaled="0"/>
                </a:gradFill>
                <a:ln w="3492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
            <p:nvSpPr>
              <p:cNvPr id="18510" name="TextBox 7"/>
              <p:cNvSpPr txBox="1">
                <a:spLocks noChangeArrowheads="1"/>
              </p:cNvSpPr>
              <p:nvPr/>
            </p:nvSpPr>
            <p:spPr bwMode="auto">
              <a:xfrm>
                <a:off x="1202457" y="807430"/>
                <a:ext cx="476982" cy="596586"/>
              </a:xfrm>
              <a:prstGeom prst="rect">
                <a:avLst/>
              </a:prstGeom>
              <a:noFill/>
              <a:ln w="9525">
                <a:noFill/>
                <a:miter lim="800000"/>
                <a:headEnd/>
                <a:tailEnd/>
              </a:ln>
            </p:spPr>
            <p:txBody>
              <a:bodyPr>
                <a:spAutoFit/>
              </a:bodyPr>
              <a:lstStyle/>
              <a:p>
                <a:r>
                  <a:rPr lang="el-GR" sz="2400" dirty="0">
                    <a:solidFill>
                      <a:schemeClr val="bg1"/>
                    </a:solidFill>
                    <a:latin typeface="Calibri" pitchFamily="-108" charset="0"/>
                  </a:rPr>
                  <a:t>2</a:t>
                </a:r>
                <a:endParaRPr lang="en-US" sz="2400" dirty="0">
                  <a:solidFill>
                    <a:schemeClr val="bg1"/>
                  </a:solidFill>
                  <a:latin typeface="Calibri" pitchFamily="-108" charset="0"/>
                </a:endParaRPr>
              </a:p>
            </p:txBody>
          </p:sp>
        </p:grpSp>
        <p:grpSp>
          <p:nvGrpSpPr>
            <p:cNvPr id="9" name="Group 65"/>
            <p:cNvGrpSpPr>
              <a:grpSpLocks/>
            </p:cNvGrpSpPr>
            <p:nvPr/>
          </p:nvGrpSpPr>
          <p:grpSpPr bwMode="auto">
            <a:xfrm>
              <a:off x="956401" y="2387599"/>
              <a:ext cx="6321974" cy="571504"/>
              <a:chOff x="465079" y="2488405"/>
              <a:chExt cx="6321974" cy="570757"/>
            </a:xfrm>
          </p:grpSpPr>
          <p:sp>
            <p:nvSpPr>
              <p:cNvPr id="67" name="Rectangle 66"/>
              <p:cNvSpPr/>
              <p:nvPr/>
            </p:nvSpPr>
            <p:spPr bwMode="auto">
              <a:xfrm flipH="1">
                <a:off x="465079" y="2488405"/>
                <a:ext cx="6261683" cy="570757"/>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508" name="Rektangel 76"/>
              <p:cNvSpPr>
                <a:spLocks noChangeArrowheads="1"/>
              </p:cNvSpPr>
              <p:nvPr/>
            </p:nvSpPr>
            <p:spPr bwMode="auto">
              <a:xfrm>
                <a:off x="948846" y="2488405"/>
                <a:ext cx="5838207" cy="522536"/>
              </a:xfrm>
              <a:prstGeom prst="rect">
                <a:avLst/>
              </a:prstGeom>
              <a:noFill/>
              <a:ln w="9525">
                <a:noFill/>
                <a:miter lim="800000"/>
                <a:headEnd/>
                <a:tailEnd/>
              </a:ln>
            </p:spPr>
            <p:txBody>
              <a:bodyPr wrap="square">
                <a:spAutoFit/>
              </a:bodyPr>
              <a:lstStyle/>
              <a:p>
                <a:r>
                  <a:rPr lang="el-GR" sz="1400" dirty="0" smtClean="0"/>
                  <a:t>Εξετάσαμε </a:t>
                </a:r>
                <a:r>
                  <a:rPr lang="el-GR" sz="1400" dirty="0"/>
                  <a:t>και </a:t>
                </a:r>
                <a:r>
                  <a:rPr lang="el-GR" sz="1400" dirty="0" smtClean="0"/>
                  <a:t>αναλύσαμε διεξοδικά </a:t>
                </a:r>
                <a:r>
                  <a:rPr lang="el-GR" sz="1400" dirty="0"/>
                  <a:t>τις προεκλογικές καμπάνιες των </a:t>
                </a:r>
                <a:r>
                  <a:rPr lang="el-GR" sz="1400" dirty="0" smtClean="0"/>
                  <a:t>κομμάτων στο διαδίκτυο</a:t>
                </a:r>
                <a:endParaRPr lang="da-DK" sz="1400" dirty="0">
                  <a:solidFill>
                    <a:srgbClr val="171717"/>
                  </a:solidFill>
                  <a:latin typeface="Calibri" pitchFamily="-108" charset="0"/>
                </a:endParaRPr>
              </a:p>
            </p:txBody>
          </p:sp>
        </p:grpSp>
      </p:grpSp>
      <p:sp>
        <p:nvSpPr>
          <p:cNvPr id="18437" name="TextBox 23"/>
          <p:cNvSpPr txBox="1">
            <a:spLocks noChangeArrowheads="1"/>
          </p:cNvSpPr>
          <p:nvPr/>
        </p:nvSpPr>
        <p:spPr bwMode="auto">
          <a:xfrm>
            <a:off x="1071538" y="214290"/>
            <a:ext cx="7043756" cy="646331"/>
          </a:xfrm>
          <a:prstGeom prst="rect">
            <a:avLst/>
          </a:prstGeom>
          <a:noFill/>
          <a:ln w="9525">
            <a:noFill/>
            <a:miter lim="800000"/>
            <a:headEnd/>
            <a:tailEnd/>
          </a:ln>
        </p:spPr>
        <p:txBody>
          <a:bodyPr wrap="square">
            <a:spAutoFit/>
          </a:bodyPr>
          <a:lstStyle/>
          <a:p>
            <a:pPr algn="ctr"/>
            <a:r>
              <a:rPr lang="el-GR" sz="3600" b="1" dirty="0" smtClean="0">
                <a:latin typeface="Calibri" pitchFamily="-108" charset="0"/>
              </a:rPr>
              <a:t>Συνοπτική επισκόπηση</a:t>
            </a:r>
            <a:endParaRPr lang="en-US" sz="3600" dirty="0">
              <a:latin typeface="Calibri" pitchFamily="-108" charset="0"/>
            </a:endParaRPr>
          </a:p>
        </p:txBody>
      </p:sp>
      <p:grpSp>
        <p:nvGrpSpPr>
          <p:cNvPr id="10" name="Group 101"/>
          <p:cNvGrpSpPr>
            <a:grpSpLocks/>
          </p:cNvGrpSpPr>
          <p:nvPr/>
        </p:nvGrpSpPr>
        <p:grpSpPr bwMode="auto">
          <a:xfrm>
            <a:off x="928662" y="4357694"/>
            <a:ext cx="7786743" cy="577850"/>
            <a:chOff x="753365" y="3677364"/>
            <a:chExt cx="6591301" cy="577850"/>
          </a:xfrm>
        </p:grpSpPr>
        <p:grpSp>
          <p:nvGrpSpPr>
            <p:cNvPr id="11" name="Group 96"/>
            <p:cNvGrpSpPr>
              <a:grpSpLocks/>
            </p:cNvGrpSpPr>
            <p:nvPr/>
          </p:nvGrpSpPr>
          <p:grpSpPr bwMode="auto">
            <a:xfrm>
              <a:off x="753365" y="3677364"/>
              <a:ext cx="579437" cy="577850"/>
              <a:chOff x="1016388" y="754824"/>
              <a:chExt cx="731924" cy="731924"/>
            </a:xfrm>
          </p:grpSpPr>
          <p:grpSp>
            <p:nvGrpSpPr>
              <p:cNvPr id="12" name="Group 51"/>
              <p:cNvGrpSpPr>
                <a:grpSpLocks/>
              </p:cNvGrpSpPr>
              <p:nvPr/>
            </p:nvGrpSpPr>
            <p:grpSpPr bwMode="auto">
              <a:xfrm>
                <a:off x="1016388" y="754824"/>
                <a:ext cx="731924" cy="731924"/>
                <a:chOff x="1704975" y="1095375"/>
                <a:chExt cx="1514475" cy="1514475"/>
              </a:xfrm>
            </p:grpSpPr>
            <p:sp>
              <p:nvSpPr>
                <p:cNvPr id="66" name="Oval 65"/>
                <p:cNvSpPr/>
                <p:nvPr/>
              </p:nvSpPr>
              <p:spPr>
                <a:xfrm>
                  <a:off x="1704975" y="1095375"/>
                  <a:ext cx="1514475" cy="1514475"/>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68" name="Oval 4"/>
                <p:cNvSpPr/>
                <p:nvPr/>
              </p:nvSpPr>
              <p:spPr>
                <a:xfrm>
                  <a:off x="1781186" y="1143011"/>
                  <a:ext cx="1362054" cy="1362054"/>
                </a:xfrm>
                <a:prstGeom prst="ellipse">
                  <a:avLst/>
                </a:prstGeom>
                <a:gradFill>
                  <a:gsLst>
                    <a:gs pos="6000">
                      <a:schemeClr val="bg1"/>
                    </a:gs>
                    <a:gs pos="61000">
                      <a:srgbClr val="0070C0">
                        <a:alpha val="0"/>
                      </a:srgbClr>
                    </a:gs>
                  </a:gsLst>
                  <a:lin ang="6000000" scaled="0"/>
                </a:gradFill>
                <a:ln w="3492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
            <p:nvSpPr>
              <p:cNvPr id="18474" name="TextBox 7"/>
              <p:cNvSpPr txBox="1">
                <a:spLocks noChangeArrowheads="1"/>
              </p:cNvSpPr>
              <p:nvPr/>
            </p:nvSpPr>
            <p:spPr bwMode="auto">
              <a:xfrm>
                <a:off x="1170373" y="807431"/>
                <a:ext cx="476982" cy="596587"/>
              </a:xfrm>
              <a:prstGeom prst="rect">
                <a:avLst/>
              </a:prstGeom>
              <a:noFill/>
              <a:ln w="9525">
                <a:noFill/>
                <a:miter lim="800000"/>
                <a:headEnd/>
                <a:tailEnd/>
              </a:ln>
            </p:spPr>
            <p:txBody>
              <a:bodyPr>
                <a:spAutoFit/>
              </a:bodyPr>
              <a:lstStyle/>
              <a:p>
                <a:r>
                  <a:rPr lang="el-GR" sz="2400" dirty="0">
                    <a:solidFill>
                      <a:schemeClr val="bg1"/>
                    </a:solidFill>
                    <a:latin typeface="Calibri" pitchFamily="-108" charset="0"/>
                  </a:rPr>
                  <a:t>3</a:t>
                </a:r>
                <a:endParaRPr lang="en-US" sz="2400" dirty="0">
                  <a:solidFill>
                    <a:schemeClr val="bg1"/>
                  </a:solidFill>
                  <a:latin typeface="Calibri" pitchFamily="-108" charset="0"/>
                </a:endParaRPr>
              </a:p>
            </p:txBody>
          </p:sp>
        </p:grpSp>
        <p:grpSp>
          <p:nvGrpSpPr>
            <p:cNvPr id="13" name="Group 58"/>
            <p:cNvGrpSpPr>
              <a:grpSpLocks/>
            </p:cNvGrpSpPr>
            <p:nvPr/>
          </p:nvGrpSpPr>
          <p:grpSpPr bwMode="auto">
            <a:xfrm>
              <a:off x="1324865" y="3747214"/>
              <a:ext cx="6019801" cy="442912"/>
              <a:chOff x="734228" y="2559750"/>
              <a:chExt cx="6019801" cy="442333"/>
            </a:xfrm>
          </p:grpSpPr>
          <p:sp>
            <p:nvSpPr>
              <p:cNvPr id="78" name="Rectangle 77"/>
              <p:cNvSpPr/>
              <p:nvPr/>
            </p:nvSpPr>
            <p:spPr bwMode="auto">
              <a:xfrm flipH="1">
                <a:off x="734228" y="2559750"/>
                <a:ext cx="6019801" cy="442333"/>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472" name="Rektangel 76"/>
              <p:cNvSpPr>
                <a:spLocks noChangeArrowheads="1"/>
              </p:cNvSpPr>
              <p:nvPr/>
            </p:nvSpPr>
            <p:spPr bwMode="auto">
              <a:xfrm>
                <a:off x="1008408" y="2623250"/>
                <a:ext cx="5718175" cy="307375"/>
              </a:xfrm>
              <a:prstGeom prst="rect">
                <a:avLst/>
              </a:prstGeom>
              <a:noFill/>
              <a:ln w="9525">
                <a:noFill/>
                <a:miter lim="800000"/>
                <a:headEnd/>
                <a:tailEnd/>
              </a:ln>
            </p:spPr>
            <p:txBody>
              <a:bodyPr>
                <a:spAutoFit/>
              </a:bodyPr>
              <a:lstStyle/>
              <a:p>
                <a:r>
                  <a:rPr lang="el-GR" sz="1400" dirty="0" smtClean="0"/>
                  <a:t>Διατυπώθηκαν </a:t>
                </a:r>
                <a:r>
                  <a:rPr lang="el-GR" sz="1400" dirty="0"/>
                  <a:t>τα συμπεράσματα που προέκυψαν από την ανάλυση των </a:t>
                </a:r>
                <a:r>
                  <a:rPr lang="el-GR" sz="1400" dirty="0" smtClean="0"/>
                  <a:t>δεδομένων </a:t>
                </a:r>
                <a:endParaRPr lang="el-GR" sz="1400" dirty="0"/>
              </a:p>
            </p:txBody>
          </p:sp>
        </p:gr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 name="Picture 10" descr="http://3.bp.blogspot.com/-P6Oe-bugVuY/URQg0fAkcuI/AAAAAAAAaDw/Kjkq1VpQ8Ro/s1600/%CE%A3%CE%A5%CE%A1%CE%99%CE%96%CE%91+%CE%95%CE%9A%CE%9C+logo.PNG"/>
          <p:cNvPicPr>
            <a:picLocks noChangeAspect="1" noChangeArrowheads="1"/>
          </p:cNvPicPr>
          <p:nvPr/>
        </p:nvPicPr>
        <p:blipFill>
          <a:blip r:embed="rId2"/>
          <a:srcRect/>
          <a:stretch>
            <a:fillRect/>
          </a:stretch>
        </p:blipFill>
        <p:spPr bwMode="auto">
          <a:xfrm>
            <a:off x="357158" y="142852"/>
            <a:ext cx="8429684" cy="1071570"/>
          </a:xfrm>
          <a:prstGeom prst="rect">
            <a:avLst/>
          </a:prstGeom>
          <a:noFill/>
        </p:spPr>
      </p:pic>
      <p:sp>
        <p:nvSpPr>
          <p:cNvPr id="5" name="2 - Θέση περιεχομένου"/>
          <p:cNvSpPr>
            <a:spLocks noGrp="1"/>
          </p:cNvSpPr>
          <p:nvPr>
            <p:ph idx="1"/>
          </p:nvPr>
        </p:nvSpPr>
        <p:spPr>
          <a:xfrm>
            <a:off x="285720" y="1357298"/>
            <a:ext cx="8229600" cy="4525963"/>
          </a:xfrm>
        </p:spPr>
        <p:txBody>
          <a:bodyPr/>
          <a:lstStyle/>
          <a:p>
            <a:pPr algn="ctr">
              <a:buNone/>
            </a:pPr>
            <a:r>
              <a:rPr lang="el-GR" dirty="0" smtClean="0"/>
              <a:t>Σελίδα στο</a:t>
            </a:r>
            <a:r>
              <a:rPr lang="en-US" dirty="0" smtClean="0"/>
              <a:t> </a:t>
            </a:r>
            <a:r>
              <a:rPr lang="en-US" dirty="0" err="1" smtClean="0"/>
              <a:t>Facebook</a:t>
            </a:r>
            <a:endParaRPr lang="el-GR" dirty="0"/>
          </a:p>
        </p:txBody>
      </p:sp>
      <p:graphicFrame>
        <p:nvGraphicFramePr>
          <p:cNvPr id="6" name="5 - Γράφημα"/>
          <p:cNvGraphicFramePr/>
          <p:nvPr/>
        </p:nvGraphicFramePr>
        <p:xfrm>
          <a:off x="-357222" y="1785926"/>
          <a:ext cx="3857651" cy="27860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 Γράφημα"/>
          <p:cNvGraphicFramePr/>
          <p:nvPr/>
        </p:nvGraphicFramePr>
        <p:xfrm>
          <a:off x="2285984" y="2071678"/>
          <a:ext cx="7072330" cy="478632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9A46"/>
          </a:solidFill>
        </p:spPr>
        <p:txBody>
          <a:bodyPr/>
          <a:lstStyle/>
          <a:p>
            <a:r>
              <a:rPr lang="el-GR" dirty="0" smtClean="0"/>
              <a:t>ΠΑ.ΣΟ.Κ.</a:t>
            </a:r>
            <a:endParaRPr lang="el-GR" dirty="0"/>
          </a:p>
        </p:txBody>
      </p:sp>
      <p:sp>
        <p:nvSpPr>
          <p:cNvPr id="4" name="2 - Θέση περιεχομένου"/>
          <p:cNvSpPr txBox="1">
            <a:spLocks/>
          </p:cNvSpPr>
          <p:nvPr/>
        </p:nvSpPr>
        <p:spPr>
          <a:xfrm>
            <a:off x="357158" y="1142984"/>
            <a:ext cx="8401080" cy="4525963"/>
          </a:xfrm>
          <a:prstGeom prst="rect">
            <a:avLst/>
          </a:prstGeom>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l-GR" sz="3200" dirty="0" smtClean="0">
                <a:ea typeface="ＭＳ Ｐゴシック" pitchFamily="-105" charset="-128"/>
                <a:cs typeface="ＭＳ Ｐゴシック" pitchFamily="-105" charset="-128"/>
              </a:rPr>
              <a:t>Σελίδα στο</a:t>
            </a:r>
            <a:r>
              <a:rPr lang="en-US" sz="3200" dirty="0" smtClean="0">
                <a:ea typeface="ＭＳ Ｐゴシック" pitchFamily="-105" charset="-128"/>
                <a:cs typeface="ＭＳ Ｐゴシック" pitchFamily="-105" charset="-128"/>
              </a:rPr>
              <a:t> Twitter</a:t>
            </a:r>
            <a:r>
              <a:rPr lang="el-GR" sz="3200" dirty="0" smtClean="0">
                <a:ea typeface="ＭＳ Ｐゴシック" pitchFamily="-105" charset="-128"/>
                <a:cs typeface="ＭＳ Ｐゴシック" pitchFamily="-105" charset="-128"/>
              </a:rPr>
              <a:t> </a:t>
            </a:r>
            <a:r>
              <a:rPr kumimoji="0" lang="el-GR" sz="3200" b="0" i="0" u="none" strike="noStrike" kern="1200" cap="none" spc="0" normalizeH="0" baseline="0" noProof="0" dirty="0" smtClean="0">
                <a:ln>
                  <a:noFill/>
                </a:ln>
                <a:solidFill>
                  <a:schemeClr val="tx1"/>
                </a:solidFill>
                <a:effectLst/>
                <a:uLnTx/>
                <a:uFillTx/>
                <a:latin typeface="+mn-lt"/>
                <a:ea typeface="ＭＳ Ｐゴシック" pitchFamily="-105" charset="-128"/>
                <a:cs typeface="ＭＳ Ｐゴシック" pitchFamily="-105" charset="-128"/>
              </a:rPr>
              <a:t> </a:t>
            </a:r>
            <a:endParaRPr kumimoji="0" lang="el-GR" sz="3200" b="0" i="0" u="none" strike="noStrike" kern="1200" cap="none" spc="0" normalizeH="0" baseline="0" noProof="0" dirty="0">
              <a:ln>
                <a:noFill/>
              </a:ln>
              <a:solidFill>
                <a:schemeClr val="tx1"/>
              </a:solidFill>
              <a:effectLst/>
              <a:uLnTx/>
              <a:uFillTx/>
              <a:latin typeface="+mn-lt"/>
              <a:ea typeface="ＭＳ Ｐゴシック" pitchFamily="-105" charset="-128"/>
              <a:cs typeface="ＭＳ Ｐゴシック" pitchFamily="-105" charset="-128"/>
            </a:endParaRPr>
          </a:p>
        </p:txBody>
      </p:sp>
      <p:graphicFrame>
        <p:nvGraphicFramePr>
          <p:cNvPr id="5" name="4 - Γράφημα"/>
          <p:cNvGraphicFramePr/>
          <p:nvPr/>
        </p:nvGraphicFramePr>
        <p:xfrm>
          <a:off x="4071934" y="3000372"/>
          <a:ext cx="5072066" cy="3214686"/>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C:\Users\Θανάσης\Desktop\Καταγραφή.PNG"/>
          <p:cNvPicPr>
            <a:picLocks noChangeAspect="1" noChangeArrowheads="1"/>
          </p:cNvPicPr>
          <p:nvPr/>
        </p:nvPicPr>
        <p:blipFill>
          <a:blip r:embed="rId3"/>
          <a:srcRect/>
          <a:stretch>
            <a:fillRect/>
          </a:stretch>
        </p:blipFill>
        <p:spPr bwMode="auto">
          <a:xfrm>
            <a:off x="357158" y="1928802"/>
            <a:ext cx="4071966" cy="2357454"/>
          </a:xfrm>
          <a:prstGeom prst="rect">
            <a:avLst/>
          </a:prstGeom>
          <a:noFill/>
        </p:spPr>
      </p:pic>
      <p:pic>
        <p:nvPicPr>
          <p:cNvPr id="6" name="Picture 9" descr="C:\Documents and Settings\Administrator\Επιφάνεια εργασίας\pasok anasygkrotisi tripoli logo12.JPG"/>
          <p:cNvPicPr>
            <a:picLocks noChangeAspect="1" noChangeArrowheads="1"/>
          </p:cNvPicPr>
          <p:nvPr/>
        </p:nvPicPr>
        <p:blipFill>
          <a:blip r:embed="rId4"/>
          <a:srcRect/>
          <a:stretch>
            <a:fillRect/>
          </a:stretch>
        </p:blipFill>
        <p:spPr bwMode="auto">
          <a:xfrm>
            <a:off x="428596" y="214290"/>
            <a:ext cx="8286808" cy="857256"/>
          </a:xfrm>
          <a:prstGeom prst="rect">
            <a:avLst/>
          </a:prstGeom>
          <a:noFill/>
        </p:spPr>
      </p:pic>
      <p:pic>
        <p:nvPicPr>
          <p:cNvPr id="7" name="Picture 6" descr="http://www.agriniopress.gr/wordpress/wp-content/uploads/2013/05/po-nd-logo.jpg"/>
          <p:cNvPicPr>
            <a:picLocks noChangeAspect="1" noChangeArrowheads="1"/>
          </p:cNvPicPr>
          <p:nvPr/>
        </p:nvPicPr>
        <p:blipFill>
          <a:blip r:embed="rId5"/>
          <a:srcRect/>
          <a:stretch>
            <a:fillRect/>
          </a:stretch>
        </p:blipFill>
        <p:spPr bwMode="auto">
          <a:xfrm>
            <a:off x="357158" y="142852"/>
            <a:ext cx="8358246" cy="1023952"/>
          </a:xfrm>
          <a:prstGeom prst="rect">
            <a:avLst/>
          </a:prstGeom>
          <a:noFill/>
        </p:spPr>
      </p:pic>
      <p:graphicFrame>
        <p:nvGraphicFramePr>
          <p:cNvPr id="8" name="7 - Γράφημα"/>
          <p:cNvGraphicFramePr/>
          <p:nvPr/>
        </p:nvGraphicFramePr>
        <p:xfrm>
          <a:off x="142844" y="3714752"/>
          <a:ext cx="5179695" cy="2714644"/>
        </p:xfrm>
        <a:graphic>
          <a:graphicData uri="http://schemas.openxmlformats.org/drawingml/2006/chart">
            <c:chart xmlns:c="http://schemas.openxmlformats.org/drawingml/2006/chart" xmlns:r="http://schemas.openxmlformats.org/officeDocument/2006/relationships" r:id="rId6"/>
          </a:graphicData>
        </a:graphic>
      </p:graphicFrame>
      <p:pic>
        <p:nvPicPr>
          <p:cNvPr id="3" name="Picture 2" descr="C:\Users\Θανάσης\Desktop\Καταγραφήhdsj.PNG"/>
          <p:cNvPicPr>
            <a:picLocks noChangeAspect="1" noChangeArrowheads="1"/>
          </p:cNvPicPr>
          <p:nvPr/>
        </p:nvPicPr>
        <p:blipFill>
          <a:blip r:embed="rId7"/>
          <a:srcRect/>
          <a:stretch>
            <a:fillRect/>
          </a:stretch>
        </p:blipFill>
        <p:spPr bwMode="auto">
          <a:xfrm>
            <a:off x="4286248" y="1571612"/>
            <a:ext cx="4395788" cy="2571769"/>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5" presetClass="exit" presetSubtype="10" fill="hold" nodeType="withEffect">
                                  <p:stCondLst>
                                    <p:cond delay="0"/>
                                  </p:stCondLst>
                                  <p:childTnLst>
                                    <p:animEffect transition="out" filter="checkerboard(across)">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800"/>
                                        <p:tgtEl>
                                          <p:spTgt spid="8"/>
                                        </p:tgtEl>
                                      </p:cBhvr>
                                    </p:animEffect>
                                  </p:childTnLst>
                                </p:cTn>
                              </p:par>
                              <p:par>
                                <p:cTn id="17" presetID="3" presetClass="entr" presetSubtype="5"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vertical)">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8"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9A46"/>
          </a:solidFill>
        </p:spPr>
        <p:txBody>
          <a:bodyPr/>
          <a:lstStyle/>
          <a:p>
            <a:r>
              <a:rPr lang="el-GR" dirty="0" smtClean="0"/>
              <a:t>ΠΑ.ΣΟ.Κ.</a:t>
            </a:r>
            <a:endParaRPr lang="el-GR" dirty="0"/>
          </a:p>
        </p:txBody>
      </p:sp>
      <p:sp>
        <p:nvSpPr>
          <p:cNvPr id="4" name="2 - Θέση περιεχομένου"/>
          <p:cNvSpPr txBox="1">
            <a:spLocks/>
          </p:cNvSpPr>
          <p:nvPr/>
        </p:nvSpPr>
        <p:spPr>
          <a:xfrm>
            <a:off x="357158" y="1142984"/>
            <a:ext cx="8401080" cy="4525963"/>
          </a:xfrm>
          <a:prstGeom prst="rect">
            <a:avLst/>
          </a:prstGeom>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l-GR" sz="3200" dirty="0" smtClean="0">
                <a:ea typeface="ＭＳ Ｐゴシック" pitchFamily="-105" charset="-128"/>
                <a:cs typeface="ＭＳ Ｐゴシック" pitchFamily="-105" charset="-128"/>
              </a:rPr>
              <a:t>Σελίδα στο</a:t>
            </a:r>
            <a:r>
              <a:rPr lang="en-US" sz="3200" dirty="0" smtClean="0">
                <a:ea typeface="ＭＳ Ｐゴシック" pitchFamily="-105" charset="-128"/>
                <a:cs typeface="ＭＳ Ｐゴシック" pitchFamily="-105" charset="-128"/>
              </a:rPr>
              <a:t> </a:t>
            </a:r>
            <a:r>
              <a:rPr lang="en-US" sz="3200" dirty="0" err="1" smtClean="0">
                <a:ea typeface="ＭＳ Ｐゴシック" pitchFamily="-105" charset="-128"/>
                <a:cs typeface="ＭＳ Ｐゴシック" pitchFamily="-105" charset="-128"/>
              </a:rPr>
              <a:t>Flickr</a:t>
            </a:r>
            <a:r>
              <a:rPr lang="el-GR" sz="3200" dirty="0" smtClean="0">
                <a:ea typeface="ＭＳ Ｐゴシック" pitchFamily="-105" charset="-128"/>
                <a:cs typeface="ＭＳ Ｐゴシック" pitchFamily="-105" charset="-128"/>
              </a:rPr>
              <a:t> </a:t>
            </a:r>
            <a:r>
              <a:rPr kumimoji="0" lang="el-GR" sz="3200" b="0" i="0" u="none" strike="noStrike" kern="1200" cap="none" spc="0" normalizeH="0" baseline="0" noProof="0" dirty="0" smtClean="0">
                <a:ln>
                  <a:noFill/>
                </a:ln>
                <a:solidFill>
                  <a:schemeClr val="tx1"/>
                </a:solidFill>
                <a:effectLst/>
                <a:uLnTx/>
                <a:uFillTx/>
                <a:latin typeface="+mn-lt"/>
                <a:ea typeface="ＭＳ Ｐゴシック" pitchFamily="-105" charset="-128"/>
                <a:cs typeface="ＭＳ Ｐゴシック" pitchFamily="-105" charset="-128"/>
              </a:rPr>
              <a:t> </a:t>
            </a:r>
            <a:endParaRPr kumimoji="0" lang="el-GR" sz="3200" b="0" i="0" u="none" strike="noStrike" kern="1200" cap="none" spc="0" normalizeH="0" baseline="0" noProof="0" dirty="0">
              <a:ln>
                <a:noFill/>
              </a:ln>
              <a:solidFill>
                <a:schemeClr val="tx1"/>
              </a:solidFill>
              <a:effectLst/>
              <a:uLnTx/>
              <a:uFillTx/>
              <a:latin typeface="+mn-lt"/>
              <a:ea typeface="ＭＳ Ｐゴシック" pitchFamily="-105" charset="-128"/>
              <a:cs typeface="ＭＳ Ｐゴシック" pitchFamily="-105" charset="-128"/>
            </a:endParaRPr>
          </a:p>
        </p:txBody>
      </p:sp>
      <p:pic>
        <p:nvPicPr>
          <p:cNvPr id="7" name="6 - Εικόνα"/>
          <p:cNvPicPr/>
          <p:nvPr/>
        </p:nvPicPr>
        <p:blipFill>
          <a:blip r:embed="rId2" cstate="print"/>
          <a:srcRect l="4483" t="6445" r="15508" b="9375"/>
          <a:stretch>
            <a:fillRect/>
          </a:stretch>
        </p:blipFill>
        <p:spPr bwMode="auto">
          <a:xfrm>
            <a:off x="2571736" y="3571877"/>
            <a:ext cx="6267341" cy="3286124"/>
          </a:xfrm>
          <a:prstGeom prst="rect">
            <a:avLst/>
          </a:prstGeom>
          <a:noFill/>
          <a:ln w="9525">
            <a:noFill/>
            <a:miter lim="800000"/>
            <a:headEnd/>
            <a:tailEnd/>
          </a:ln>
        </p:spPr>
      </p:pic>
      <p:pic>
        <p:nvPicPr>
          <p:cNvPr id="6" name="5 - Εικόνα"/>
          <p:cNvPicPr/>
          <p:nvPr/>
        </p:nvPicPr>
        <p:blipFill>
          <a:blip r:embed="rId3" cstate="print"/>
          <a:srcRect l="4639" t="6250" r="15508" b="11076"/>
          <a:stretch>
            <a:fillRect/>
          </a:stretch>
        </p:blipFill>
        <p:spPr bwMode="auto">
          <a:xfrm>
            <a:off x="285720" y="1714488"/>
            <a:ext cx="5857916" cy="2428892"/>
          </a:xfrm>
          <a:prstGeom prst="rect">
            <a:avLst/>
          </a:prstGeom>
          <a:noFill/>
          <a:ln w="9525">
            <a:noFill/>
            <a:miter lim="800000"/>
            <a:headEnd/>
            <a:tailEnd/>
          </a:ln>
        </p:spPr>
      </p:pic>
      <p:pic>
        <p:nvPicPr>
          <p:cNvPr id="8" name="Picture 9" descr="C:\Documents and Settings\Administrator\Επιφάνεια εργασίας\pasok anasygkrotisi tripoli logo12.JPG"/>
          <p:cNvPicPr>
            <a:picLocks noChangeAspect="1" noChangeArrowheads="1"/>
          </p:cNvPicPr>
          <p:nvPr/>
        </p:nvPicPr>
        <p:blipFill>
          <a:blip r:embed="rId4"/>
          <a:srcRect/>
          <a:stretch>
            <a:fillRect/>
          </a:stretch>
        </p:blipFill>
        <p:spPr bwMode="auto">
          <a:xfrm>
            <a:off x="428596" y="214290"/>
            <a:ext cx="8286808" cy="857256"/>
          </a:xfrm>
          <a:prstGeom prst="rect">
            <a:avLst/>
          </a:prstGeom>
          <a:noFill/>
        </p:spPr>
      </p:pic>
      <p:pic>
        <p:nvPicPr>
          <p:cNvPr id="9" name="Picture 6" descr="http://www.agriniopress.gr/wordpress/wp-content/uploads/2013/05/po-nd-logo.jpg"/>
          <p:cNvPicPr>
            <a:picLocks noChangeAspect="1" noChangeArrowheads="1"/>
          </p:cNvPicPr>
          <p:nvPr/>
        </p:nvPicPr>
        <p:blipFill>
          <a:blip r:embed="rId5"/>
          <a:srcRect/>
          <a:stretch>
            <a:fillRect/>
          </a:stretch>
        </p:blipFill>
        <p:spPr bwMode="auto">
          <a:xfrm>
            <a:off x="357158" y="142852"/>
            <a:ext cx="8358246" cy="1023952"/>
          </a:xfrm>
          <a:prstGeom prst="rect">
            <a:avLst/>
          </a:prstGeom>
          <a:noFill/>
        </p:spPr>
      </p:pic>
      <p:pic>
        <p:nvPicPr>
          <p:cNvPr id="10" name="9 - Εικόνα" descr="C:\Users\thanasis\Desktop\Καταγραφήfdfd.PNG"/>
          <p:cNvPicPr/>
          <p:nvPr/>
        </p:nvPicPr>
        <p:blipFill>
          <a:blip r:embed="rId6" cstate="print"/>
          <a:srcRect/>
          <a:stretch>
            <a:fillRect/>
          </a:stretch>
        </p:blipFill>
        <p:spPr bwMode="auto">
          <a:xfrm>
            <a:off x="1571604" y="2214554"/>
            <a:ext cx="6286544" cy="321471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5" presetClass="exit" presetSubtype="10" fill="hold" nodeType="withEffect">
                                  <p:stCondLst>
                                    <p:cond delay="0"/>
                                  </p:stCondLst>
                                  <p:childTnLst>
                                    <p:animEffect transition="out" filter="checkerboard(across)">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 presetClass="exit" presetSubtype="10" fill="hold" nodeType="withEffect">
                                  <p:stCondLst>
                                    <p:cond delay="0"/>
                                  </p:stCondLst>
                                  <p:childTnLst>
                                    <p:animEffect transition="out" filter="checkerboard(across)">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lide(fromRight)">
                                      <p:cBhvr>
                                        <p:cTn id="16" dur="500"/>
                                        <p:tgtEl>
                                          <p:spTgt spid="10"/>
                                        </p:tgtEl>
                                      </p:cBhvr>
                                    </p:animEffect>
                                  </p:childTnLst>
                                </p:cTn>
                              </p:par>
                              <p:par>
                                <p:cTn id="17" presetID="14" presetClass="entr" presetSubtype="5"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42844" y="2214554"/>
            <a:ext cx="2000232" cy="2571768"/>
            <a:chOff x="769936" y="1520826"/>
            <a:chExt cx="3857627" cy="1857374"/>
          </a:xfrm>
        </p:grpSpPr>
        <p:sp>
          <p:nvSpPr>
            <p:cNvPr id="271" name="Rectangle 27"/>
            <p:cNvSpPr>
              <a:spLocks noChangeArrowheads="1"/>
            </p:cNvSpPr>
            <p:nvPr/>
          </p:nvSpPr>
          <p:spPr bwMode="auto">
            <a:xfrm>
              <a:off x="769938"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2" name="Rectangle 39"/>
            <p:cNvSpPr>
              <a:spLocks noChangeArrowheads="1"/>
            </p:cNvSpPr>
            <p:nvPr/>
          </p:nvSpPr>
          <p:spPr bwMode="auto">
            <a:xfrm>
              <a:off x="769936" y="1520826"/>
              <a:ext cx="3857625" cy="309562"/>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273" name="Rectangle 39"/>
            <p:cNvSpPr>
              <a:spLocks noChangeArrowheads="1"/>
            </p:cNvSpPr>
            <p:nvPr/>
          </p:nvSpPr>
          <p:spPr bwMode="auto">
            <a:xfrm>
              <a:off x="769936" y="1572420"/>
              <a:ext cx="3557868" cy="257969"/>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ysClr val="window" lastClr="FFFFFF"/>
                  </a:solidFill>
                  <a:latin typeface="Calibri" pitchFamily="34" charset="0"/>
                  <a:ea typeface="ＭＳ Ｐゴシック" pitchFamily="-97" charset="-128"/>
                </a:rPr>
                <a:t>Νέα Δημοκρατία</a:t>
              </a:r>
              <a:endParaRPr lang="en-US" sz="1600" b="1" kern="0" noProof="1">
                <a:solidFill>
                  <a:sysClr val="window" lastClr="FFFFFF"/>
                </a:solidFill>
                <a:latin typeface="Calibri" pitchFamily="34" charset="0"/>
                <a:ea typeface="ＭＳ Ｐゴシック" pitchFamily="-97" charset="-128"/>
              </a:endParaRPr>
            </a:p>
          </p:txBody>
        </p:sp>
      </p:grpSp>
      <p:grpSp>
        <p:nvGrpSpPr>
          <p:cNvPr id="3" name="Group 19"/>
          <p:cNvGrpSpPr>
            <a:grpSpLocks/>
          </p:cNvGrpSpPr>
          <p:nvPr/>
        </p:nvGrpSpPr>
        <p:grpSpPr bwMode="auto">
          <a:xfrm>
            <a:off x="2214546" y="2214554"/>
            <a:ext cx="2143140" cy="2571768"/>
            <a:chOff x="4699000" y="1520826"/>
            <a:chExt cx="3857625" cy="1857374"/>
          </a:xfrm>
        </p:grpSpPr>
        <p:sp>
          <p:nvSpPr>
            <p:cNvPr id="269" name="Rectangle 27"/>
            <p:cNvSpPr>
              <a:spLocks noChangeArrowheads="1"/>
            </p:cNvSpPr>
            <p:nvPr/>
          </p:nvSpPr>
          <p:spPr bwMode="auto">
            <a:xfrm>
              <a:off x="4699000"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0" name="Rectangle 39"/>
            <p:cNvSpPr>
              <a:spLocks noChangeArrowheads="1"/>
            </p:cNvSpPr>
            <p:nvPr/>
          </p:nvSpPr>
          <p:spPr bwMode="auto">
            <a:xfrm>
              <a:off x="4699000" y="1520826"/>
              <a:ext cx="3857625" cy="309562"/>
            </a:xfrm>
            <a:prstGeom prst="rect">
              <a:avLst/>
            </a:prstGeom>
            <a:solidFill>
              <a:srgbClr val="EA4844"/>
            </a:solidFill>
            <a:ln w="3175">
              <a:solidFill>
                <a:srgbClr val="EA4844"/>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31761" name="Rectangle 39"/>
            <p:cNvSpPr>
              <a:spLocks noChangeArrowheads="1"/>
            </p:cNvSpPr>
            <p:nvPr/>
          </p:nvSpPr>
          <p:spPr bwMode="auto">
            <a:xfrm>
              <a:off x="4699000" y="1520826"/>
              <a:ext cx="3857625" cy="296863"/>
            </a:xfrm>
            <a:prstGeom prst="rect">
              <a:avLst/>
            </a:prstGeom>
            <a:noFill/>
            <a:ln w="3175">
              <a:noFill/>
              <a:miter lim="800000"/>
              <a:headEnd/>
              <a:tailEnd/>
            </a:ln>
          </p:spPr>
          <p:txBody>
            <a:bodyPr anchor="ctr"/>
            <a:lstStyle/>
            <a:p>
              <a:pPr algn="ctr"/>
              <a:r>
                <a:rPr lang="el-GR" sz="1600" b="1" noProof="1" smtClean="0">
                  <a:latin typeface="Calibri" pitchFamily="-108" charset="0"/>
                </a:rPr>
                <a:t>ΣΥ.ΡΙΖ.Α.</a:t>
              </a:r>
              <a:endParaRPr lang="en-US" sz="1600" b="1" noProof="1">
                <a:latin typeface="Calibri" pitchFamily="-108" charset="0"/>
              </a:endParaRPr>
            </a:p>
          </p:txBody>
        </p:sp>
      </p:grpSp>
      <p:grpSp>
        <p:nvGrpSpPr>
          <p:cNvPr id="4" name="Group 21"/>
          <p:cNvGrpSpPr>
            <a:grpSpLocks/>
          </p:cNvGrpSpPr>
          <p:nvPr/>
        </p:nvGrpSpPr>
        <p:grpSpPr bwMode="auto">
          <a:xfrm>
            <a:off x="4429124" y="2214554"/>
            <a:ext cx="2214578" cy="2571768"/>
            <a:chOff x="769938" y="3521075"/>
            <a:chExt cx="3857625" cy="1857375"/>
          </a:xfrm>
        </p:grpSpPr>
        <p:sp>
          <p:nvSpPr>
            <p:cNvPr id="267" name="Rectangle 27"/>
            <p:cNvSpPr>
              <a:spLocks noChangeArrowheads="1"/>
            </p:cNvSpPr>
            <p:nvPr/>
          </p:nvSpPr>
          <p:spPr bwMode="auto">
            <a:xfrm>
              <a:off x="769938"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8" name="Rectangle 39"/>
            <p:cNvSpPr>
              <a:spLocks noChangeArrowheads="1"/>
            </p:cNvSpPr>
            <p:nvPr/>
          </p:nvSpPr>
          <p:spPr bwMode="auto">
            <a:xfrm>
              <a:off x="769938" y="3521075"/>
              <a:ext cx="3857625" cy="309563"/>
            </a:xfrm>
            <a:prstGeom prst="rect">
              <a:avLst/>
            </a:prstGeom>
            <a:gradFill rotWithShape="1">
              <a:gsLst>
                <a:gs pos="0">
                  <a:srgbClr val="208A00"/>
                </a:gs>
                <a:gs pos="100000">
                  <a:srgbClr val="5AF300"/>
                </a:gs>
              </a:gsLst>
              <a:lin ang="5400000" scaled="1"/>
            </a:gradFill>
            <a:ln w="19050">
              <a:noFill/>
              <a:round/>
              <a:headEnd/>
              <a:tailEnd/>
            </a:ln>
          </p:spPr>
          <p:txBody>
            <a:bodyPr/>
            <a:lstStyle/>
            <a:p>
              <a:pPr algn="ctr">
                <a:defRPr/>
              </a:pPr>
              <a:r>
                <a:rPr lang="el-GR" sz="1400" b="1" noProof="1" smtClean="0">
                  <a:solidFill>
                    <a:srgbClr val="000000"/>
                  </a:solidFill>
                  <a:latin typeface="Calibri" pitchFamily="-108" charset="0"/>
                </a:rPr>
                <a:t>ΠΑ.ΣΟ.Κ</a:t>
              </a:r>
              <a:endParaRPr lang="en-US" sz="1400" b="1" kern="0" noProof="1">
                <a:solidFill>
                  <a:srgbClr val="000000"/>
                </a:solidFill>
                <a:latin typeface="Calibri" pitchFamily="34" charset="0"/>
                <a:ea typeface="ＭＳ Ｐゴシック" pitchFamily="-97" charset="-128"/>
              </a:endParaRPr>
            </a:p>
          </p:txBody>
        </p:sp>
        <p:sp>
          <p:nvSpPr>
            <p:cNvPr id="31757" name="Rectangle 39"/>
            <p:cNvSpPr>
              <a:spLocks noChangeArrowheads="1"/>
            </p:cNvSpPr>
            <p:nvPr/>
          </p:nvSpPr>
          <p:spPr bwMode="auto">
            <a:xfrm>
              <a:off x="769938" y="3521075"/>
              <a:ext cx="3854359" cy="513742"/>
            </a:xfrm>
            <a:prstGeom prst="rect">
              <a:avLst/>
            </a:prstGeom>
            <a:noFill/>
            <a:ln w="19050">
              <a:noFill/>
              <a:round/>
              <a:headEnd/>
              <a:tailEnd/>
            </a:ln>
          </p:spPr>
          <p:txBody>
            <a:bodyPr anchor="ctr"/>
            <a:lstStyle/>
            <a:p>
              <a:pPr algn="ctr"/>
              <a:r>
                <a:rPr lang="el-GR" sz="1600" b="1" noProof="1" smtClean="0">
                  <a:solidFill>
                    <a:srgbClr val="000000"/>
                  </a:solidFill>
                  <a:latin typeface="Calibri" pitchFamily="-108" charset="0"/>
                </a:rPr>
                <a:t>.</a:t>
              </a:r>
              <a:endParaRPr lang="en-US" sz="1600" b="1" noProof="1">
                <a:solidFill>
                  <a:srgbClr val="000000"/>
                </a:solidFill>
                <a:latin typeface="Calibri" pitchFamily="-108" charset="0"/>
              </a:endParaRPr>
            </a:p>
          </p:txBody>
        </p:sp>
        <p:sp>
          <p:nvSpPr>
            <p:cNvPr id="279" name="Tekstboks 36"/>
            <p:cNvSpPr txBox="1">
              <a:spLocks noChangeArrowheads="1"/>
            </p:cNvSpPr>
            <p:nvPr/>
          </p:nvSpPr>
          <p:spPr bwMode="auto">
            <a:xfrm>
              <a:off x="1339851" y="3949753"/>
              <a:ext cx="2859453" cy="147691"/>
            </a:xfrm>
            <a:prstGeom prst="rect">
              <a:avLst/>
            </a:prstGeom>
            <a:noFill/>
            <a:ln w="9525">
              <a:noFill/>
              <a:miter lim="800000"/>
              <a:headEnd/>
              <a:tailEnd/>
            </a:ln>
          </p:spPr>
          <p:txBody>
            <a:bodyPr>
              <a:spAutoFit/>
            </a:bodyPr>
            <a:lstStyle/>
            <a:p>
              <a:pPr defTabSz="914400" fontAlgn="auto">
                <a:spcBef>
                  <a:spcPts val="0"/>
                </a:spcBef>
                <a:spcAft>
                  <a:spcPts val="0"/>
                </a:spcAft>
                <a:defRPr/>
              </a:pPr>
              <a:endParaRPr lang="da-DK" sz="1600" kern="0" dirty="0">
                <a:solidFill>
                  <a:sysClr val="window" lastClr="FFFFFF"/>
                </a:solidFill>
                <a:latin typeface="Calibri" pitchFamily="34" charset="0"/>
                <a:ea typeface="ＭＳ Ｐゴシック" pitchFamily="-97" charset="-128"/>
              </a:endParaRPr>
            </a:p>
          </p:txBody>
        </p:sp>
      </p:grpSp>
      <p:grpSp>
        <p:nvGrpSpPr>
          <p:cNvPr id="5" name="Group 20"/>
          <p:cNvGrpSpPr>
            <a:grpSpLocks/>
          </p:cNvGrpSpPr>
          <p:nvPr/>
        </p:nvGrpSpPr>
        <p:grpSpPr bwMode="auto">
          <a:xfrm>
            <a:off x="214282" y="4857760"/>
            <a:ext cx="2643206" cy="1857388"/>
            <a:chOff x="4699000" y="3521075"/>
            <a:chExt cx="3857625" cy="1857375"/>
          </a:xfrm>
        </p:grpSpPr>
        <p:sp>
          <p:nvSpPr>
            <p:cNvPr id="265" name="Rectangle 27"/>
            <p:cNvSpPr>
              <a:spLocks noChangeArrowheads="1"/>
            </p:cNvSpPr>
            <p:nvPr/>
          </p:nvSpPr>
          <p:spPr bwMode="auto">
            <a:xfrm>
              <a:off x="4699000"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6" name="Rectangle 39"/>
            <p:cNvSpPr>
              <a:spLocks noChangeArrowheads="1"/>
            </p:cNvSpPr>
            <p:nvPr/>
          </p:nvSpPr>
          <p:spPr bwMode="auto">
            <a:xfrm>
              <a:off x="4699000" y="3521075"/>
              <a:ext cx="3857625" cy="357188"/>
            </a:xfrm>
            <a:prstGeom prst="rect">
              <a:avLst/>
            </a:prstGeom>
            <a:gradFill flip="none" rotWithShape="1">
              <a:gsLst>
                <a:gs pos="0">
                  <a:srgbClr val="FF0000"/>
                </a:gs>
                <a:gs pos="100000">
                  <a:srgbClr val="800000"/>
                </a:gs>
              </a:gsLst>
              <a:lin ang="16200000" scaled="1"/>
              <a:tileRect/>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276" name="Rectangle 39"/>
            <p:cNvSpPr>
              <a:spLocks noChangeArrowheads="1"/>
            </p:cNvSpPr>
            <p:nvPr/>
          </p:nvSpPr>
          <p:spPr bwMode="auto">
            <a:xfrm>
              <a:off x="4699000" y="3521075"/>
              <a:ext cx="3857625"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latin typeface="Calibri" pitchFamily="34" charset="0"/>
                  <a:ea typeface="ＭＳ Ｐゴシック" pitchFamily="-97" charset="-128"/>
                </a:rPr>
                <a:t>Κ.Κ.Ε.</a:t>
              </a:r>
              <a:endParaRPr lang="en-US" sz="1600" b="1" kern="0" noProof="1">
                <a:latin typeface="Calibri" pitchFamily="34" charset="0"/>
                <a:ea typeface="ＭＳ Ｐゴシック" pitchFamily="-97" charset="-128"/>
              </a:endParaRPr>
            </a:p>
          </p:txBody>
        </p:sp>
      </p:grpSp>
      <p:sp>
        <p:nvSpPr>
          <p:cNvPr id="23" name="22 - Ορθογώνιο"/>
          <p:cNvSpPr/>
          <p:nvPr/>
        </p:nvSpPr>
        <p:spPr>
          <a:xfrm>
            <a:off x="1071538" y="142852"/>
            <a:ext cx="6005940" cy="584775"/>
          </a:xfrm>
          <a:prstGeom prst="rect">
            <a:avLst/>
          </a:prstGeom>
        </p:spPr>
        <p:txBody>
          <a:bodyPr wrap="none">
            <a:spAutoFit/>
          </a:bodyPr>
          <a:lstStyle/>
          <a:p>
            <a:r>
              <a:rPr lang="el-GR" sz="3200" b="1" dirty="0" smtClean="0"/>
              <a:t>Βουλευτικές εκλογές Μαΐου  2012</a:t>
            </a:r>
            <a:endParaRPr lang="el-GR" sz="3200" b="1" dirty="0"/>
          </a:p>
        </p:txBody>
      </p:sp>
      <p:sp>
        <p:nvSpPr>
          <p:cNvPr id="24" name="23 - Ορθογώνιο"/>
          <p:cNvSpPr/>
          <p:nvPr/>
        </p:nvSpPr>
        <p:spPr>
          <a:xfrm>
            <a:off x="142844" y="2643182"/>
            <a:ext cx="2143140" cy="2277547"/>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pPr>
              <a:buFont typeface="Arial" pitchFamily="34" charset="0"/>
              <a:buChar char="•"/>
            </a:pP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Flickr</a:t>
            </a:r>
            <a:endParaRPr lang="el-GR" sz="1400" dirty="0" smtClean="0">
              <a:solidFill>
                <a:schemeClr val="bg1"/>
              </a:solidFill>
            </a:endParaRPr>
          </a:p>
          <a:p>
            <a:pPr>
              <a:buFont typeface="Arial" pitchFamily="34" charset="0"/>
              <a:buChar char="•"/>
            </a:pPr>
            <a:endParaRPr lang="el-GR" sz="1600" dirty="0">
              <a:solidFill>
                <a:schemeClr val="bg1"/>
              </a:solidFill>
            </a:endParaRPr>
          </a:p>
        </p:txBody>
      </p:sp>
      <p:sp>
        <p:nvSpPr>
          <p:cNvPr id="25" name="24 - Ορθογώνιο"/>
          <p:cNvSpPr/>
          <p:nvPr/>
        </p:nvSpPr>
        <p:spPr>
          <a:xfrm>
            <a:off x="2714612" y="2500306"/>
            <a:ext cx="1643074" cy="338554"/>
          </a:xfrm>
          <a:prstGeom prst="rect">
            <a:avLst/>
          </a:prstGeom>
        </p:spPr>
        <p:txBody>
          <a:bodyPr wrap="square">
            <a:spAutoFit/>
          </a:bodyPr>
          <a:lstStyle/>
          <a:p>
            <a:endParaRPr lang="el-GR" sz="1600" dirty="0">
              <a:solidFill>
                <a:schemeClr val="bg1"/>
              </a:solidFill>
            </a:endParaRPr>
          </a:p>
        </p:txBody>
      </p:sp>
      <p:grpSp>
        <p:nvGrpSpPr>
          <p:cNvPr id="6" name="Group 20"/>
          <p:cNvGrpSpPr>
            <a:grpSpLocks/>
          </p:cNvGrpSpPr>
          <p:nvPr/>
        </p:nvGrpSpPr>
        <p:grpSpPr bwMode="auto">
          <a:xfrm>
            <a:off x="2928927" y="4857760"/>
            <a:ext cx="2928958" cy="1857412"/>
            <a:chOff x="4627119" y="3521075"/>
            <a:chExt cx="3929506" cy="1857375"/>
          </a:xfrm>
        </p:grpSpPr>
        <p:sp>
          <p:nvSpPr>
            <p:cNvPr id="27" name="Rectangle 27"/>
            <p:cNvSpPr>
              <a:spLocks noChangeArrowheads="1"/>
            </p:cNvSpPr>
            <p:nvPr/>
          </p:nvSpPr>
          <p:spPr bwMode="auto">
            <a:xfrm>
              <a:off x="4699000"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a:scene3d>
              <a:camera prst="orthographicFront"/>
              <a:lightRig rig="threePt" dir="t"/>
            </a:scene3d>
            <a:sp3d>
              <a:bevelT/>
            </a:sp3d>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8" name="Rectangle 39"/>
            <p:cNvSpPr>
              <a:spLocks noChangeArrowheads="1"/>
            </p:cNvSpPr>
            <p:nvPr/>
          </p:nvSpPr>
          <p:spPr bwMode="auto">
            <a:xfrm>
              <a:off x="4699000" y="3521075"/>
              <a:ext cx="3857624" cy="357183"/>
            </a:xfrm>
            <a:prstGeom prst="rect">
              <a:avLst/>
            </a:prstGeom>
            <a:solidFill>
              <a:schemeClr val="tx2"/>
            </a:solidFill>
            <a:ln w="9525">
              <a:noFill/>
              <a:miter lim="800000"/>
              <a:headEnd/>
              <a:tailEnd/>
            </a:ln>
            <a:effectLst>
              <a:outerShdw blurRad="63500" dist="23000" dir="5400000" rotWithShape="0">
                <a:srgbClr val="000000">
                  <a:alpha val="34998"/>
                </a:srgbClr>
              </a:outerShdw>
            </a:effectLst>
            <a:scene3d>
              <a:camera prst="orthographicFront"/>
              <a:lightRig rig="threePt" dir="t"/>
            </a:scene3d>
            <a:sp3d>
              <a:bevelT/>
            </a:sp3d>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29" name="Rectangle 39"/>
            <p:cNvSpPr>
              <a:spLocks noChangeArrowheads="1"/>
            </p:cNvSpPr>
            <p:nvPr/>
          </p:nvSpPr>
          <p:spPr bwMode="auto">
            <a:xfrm>
              <a:off x="4627119" y="3521075"/>
              <a:ext cx="3857624"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chemeClr val="bg1"/>
                  </a:solidFill>
                  <a:latin typeface="Calibri" pitchFamily="34" charset="0"/>
                  <a:ea typeface="ＭＳ Ｐゴシック" pitchFamily="-97" charset="-128"/>
                </a:rPr>
                <a:t>Χρυσή Αυγή</a:t>
              </a:r>
              <a:endParaRPr lang="en-US" sz="1600" b="1" kern="0" noProof="1">
                <a:solidFill>
                  <a:schemeClr val="bg1"/>
                </a:solidFill>
                <a:latin typeface="Calibri" pitchFamily="34" charset="0"/>
                <a:ea typeface="ＭＳ Ｐゴシック" pitchFamily="-97" charset="-128"/>
              </a:endParaRPr>
            </a:p>
          </p:txBody>
        </p:sp>
      </p:grpSp>
      <p:grpSp>
        <p:nvGrpSpPr>
          <p:cNvPr id="33" name="Group 20"/>
          <p:cNvGrpSpPr>
            <a:grpSpLocks/>
          </p:cNvGrpSpPr>
          <p:nvPr/>
        </p:nvGrpSpPr>
        <p:grpSpPr bwMode="auto">
          <a:xfrm>
            <a:off x="5988854" y="4857760"/>
            <a:ext cx="3012302" cy="1857388"/>
            <a:chOff x="4699000" y="3521075"/>
            <a:chExt cx="3857625" cy="1857376"/>
          </a:xfrm>
        </p:grpSpPr>
        <p:sp>
          <p:nvSpPr>
            <p:cNvPr id="34" name="Rectangle 27"/>
            <p:cNvSpPr>
              <a:spLocks noChangeArrowheads="1"/>
            </p:cNvSpPr>
            <p:nvPr/>
          </p:nvSpPr>
          <p:spPr bwMode="auto">
            <a:xfrm>
              <a:off x="4699001" y="3759308"/>
              <a:ext cx="3857624"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a:scene3d>
              <a:camera prst="orthographicFront"/>
              <a:lightRig rig="threePt" dir="t"/>
            </a:scene3d>
            <a:sp3d>
              <a:bevelT/>
            </a:sp3d>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35" name="Rectangle 39"/>
            <p:cNvSpPr>
              <a:spLocks noChangeArrowheads="1"/>
            </p:cNvSpPr>
            <p:nvPr/>
          </p:nvSpPr>
          <p:spPr bwMode="auto">
            <a:xfrm>
              <a:off x="4699000" y="3521075"/>
              <a:ext cx="3857625" cy="357187"/>
            </a:xfrm>
            <a:prstGeom prst="rect">
              <a:avLst/>
            </a:prstGeom>
            <a:solidFill>
              <a:srgbClr val="DA0000"/>
            </a:solidFill>
            <a:ln w="9525">
              <a:noFill/>
              <a:miter lim="800000"/>
              <a:headEnd/>
              <a:tailEnd/>
            </a:ln>
            <a:effectLst>
              <a:outerShdw blurRad="63500" dist="23000" dir="5400000" rotWithShape="0">
                <a:srgbClr val="000000">
                  <a:alpha val="34998"/>
                </a:srgbClr>
              </a:outerShdw>
            </a:effectLst>
            <a:scene3d>
              <a:camera prst="orthographicFront"/>
              <a:lightRig rig="threePt" dir="t"/>
            </a:scene3d>
            <a:sp3d>
              <a:bevelT/>
            </a:sp3d>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36" name="Rectangle 39"/>
            <p:cNvSpPr>
              <a:spLocks noChangeArrowheads="1"/>
            </p:cNvSpPr>
            <p:nvPr/>
          </p:nvSpPr>
          <p:spPr bwMode="auto">
            <a:xfrm>
              <a:off x="5080188" y="3521075"/>
              <a:ext cx="3217229" cy="323663"/>
            </a:xfrm>
            <a:prstGeom prst="rect">
              <a:avLst/>
            </a:prstGeom>
            <a:noFill/>
            <a:ln w="9525">
              <a:noFill/>
              <a:miter lim="800000"/>
              <a:headEnd/>
              <a:tailEnd/>
            </a:ln>
            <a:effectLst>
              <a:outerShdw blurRad="63500" dist="23000" dir="5400000" rotWithShape="0">
                <a:srgbClr val="000000">
                  <a:alpha val="34998"/>
                </a:srgbClr>
              </a:outerShdw>
            </a:effectLst>
            <a:scene3d>
              <a:camera prst="orthographicFront"/>
              <a:lightRig rig="threePt" dir="t"/>
            </a:scene3d>
            <a:sp3d>
              <a:bevelT/>
            </a:sp3d>
          </p:spPr>
          <p:txBody>
            <a:bodyPr anchor="ctr"/>
            <a:lstStyle/>
            <a:p>
              <a:pPr algn="ctr" defTabSz="914400" fontAlgn="auto">
                <a:spcBef>
                  <a:spcPts val="0"/>
                </a:spcBef>
                <a:spcAft>
                  <a:spcPts val="0"/>
                </a:spcAft>
                <a:defRPr/>
              </a:pPr>
              <a:r>
                <a:rPr lang="el-GR" sz="1600" b="1" kern="0" noProof="1" smtClean="0">
                  <a:solidFill>
                    <a:schemeClr val="bg1"/>
                  </a:solidFill>
                  <a:latin typeface="Calibri" pitchFamily="34" charset="0"/>
                  <a:ea typeface="ＭＳ Ｐゴシック" pitchFamily="-97" charset="-128"/>
                </a:rPr>
                <a:t>ΔΗΜ.ΑΡ.</a:t>
              </a:r>
              <a:endParaRPr lang="en-US" sz="1600" b="1" kern="0" noProof="1">
                <a:solidFill>
                  <a:schemeClr val="bg1"/>
                </a:solidFill>
                <a:latin typeface="Calibri" pitchFamily="34" charset="0"/>
                <a:ea typeface="ＭＳ Ｐゴシック" pitchFamily="-97" charset="-128"/>
              </a:endParaRPr>
            </a:p>
          </p:txBody>
        </p:sp>
      </p:grpSp>
      <p:grpSp>
        <p:nvGrpSpPr>
          <p:cNvPr id="38" name="Group 18"/>
          <p:cNvGrpSpPr>
            <a:grpSpLocks/>
          </p:cNvGrpSpPr>
          <p:nvPr/>
        </p:nvGrpSpPr>
        <p:grpSpPr bwMode="auto">
          <a:xfrm>
            <a:off x="6715140" y="2214554"/>
            <a:ext cx="2285984" cy="2571768"/>
            <a:chOff x="769936" y="1520826"/>
            <a:chExt cx="3857627" cy="1857374"/>
          </a:xfrm>
        </p:grpSpPr>
        <p:sp>
          <p:nvSpPr>
            <p:cNvPr id="39" name="Rectangle 27"/>
            <p:cNvSpPr>
              <a:spLocks noChangeArrowheads="1"/>
            </p:cNvSpPr>
            <p:nvPr/>
          </p:nvSpPr>
          <p:spPr bwMode="auto">
            <a:xfrm>
              <a:off x="769938"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40" name="Rectangle 39"/>
            <p:cNvSpPr>
              <a:spLocks noChangeArrowheads="1"/>
            </p:cNvSpPr>
            <p:nvPr/>
          </p:nvSpPr>
          <p:spPr bwMode="auto">
            <a:xfrm>
              <a:off x="769936" y="1520826"/>
              <a:ext cx="3857625" cy="30956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41" name="Rectangle 39"/>
            <p:cNvSpPr>
              <a:spLocks noChangeArrowheads="1"/>
            </p:cNvSpPr>
            <p:nvPr/>
          </p:nvSpPr>
          <p:spPr bwMode="auto">
            <a:xfrm>
              <a:off x="1027111" y="1520826"/>
              <a:ext cx="3557868"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ysClr val="window" lastClr="FFFFFF"/>
                  </a:solidFill>
                  <a:latin typeface="Calibri" pitchFamily="34" charset="0"/>
                  <a:ea typeface="ＭＳ Ｐゴシック" pitchFamily="-97" charset="-128"/>
                </a:rPr>
                <a:t>Ανεξαρτιτοι Ελληνες</a:t>
              </a:r>
              <a:endParaRPr lang="en-US" sz="1600" b="1" kern="0" noProof="1">
                <a:solidFill>
                  <a:sysClr val="window" lastClr="FFFFFF"/>
                </a:solidFill>
                <a:latin typeface="Calibri" pitchFamily="34" charset="0"/>
                <a:ea typeface="ＭＳ Ｐゴシック" pitchFamily="-97" charset="-128"/>
              </a:endParaRPr>
            </a:p>
          </p:txBody>
        </p:sp>
      </p:grpSp>
      <p:sp>
        <p:nvSpPr>
          <p:cNvPr id="43" name="42 - Ορθογώνιο"/>
          <p:cNvSpPr/>
          <p:nvPr/>
        </p:nvSpPr>
        <p:spPr>
          <a:xfrm>
            <a:off x="4429124" y="2643182"/>
            <a:ext cx="2143140" cy="2277547"/>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pPr>
              <a:buFont typeface="Arial" pitchFamily="34" charset="0"/>
              <a:buChar char="•"/>
            </a:pP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Flickr</a:t>
            </a:r>
            <a:endParaRPr lang="el-GR" sz="1400" dirty="0" smtClean="0">
              <a:solidFill>
                <a:schemeClr val="bg1"/>
              </a:solidFill>
            </a:endParaRPr>
          </a:p>
          <a:p>
            <a:pPr>
              <a:buFont typeface="Arial" pitchFamily="34" charset="0"/>
              <a:buChar char="•"/>
            </a:pPr>
            <a:endParaRPr lang="el-GR" sz="1600" dirty="0">
              <a:solidFill>
                <a:schemeClr val="bg1"/>
              </a:solidFill>
            </a:endParaRPr>
          </a:p>
        </p:txBody>
      </p:sp>
      <p:sp>
        <p:nvSpPr>
          <p:cNvPr id="44" name="43 - Ορθογώνιο"/>
          <p:cNvSpPr/>
          <p:nvPr/>
        </p:nvSpPr>
        <p:spPr>
          <a:xfrm>
            <a:off x="6786578" y="2643182"/>
            <a:ext cx="2143140" cy="1846659"/>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pPr>
              <a:buFont typeface="Arial" pitchFamily="34" charset="0"/>
              <a:buChar char="•"/>
            </a:pP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endParaRPr lang="el-GR" sz="1600" dirty="0">
              <a:solidFill>
                <a:schemeClr val="bg1"/>
              </a:solidFill>
            </a:endParaRPr>
          </a:p>
        </p:txBody>
      </p:sp>
      <p:sp>
        <p:nvSpPr>
          <p:cNvPr id="45" name="44 - Ορθογώνιο"/>
          <p:cNvSpPr/>
          <p:nvPr/>
        </p:nvSpPr>
        <p:spPr>
          <a:xfrm>
            <a:off x="2214546" y="2643182"/>
            <a:ext cx="2143140" cy="1631216"/>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endParaRPr lang="en-US" sz="1400" dirty="0" smtClean="0">
              <a:solidFill>
                <a:schemeClr val="bg1"/>
              </a:solidFill>
            </a:endParaRPr>
          </a:p>
          <a:p>
            <a:pPr>
              <a:buFont typeface="Arial" pitchFamily="34" charset="0"/>
              <a:buChar char="•"/>
            </a:pPr>
            <a:endParaRPr lang="el-GR" sz="1600" dirty="0">
              <a:solidFill>
                <a:schemeClr val="bg1"/>
              </a:solidFill>
            </a:endParaRPr>
          </a:p>
        </p:txBody>
      </p:sp>
      <p:sp>
        <p:nvSpPr>
          <p:cNvPr id="46" name="45 - Ορθογώνιο"/>
          <p:cNvSpPr/>
          <p:nvPr/>
        </p:nvSpPr>
        <p:spPr>
          <a:xfrm>
            <a:off x="357158" y="5357826"/>
            <a:ext cx="2143140" cy="984885"/>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endParaRPr lang="el-GR" sz="1400" dirty="0" smtClean="0">
              <a:solidFill>
                <a:schemeClr val="bg1"/>
              </a:solidFill>
            </a:endParaRPr>
          </a:p>
          <a:p>
            <a:pPr>
              <a:buFont typeface="Arial" pitchFamily="34" charset="0"/>
              <a:buChar char="•"/>
            </a:pPr>
            <a:endParaRPr lang="el-GR" sz="1600" dirty="0">
              <a:solidFill>
                <a:schemeClr val="bg1"/>
              </a:solidFill>
            </a:endParaRPr>
          </a:p>
        </p:txBody>
      </p:sp>
      <p:sp>
        <p:nvSpPr>
          <p:cNvPr id="47" name="46 - Ορθογώνιο"/>
          <p:cNvSpPr/>
          <p:nvPr/>
        </p:nvSpPr>
        <p:spPr>
          <a:xfrm>
            <a:off x="3071802" y="5370814"/>
            <a:ext cx="2786082" cy="984885"/>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endParaRPr lang="el-GR" sz="1600" dirty="0">
              <a:solidFill>
                <a:schemeClr val="bg1"/>
              </a:solidFill>
            </a:endParaRPr>
          </a:p>
        </p:txBody>
      </p:sp>
      <p:sp>
        <p:nvSpPr>
          <p:cNvPr id="48" name="47 - Ορθογώνιο"/>
          <p:cNvSpPr/>
          <p:nvPr/>
        </p:nvSpPr>
        <p:spPr>
          <a:xfrm>
            <a:off x="6143636" y="5370814"/>
            <a:ext cx="2143140" cy="1415772"/>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Flickr</a:t>
            </a:r>
            <a:endParaRPr lang="el-GR" sz="1400" dirty="0" smtClean="0">
              <a:solidFill>
                <a:schemeClr val="bg1"/>
              </a:solidFill>
            </a:endParaRPr>
          </a:p>
          <a:p>
            <a:pPr>
              <a:buFont typeface="Arial" pitchFamily="34" charset="0"/>
              <a:buChar char="•"/>
            </a:pPr>
            <a:endParaRPr lang="el-GR" sz="1600" dirty="0">
              <a:solidFill>
                <a:schemeClr val="bg1"/>
              </a:solidFill>
            </a:endParaRPr>
          </a:p>
        </p:txBody>
      </p:sp>
      <p:pic>
        <p:nvPicPr>
          <p:cNvPr id="42" name="Picture 4" descr="http://content-mcdn.ethnos.gr/filesystem/images/20130327/low/newego_LARGE_t_1101_54180827.JPG"/>
          <p:cNvPicPr>
            <a:picLocks noChangeAspect="1" noChangeArrowheads="1"/>
          </p:cNvPicPr>
          <p:nvPr/>
        </p:nvPicPr>
        <p:blipFill>
          <a:blip r:embed="rId2" cstate="print"/>
          <a:srcRect/>
          <a:stretch>
            <a:fillRect/>
          </a:stretch>
        </p:blipFill>
        <p:spPr bwMode="auto">
          <a:xfrm>
            <a:off x="142844" y="2214554"/>
            <a:ext cx="2000264" cy="428628"/>
          </a:xfrm>
          <a:prstGeom prst="rect">
            <a:avLst/>
          </a:prstGeom>
          <a:noFill/>
        </p:spPr>
      </p:pic>
      <p:pic>
        <p:nvPicPr>
          <p:cNvPr id="49" name="Picture 6" descr="http://ekorinthos.gr/wp-content/uploads/2012/03/pasok.gif"/>
          <p:cNvPicPr>
            <a:picLocks noChangeAspect="1" noChangeArrowheads="1"/>
          </p:cNvPicPr>
          <p:nvPr/>
        </p:nvPicPr>
        <p:blipFill>
          <a:blip r:embed="rId3"/>
          <a:srcRect/>
          <a:stretch>
            <a:fillRect/>
          </a:stretch>
        </p:blipFill>
        <p:spPr bwMode="auto">
          <a:xfrm>
            <a:off x="4429124" y="2214554"/>
            <a:ext cx="2214578" cy="471472"/>
          </a:xfrm>
          <a:prstGeom prst="rect">
            <a:avLst/>
          </a:prstGeom>
          <a:noFill/>
        </p:spPr>
      </p:pic>
      <p:pic>
        <p:nvPicPr>
          <p:cNvPr id="50" name="Picture 10" descr="http://3.bp.blogspot.com/-wP3fvPjWkdM/UNwV3ty2UZI/AAAAAAAALGQ/75zhdefISwc/s1600/%CE%9A%CE%9A%CE%95.jpg"/>
          <p:cNvPicPr>
            <a:picLocks noChangeAspect="1" noChangeArrowheads="1"/>
          </p:cNvPicPr>
          <p:nvPr/>
        </p:nvPicPr>
        <p:blipFill>
          <a:blip r:embed="rId4"/>
          <a:srcRect/>
          <a:stretch>
            <a:fillRect/>
          </a:stretch>
        </p:blipFill>
        <p:spPr bwMode="auto">
          <a:xfrm>
            <a:off x="214282" y="4857760"/>
            <a:ext cx="2643206" cy="367718"/>
          </a:xfrm>
          <a:prstGeom prst="rect">
            <a:avLst/>
          </a:prstGeom>
          <a:noFill/>
        </p:spPr>
      </p:pic>
      <p:pic>
        <p:nvPicPr>
          <p:cNvPr id="52" name="Picture 4" descr="http://www.aftodioikisi.gr/mediafiles/2013/02/siriza_logo_aftodioikisi-620x320.jpg"/>
          <p:cNvPicPr>
            <a:picLocks noChangeAspect="1" noChangeArrowheads="1"/>
          </p:cNvPicPr>
          <p:nvPr/>
        </p:nvPicPr>
        <p:blipFill>
          <a:blip r:embed="rId5" cstate="print"/>
          <a:srcRect/>
          <a:stretch>
            <a:fillRect/>
          </a:stretch>
        </p:blipFill>
        <p:spPr bwMode="auto">
          <a:xfrm>
            <a:off x="2214546" y="2214554"/>
            <a:ext cx="2143140" cy="428628"/>
          </a:xfrm>
          <a:prstGeom prst="rect">
            <a:avLst/>
          </a:prstGeom>
          <a:noFill/>
        </p:spPr>
      </p:pic>
      <p:pic>
        <p:nvPicPr>
          <p:cNvPr id="18436" name="Picture 4" descr="http://2.bp.blogspot.com/-coBTI8AQMx4/TqIEJxX2JtI/AAAAAAAABjg/Fhwdw7f0F7w/s1600/LOGO%2Bxa-anmakthraki%2B-%2BLogo.jpg"/>
          <p:cNvPicPr>
            <a:picLocks noChangeAspect="1" noChangeArrowheads="1"/>
          </p:cNvPicPr>
          <p:nvPr/>
        </p:nvPicPr>
        <p:blipFill>
          <a:blip r:embed="rId6" cstate="print"/>
          <a:srcRect r="17822" b="29768"/>
          <a:stretch>
            <a:fillRect/>
          </a:stretch>
        </p:blipFill>
        <p:spPr bwMode="auto">
          <a:xfrm>
            <a:off x="2928926" y="4857760"/>
            <a:ext cx="2928958" cy="394244"/>
          </a:xfrm>
          <a:prstGeom prst="rect">
            <a:avLst/>
          </a:prstGeom>
          <a:noFill/>
        </p:spPr>
      </p:pic>
      <p:pic>
        <p:nvPicPr>
          <p:cNvPr id="18438" name="Picture 6" descr="http://godrama.gr/wp-content/uploads/2012/04/dim_aristera11112.jpg"/>
          <p:cNvPicPr>
            <a:picLocks noChangeAspect="1" noChangeArrowheads="1"/>
          </p:cNvPicPr>
          <p:nvPr/>
        </p:nvPicPr>
        <p:blipFill>
          <a:blip r:embed="rId7"/>
          <a:srcRect/>
          <a:stretch>
            <a:fillRect/>
          </a:stretch>
        </p:blipFill>
        <p:spPr bwMode="auto">
          <a:xfrm>
            <a:off x="5929322" y="4786322"/>
            <a:ext cx="3071834" cy="428628"/>
          </a:xfrm>
          <a:prstGeom prst="rect">
            <a:avLst/>
          </a:prstGeom>
          <a:noFill/>
        </p:spPr>
      </p:pic>
      <p:pic>
        <p:nvPicPr>
          <p:cNvPr id="18440" name="Picture 8" descr="http://2.bp.blogspot.com/-rseaA7B0suA/T5hyy3gIFsI/AAAAAAAAABg/J8oKDQvrsZY/s1600/logo_final_anexartitoiellines.jpg"/>
          <p:cNvPicPr>
            <a:picLocks noChangeAspect="1" noChangeArrowheads="1"/>
          </p:cNvPicPr>
          <p:nvPr/>
        </p:nvPicPr>
        <p:blipFill>
          <a:blip r:embed="rId8" cstate="print"/>
          <a:srcRect/>
          <a:stretch>
            <a:fillRect/>
          </a:stretch>
        </p:blipFill>
        <p:spPr bwMode="auto">
          <a:xfrm>
            <a:off x="6715140" y="2214554"/>
            <a:ext cx="2286016" cy="470521"/>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B0F0"/>
          </a:solidFill>
        </p:spPr>
        <p:txBody>
          <a:bodyPr/>
          <a:lstStyle/>
          <a:p>
            <a:r>
              <a:rPr lang="el-GR" dirty="0" smtClean="0"/>
              <a:t>Νέα Δημοκρατία</a:t>
            </a:r>
            <a:endParaRPr lang="el-GR" dirty="0"/>
          </a:p>
        </p:txBody>
      </p:sp>
      <p:sp>
        <p:nvSpPr>
          <p:cNvPr id="3" name="2 - Θέση περιεχομένου"/>
          <p:cNvSpPr>
            <a:spLocks noGrp="1"/>
          </p:cNvSpPr>
          <p:nvPr>
            <p:ph idx="1"/>
          </p:nvPr>
        </p:nvSpPr>
        <p:spPr>
          <a:xfrm>
            <a:off x="428596" y="1117615"/>
            <a:ext cx="4043362" cy="4525963"/>
          </a:xfrm>
        </p:spPr>
        <p:txBody>
          <a:bodyPr/>
          <a:lstStyle/>
          <a:p>
            <a:r>
              <a:rPr lang="el-GR" dirty="0" smtClean="0"/>
              <a:t>Ιστοσελίδα</a:t>
            </a:r>
            <a:endParaRPr lang="en-US" dirty="0" smtClean="0"/>
          </a:p>
          <a:p>
            <a:pPr>
              <a:buNone/>
            </a:pPr>
            <a:r>
              <a:rPr lang="el-GR" dirty="0" smtClean="0"/>
              <a:t> </a:t>
            </a:r>
            <a:endParaRPr lang="el-GR" dirty="0"/>
          </a:p>
        </p:txBody>
      </p:sp>
      <p:pic>
        <p:nvPicPr>
          <p:cNvPr id="3074" name="Picture 2" descr="C:\Users\Θανάσης\Desktop\Καταγραφήggg.PNG"/>
          <p:cNvPicPr>
            <a:picLocks noChangeAspect="1" noChangeArrowheads="1"/>
          </p:cNvPicPr>
          <p:nvPr/>
        </p:nvPicPr>
        <p:blipFill>
          <a:blip r:embed="rId2"/>
          <a:srcRect l="795" r="5268" b="862"/>
          <a:stretch>
            <a:fillRect/>
          </a:stretch>
        </p:blipFill>
        <p:spPr bwMode="auto">
          <a:xfrm>
            <a:off x="3143240" y="4000504"/>
            <a:ext cx="5786477" cy="2643265"/>
          </a:xfrm>
          <a:prstGeom prst="rect">
            <a:avLst/>
          </a:prstGeom>
          <a:noFill/>
        </p:spPr>
      </p:pic>
      <p:pic>
        <p:nvPicPr>
          <p:cNvPr id="7" name="6 - Εικόνα"/>
          <p:cNvPicPr/>
          <p:nvPr/>
        </p:nvPicPr>
        <p:blipFill>
          <a:blip r:embed="rId3" cstate="print"/>
          <a:srcRect l="1983" t="18359" r="8950" b="7813"/>
          <a:stretch>
            <a:fillRect/>
          </a:stretch>
        </p:blipFill>
        <p:spPr bwMode="auto">
          <a:xfrm>
            <a:off x="214282" y="1643050"/>
            <a:ext cx="5857916" cy="2857520"/>
          </a:xfrm>
          <a:prstGeom prst="rect">
            <a:avLst/>
          </a:prstGeom>
          <a:noFill/>
          <a:ln w="9525">
            <a:noFill/>
            <a:miter lim="800000"/>
            <a:headEnd/>
            <a:tailEnd/>
          </a:ln>
        </p:spPr>
      </p:pic>
      <p:pic>
        <p:nvPicPr>
          <p:cNvPr id="6" name="Picture 6" descr="http://www.agriniopress.gr/wordpress/wp-content/uploads/2013/05/po-nd-logo.jpg"/>
          <p:cNvPicPr>
            <a:picLocks noChangeAspect="1" noChangeArrowheads="1"/>
          </p:cNvPicPr>
          <p:nvPr/>
        </p:nvPicPr>
        <p:blipFill>
          <a:blip r:embed="rId4"/>
          <a:srcRect/>
          <a:stretch>
            <a:fillRect/>
          </a:stretch>
        </p:blipFill>
        <p:spPr bwMode="auto">
          <a:xfrm>
            <a:off x="357158" y="142852"/>
            <a:ext cx="8358246" cy="1023952"/>
          </a:xfrm>
          <a:prstGeom prst="rect">
            <a:avLst/>
          </a:prstGeom>
          <a:noFill/>
        </p:spPr>
      </p:pic>
      <p:pic>
        <p:nvPicPr>
          <p:cNvPr id="8" name="Picture 10" descr="http://3.bp.blogspot.com/-P6Oe-bugVuY/URQg0fAkcuI/AAAAAAAAaDw/Kjkq1VpQ8Ro/s1600/%CE%A3%CE%A5%CE%A1%CE%99%CE%96%CE%91+%CE%95%CE%9A%CE%9C+logo.PNG"/>
          <p:cNvPicPr>
            <a:picLocks noChangeAspect="1" noChangeArrowheads="1"/>
          </p:cNvPicPr>
          <p:nvPr/>
        </p:nvPicPr>
        <p:blipFill>
          <a:blip r:embed="rId5"/>
          <a:srcRect/>
          <a:stretch>
            <a:fillRect/>
          </a:stretch>
        </p:blipFill>
        <p:spPr bwMode="auto">
          <a:xfrm>
            <a:off x="357158" y="142852"/>
            <a:ext cx="8429684" cy="1000132"/>
          </a:xfrm>
          <a:prstGeom prst="rect">
            <a:avLst/>
          </a:prstGeom>
          <a:noFill/>
        </p:spPr>
      </p:pic>
      <p:pic>
        <p:nvPicPr>
          <p:cNvPr id="10" name="9 - Εικόνα"/>
          <p:cNvPicPr/>
          <p:nvPr/>
        </p:nvPicPr>
        <p:blipFill>
          <a:blip r:embed="rId6" cstate="print"/>
          <a:srcRect t="57227" r="1767" b="3299"/>
          <a:stretch>
            <a:fillRect/>
          </a:stretch>
        </p:blipFill>
        <p:spPr bwMode="auto">
          <a:xfrm>
            <a:off x="0" y="4143380"/>
            <a:ext cx="6405570" cy="2440047"/>
          </a:xfrm>
          <a:prstGeom prst="rect">
            <a:avLst/>
          </a:prstGeom>
          <a:noFill/>
          <a:ln w="9525">
            <a:noFill/>
            <a:miter lim="800000"/>
            <a:headEnd/>
            <a:tailEnd/>
          </a:ln>
        </p:spPr>
      </p:pic>
      <p:pic>
        <p:nvPicPr>
          <p:cNvPr id="9" name="8 - Εικόνα"/>
          <p:cNvPicPr/>
          <p:nvPr/>
        </p:nvPicPr>
        <p:blipFill>
          <a:blip r:embed="rId7" cstate="print"/>
          <a:srcRect t="11531" r="1142" b="28711"/>
          <a:stretch>
            <a:fillRect/>
          </a:stretch>
        </p:blipFill>
        <p:spPr bwMode="auto">
          <a:xfrm>
            <a:off x="3071770" y="1714488"/>
            <a:ext cx="6072230" cy="2857520"/>
          </a:xfrm>
          <a:prstGeom prst="rect">
            <a:avLst/>
          </a:prstGeom>
          <a:noFill/>
          <a:ln w="9525">
            <a:noFill/>
            <a:miter lim="800000"/>
            <a:headEnd/>
            <a:tailEnd/>
          </a:ln>
        </p:spPr>
      </p:pic>
      <p:pic>
        <p:nvPicPr>
          <p:cNvPr id="11" name="Picture 9" descr="C:\Documents and Settings\Administrator\Επιφάνεια εργασίας\pasok anasygkrotisi tripoli logo12.JPG"/>
          <p:cNvPicPr>
            <a:picLocks noChangeAspect="1" noChangeArrowheads="1"/>
          </p:cNvPicPr>
          <p:nvPr/>
        </p:nvPicPr>
        <p:blipFill>
          <a:blip r:embed="rId8"/>
          <a:srcRect/>
          <a:stretch>
            <a:fillRect/>
          </a:stretch>
        </p:blipFill>
        <p:spPr bwMode="auto">
          <a:xfrm>
            <a:off x="428596" y="214290"/>
            <a:ext cx="8286808" cy="1000132"/>
          </a:xfrm>
          <a:prstGeom prst="rect">
            <a:avLst/>
          </a:prstGeom>
          <a:noFill/>
        </p:spPr>
      </p:pic>
      <p:pic>
        <p:nvPicPr>
          <p:cNvPr id="13" name="12 - Εικόνα"/>
          <p:cNvPicPr/>
          <p:nvPr/>
        </p:nvPicPr>
        <p:blipFill>
          <a:blip r:embed="rId9" cstate="print"/>
          <a:srcRect t="48633" r="1394" b="3711"/>
          <a:stretch>
            <a:fillRect/>
          </a:stretch>
        </p:blipFill>
        <p:spPr bwMode="auto">
          <a:xfrm>
            <a:off x="4143372" y="4000504"/>
            <a:ext cx="4572032" cy="2428892"/>
          </a:xfrm>
          <a:prstGeom prst="rect">
            <a:avLst/>
          </a:prstGeom>
          <a:noFill/>
          <a:ln w="9525">
            <a:noFill/>
            <a:miter lim="800000"/>
            <a:headEnd/>
            <a:tailEnd/>
          </a:ln>
        </p:spPr>
      </p:pic>
      <p:pic>
        <p:nvPicPr>
          <p:cNvPr id="12" name="11 - Εικόνα"/>
          <p:cNvPicPr/>
          <p:nvPr/>
        </p:nvPicPr>
        <p:blipFill>
          <a:blip r:embed="rId10" cstate="print"/>
          <a:srcRect t="6641" r="9143" b="44727"/>
          <a:stretch>
            <a:fillRect/>
          </a:stretch>
        </p:blipFill>
        <p:spPr bwMode="auto">
          <a:xfrm>
            <a:off x="285720" y="1714488"/>
            <a:ext cx="5072066" cy="2786082"/>
          </a:xfrm>
          <a:prstGeom prst="rect">
            <a:avLst/>
          </a:prstGeom>
          <a:noFill/>
          <a:ln w="9525">
            <a:noFill/>
            <a:miter lim="800000"/>
            <a:headEnd/>
            <a:tailEnd/>
          </a:ln>
        </p:spPr>
      </p:pic>
      <p:pic>
        <p:nvPicPr>
          <p:cNvPr id="14" name="Picture 8" descr="http://2.bp.blogspot.com/-rseaA7B0suA/T5hyy3gIFsI/AAAAAAAAABg/J8oKDQvrsZY/s1600/logo_final_anexartitoiellines.jpg"/>
          <p:cNvPicPr>
            <a:picLocks noChangeAspect="1" noChangeArrowheads="1"/>
          </p:cNvPicPr>
          <p:nvPr/>
        </p:nvPicPr>
        <p:blipFill>
          <a:blip r:embed="rId11" cstate="print"/>
          <a:srcRect/>
          <a:stretch>
            <a:fillRect/>
          </a:stretch>
        </p:blipFill>
        <p:spPr bwMode="auto">
          <a:xfrm>
            <a:off x="428596" y="142876"/>
            <a:ext cx="8286808" cy="1071546"/>
          </a:xfrm>
          <a:prstGeom prst="rect">
            <a:avLst/>
          </a:prstGeom>
          <a:noFill/>
        </p:spPr>
      </p:pic>
      <p:pic>
        <p:nvPicPr>
          <p:cNvPr id="16" name="15 - Εικόνα"/>
          <p:cNvPicPr/>
          <p:nvPr/>
        </p:nvPicPr>
        <p:blipFill>
          <a:blip r:embed="rId12" cstate="print"/>
          <a:srcRect l="10655" t="37472" r="13135" b="3837"/>
          <a:stretch>
            <a:fillRect/>
          </a:stretch>
        </p:blipFill>
        <p:spPr bwMode="auto">
          <a:xfrm>
            <a:off x="2500298" y="4214818"/>
            <a:ext cx="6271978" cy="2428868"/>
          </a:xfrm>
          <a:prstGeom prst="rect">
            <a:avLst/>
          </a:prstGeom>
          <a:noFill/>
          <a:ln w="9525">
            <a:noFill/>
            <a:miter lim="800000"/>
            <a:headEnd/>
            <a:tailEnd/>
          </a:ln>
        </p:spPr>
      </p:pic>
      <p:pic>
        <p:nvPicPr>
          <p:cNvPr id="15" name="14 - Εικόνα"/>
          <p:cNvPicPr/>
          <p:nvPr/>
        </p:nvPicPr>
        <p:blipFill>
          <a:blip r:embed="rId13" cstate="print"/>
          <a:srcRect l="10655" t="6095" r="12954" b="4740"/>
          <a:stretch>
            <a:fillRect/>
          </a:stretch>
        </p:blipFill>
        <p:spPr bwMode="auto">
          <a:xfrm>
            <a:off x="142844" y="1571612"/>
            <a:ext cx="5572164" cy="2571768"/>
          </a:xfrm>
          <a:prstGeom prst="rect">
            <a:avLst/>
          </a:prstGeom>
          <a:noFill/>
          <a:ln w="9525">
            <a:noFill/>
            <a:miter lim="800000"/>
            <a:headEnd/>
            <a:tailEnd/>
          </a:ln>
        </p:spPr>
      </p:pic>
      <p:pic>
        <p:nvPicPr>
          <p:cNvPr id="17" name="Picture 4" descr="http://tvxs.gr/sites/default/files/imagecache/node_image/article/2010/39/44978-kke_logo.jpg"/>
          <p:cNvPicPr>
            <a:picLocks noChangeAspect="1" noChangeArrowheads="1"/>
          </p:cNvPicPr>
          <p:nvPr/>
        </p:nvPicPr>
        <p:blipFill>
          <a:blip r:embed="rId14"/>
          <a:srcRect/>
          <a:stretch>
            <a:fillRect/>
          </a:stretch>
        </p:blipFill>
        <p:spPr bwMode="auto">
          <a:xfrm>
            <a:off x="357158" y="142852"/>
            <a:ext cx="8358246" cy="1071570"/>
          </a:xfrm>
          <a:prstGeom prst="rect">
            <a:avLst/>
          </a:prstGeom>
          <a:noFill/>
        </p:spPr>
      </p:pic>
      <p:pic>
        <p:nvPicPr>
          <p:cNvPr id="18" name="17 - Εικόνα"/>
          <p:cNvPicPr/>
          <p:nvPr/>
        </p:nvPicPr>
        <p:blipFill>
          <a:blip r:embed="rId15" cstate="print"/>
          <a:srcRect l="11016" t="6074" r="12232" b="12623"/>
          <a:stretch>
            <a:fillRect/>
          </a:stretch>
        </p:blipFill>
        <p:spPr bwMode="auto">
          <a:xfrm>
            <a:off x="3428992" y="1643050"/>
            <a:ext cx="5500726" cy="2500330"/>
          </a:xfrm>
          <a:prstGeom prst="rect">
            <a:avLst/>
          </a:prstGeom>
          <a:noFill/>
          <a:ln w="9525">
            <a:noFill/>
            <a:miter lim="800000"/>
            <a:headEnd/>
            <a:tailEnd/>
          </a:ln>
        </p:spPr>
      </p:pic>
      <p:pic>
        <p:nvPicPr>
          <p:cNvPr id="19" name="18 - Εικόνα"/>
          <p:cNvPicPr/>
          <p:nvPr/>
        </p:nvPicPr>
        <p:blipFill>
          <a:blip r:embed="rId16" cstate="print"/>
          <a:srcRect l="11016" t="25508" r="24332" b="18284"/>
          <a:stretch>
            <a:fillRect/>
          </a:stretch>
        </p:blipFill>
        <p:spPr bwMode="auto">
          <a:xfrm>
            <a:off x="785786" y="4143380"/>
            <a:ext cx="5857916" cy="2357454"/>
          </a:xfrm>
          <a:prstGeom prst="rect">
            <a:avLst/>
          </a:prstGeom>
          <a:noFill/>
          <a:ln w="9525">
            <a:noFill/>
            <a:miter lim="800000"/>
            <a:headEnd/>
            <a:tailEnd/>
          </a:ln>
        </p:spPr>
      </p:pic>
      <p:pic>
        <p:nvPicPr>
          <p:cNvPr id="20" name="Picture 4" descr="http://2.bp.blogspot.com/-coBTI8AQMx4/TqIEJxX2JtI/AAAAAAAABjg/Fhwdw7f0F7w/s1600/LOGO%2Bxa-anmakthraki%2B-%2BLogo.jpg"/>
          <p:cNvPicPr>
            <a:picLocks noChangeAspect="1" noChangeArrowheads="1"/>
          </p:cNvPicPr>
          <p:nvPr/>
        </p:nvPicPr>
        <p:blipFill>
          <a:blip r:embed="rId17" cstate="print"/>
          <a:srcRect r="17822" b="29768"/>
          <a:stretch>
            <a:fillRect/>
          </a:stretch>
        </p:blipFill>
        <p:spPr bwMode="auto">
          <a:xfrm>
            <a:off x="285721" y="142852"/>
            <a:ext cx="8429684" cy="1071570"/>
          </a:xfrm>
          <a:prstGeom prst="rect">
            <a:avLst/>
          </a:prstGeom>
          <a:noFill/>
        </p:spPr>
      </p:pic>
      <p:pic>
        <p:nvPicPr>
          <p:cNvPr id="21" name="20 - Εικόνα"/>
          <p:cNvPicPr/>
          <p:nvPr/>
        </p:nvPicPr>
        <p:blipFill>
          <a:blip r:embed="rId18" cstate="print"/>
          <a:srcRect l="9518" t="6297" r="12453" b="43577"/>
          <a:stretch>
            <a:fillRect/>
          </a:stretch>
        </p:blipFill>
        <p:spPr bwMode="auto">
          <a:xfrm>
            <a:off x="214282" y="1643050"/>
            <a:ext cx="5929354" cy="3000396"/>
          </a:xfrm>
          <a:prstGeom prst="rect">
            <a:avLst/>
          </a:prstGeom>
          <a:noFill/>
          <a:ln w="9525">
            <a:noFill/>
            <a:miter lim="800000"/>
            <a:headEnd/>
            <a:tailEnd/>
          </a:ln>
        </p:spPr>
      </p:pic>
      <p:pic>
        <p:nvPicPr>
          <p:cNvPr id="22" name="21 - Εικόνα"/>
          <p:cNvPicPr/>
          <p:nvPr/>
        </p:nvPicPr>
        <p:blipFill>
          <a:blip r:embed="rId19" cstate="print"/>
          <a:srcRect t="69300" r="37515" b="4289"/>
          <a:stretch>
            <a:fillRect/>
          </a:stretch>
        </p:blipFill>
        <p:spPr bwMode="auto">
          <a:xfrm>
            <a:off x="2357422" y="4643446"/>
            <a:ext cx="6628858" cy="2043117"/>
          </a:xfrm>
          <a:prstGeom prst="rect">
            <a:avLst/>
          </a:prstGeom>
          <a:noFill/>
          <a:ln w="9525">
            <a:noFill/>
            <a:miter lim="800000"/>
            <a:headEnd/>
            <a:tailEnd/>
          </a:ln>
        </p:spPr>
      </p:pic>
      <p:pic>
        <p:nvPicPr>
          <p:cNvPr id="23" name="Picture 6" descr="http://a.media.newsbomb.gr/items/cache/409724baf1dbd3726a80c8eac9a9413b_XL.jpg"/>
          <p:cNvPicPr>
            <a:picLocks noChangeAspect="1" noChangeArrowheads="1"/>
          </p:cNvPicPr>
          <p:nvPr/>
        </p:nvPicPr>
        <p:blipFill>
          <a:blip r:embed="rId20"/>
          <a:srcRect/>
          <a:stretch>
            <a:fillRect/>
          </a:stretch>
        </p:blipFill>
        <p:spPr bwMode="auto">
          <a:xfrm>
            <a:off x="500034" y="142852"/>
            <a:ext cx="8072494" cy="1071546"/>
          </a:xfrm>
          <a:prstGeom prst="rect">
            <a:avLst/>
          </a:prstGeom>
          <a:noFill/>
        </p:spPr>
      </p:pic>
      <p:pic>
        <p:nvPicPr>
          <p:cNvPr id="24" name="23 - Εικόνα"/>
          <p:cNvPicPr/>
          <p:nvPr/>
        </p:nvPicPr>
        <p:blipFill>
          <a:blip r:embed="rId21" cstate="print"/>
          <a:srcRect l="12280" t="6095" r="13316" b="5418"/>
          <a:stretch>
            <a:fillRect/>
          </a:stretch>
        </p:blipFill>
        <p:spPr bwMode="auto">
          <a:xfrm>
            <a:off x="2357422" y="4357694"/>
            <a:ext cx="6238882" cy="2253699"/>
          </a:xfrm>
          <a:prstGeom prst="rect">
            <a:avLst/>
          </a:prstGeom>
          <a:noFill/>
          <a:ln w="9525">
            <a:noFill/>
            <a:miter lim="800000"/>
            <a:headEnd/>
            <a:tailEnd/>
          </a:ln>
        </p:spPr>
      </p:pic>
      <p:pic>
        <p:nvPicPr>
          <p:cNvPr id="25" name="24 - Εικόνα"/>
          <p:cNvPicPr/>
          <p:nvPr/>
        </p:nvPicPr>
        <p:blipFill>
          <a:blip r:embed="rId22" cstate="print"/>
          <a:srcRect l="11377" t="7449" r="12954" b="8578"/>
          <a:stretch>
            <a:fillRect/>
          </a:stretch>
        </p:blipFill>
        <p:spPr bwMode="auto">
          <a:xfrm>
            <a:off x="214282" y="1675343"/>
            <a:ext cx="5357850" cy="3000396"/>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5" presetClass="exit" presetSubtype="10" fill="hold" nodeType="withEffect">
                                  <p:stCondLst>
                                    <p:cond delay="0"/>
                                  </p:stCondLst>
                                  <p:childTnLst>
                                    <p:animEffect transition="out" filter="checkerboard(across)">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5" presetClass="exit" presetSubtype="10" fill="hold" nodeType="withEffect">
                                  <p:stCondLst>
                                    <p:cond delay="0"/>
                                  </p:stCondLst>
                                  <p:childTnLst>
                                    <p:animEffect transition="out" filter="checkerboard(across)">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4"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1000"/>
                                        <p:tgtEl>
                                          <p:spTgt spid="9"/>
                                        </p:tgtEl>
                                      </p:cBhvr>
                                    </p:animEffect>
                                  </p:childTnLst>
                                </p:cTn>
                              </p:par>
                              <p:par>
                                <p:cTn id="17" presetID="4"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in)">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5" presetClass="exit" presetSubtype="10" fill="hold" nodeType="withEffect">
                                  <p:stCondLst>
                                    <p:cond delay="0"/>
                                  </p:stCondLst>
                                  <p:childTnLst>
                                    <p:animEffect transition="out" filter="checkerboard(across)">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5" presetClass="exit" presetSubtype="10" fill="hold" nodeType="withEffect">
                                  <p:stCondLst>
                                    <p:cond delay="0"/>
                                  </p:stCondLst>
                                  <p:childTnLst>
                                    <p:animEffect transition="out" filter="checkerboard(across)">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3" presetClass="entr" presetSubtype="16"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plus(in)">
                                      <p:cBhvr>
                                        <p:cTn id="33" dur="1000"/>
                                        <p:tgtEl>
                                          <p:spTgt spid="12"/>
                                        </p:tgtEl>
                                      </p:cBhvr>
                                    </p:animEffect>
                                  </p:childTnLst>
                                </p:cTn>
                              </p:par>
                              <p:par>
                                <p:cTn id="34" presetID="1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plus(in)">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linds(horizontal)">
                                      <p:cBhvr>
                                        <p:cTn id="41" dur="500"/>
                                        <p:tgtEl>
                                          <p:spTgt spid="14"/>
                                        </p:tgtEl>
                                      </p:cBhvr>
                                    </p:animEffect>
                                  </p:childTnLst>
                                </p:cTn>
                              </p:par>
                              <p:par>
                                <p:cTn id="42" presetID="5" presetClass="exit" presetSubtype="10" fill="hold" nodeType="withEffect">
                                  <p:stCondLst>
                                    <p:cond delay="0"/>
                                  </p:stCondLst>
                                  <p:childTnLst>
                                    <p:animEffect transition="out" filter="checkerboard(across)">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5" presetClass="exit" presetSubtype="10" fill="hold" nodeType="withEffect">
                                  <p:stCondLst>
                                    <p:cond delay="0"/>
                                  </p:stCondLst>
                                  <p:childTnLst>
                                    <p:animEffect transition="out" filter="checkerboard(across)">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2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edge">
                                      <p:cBhvr>
                                        <p:cTn id="50" dur="1000"/>
                                        <p:tgtEl>
                                          <p:spTgt spid="15"/>
                                        </p:tgtEl>
                                      </p:cBhvr>
                                    </p:animEffect>
                                  </p:childTnLst>
                                </p:cTn>
                              </p:par>
                              <p:par>
                                <p:cTn id="51" presetID="2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edge">
                                      <p:cBhvr>
                                        <p:cTn id="53" dur="1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par>
                                <p:cTn id="59" presetID="5" presetClass="exit" presetSubtype="10" fill="hold" nodeType="withEffect">
                                  <p:stCondLst>
                                    <p:cond delay="0"/>
                                  </p:stCondLst>
                                  <p:childTnLst>
                                    <p:animEffect transition="out" filter="checkerboard(across)">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5" presetClass="exit" presetSubtype="10" fill="hold" nodeType="withEffect">
                                  <p:stCondLst>
                                    <p:cond delay="0"/>
                                  </p:stCondLst>
                                  <p:childTnLst>
                                    <p:animEffect transition="out" filter="checkerboard(across)">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3" presetClass="entr" presetSubtype="5"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vertical)">
                                      <p:cBhvr>
                                        <p:cTn id="67" dur="500"/>
                                        <p:tgtEl>
                                          <p:spTgt spid="18"/>
                                        </p:tgtEl>
                                      </p:cBhvr>
                                    </p:animEffect>
                                  </p:childTnLst>
                                </p:cTn>
                              </p:par>
                              <p:par>
                                <p:cTn id="68" presetID="3" presetClass="entr" presetSubtype="5"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linds(vertical)">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linds(horizontal)">
                                      <p:cBhvr>
                                        <p:cTn id="75" dur="500"/>
                                        <p:tgtEl>
                                          <p:spTgt spid="20"/>
                                        </p:tgtEl>
                                      </p:cBhvr>
                                    </p:animEffect>
                                  </p:childTnLst>
                                </p:cTn>
                              </p:par>
                              <p:par>
                                <p:cTn id="76" presetID="5" presetClass="exit" presetSubtype="10" fill="hold" nodeType="withEffect">
                                  <p:stCondLst>
                                    <p:cond delay="0"/>
                                  </p:stCondLst>
                                  <p:childTnLst>
                                    <p:animEffect transition="out" filter="checkerboard(across)">
                                      <p:cBhvr>
                                        <p:cTn id="77" dur="300"/>
                                        <p:tgtEl>
                                          <p:spTgt spid="18"/>
                                        </p:tgtEl>
                                      </p:cBhvr>
                                    </p:animEffect>
                                    <p:set>
                                      <p:cBhvr>
                                        <p:cTn id="78" dur="1" fill="hold">
                                          <p:stCondLst>
                                            <p:cond delay="299"/>
                                          </p:stCondLst>
                                        </p:cTn>
                                        <p:tgtEl>
                                          <p:spTgt spid="18"/>
                                        </p:tgtEl>
                                        <p:attrNameLst>
                                          <p:attrName>style.visibility</p:attrName>
                                        </p:attrNameLst>
                                      </p:cBhvr>
                                      <p:to>
                                        <p:strVal val="hidden"/>
                                      </p:to>
                                    </p:set>
                                  </p:childTnLst>
                                </p:cTn>
                              </p:par>
                              <p:par>
                                <p:cTn id="79" presetID="5" presetClass="exit" presetSubtype="10" fill="hold" nodeType="withEffect">
                                  <p:stCondLst>
                                    <p:cond delay="0"/>
                                  </p:stCondLst>
                                  <p:childTnLst>
                                    <p:animEffect transition="out" filter="checkerboard(across)">
                                      <p:cBhvr>
                                        <p:cTn id="80" dur="200"/>
                                        <p:tgtEl>
                                          <p:spTgt spid="19"/>
                                        </p:tgtEl>
                                      </p:cBhvr>
                                    </p:animEffect>
                                    <p:set>
                                      <p:cBhvr>
                                        <p:cTn id="81" dur="1" fill="hold">
                                          <p:stCondLst>
                                            <p:cond delay="199"/>
                                          </p:stCondLst>
                                        </p:cTn>
                                        <p:tgtEl>
                                          <p:spTgt spid="19"/>
                                        </p:tgtEl>
                                        <p:attrNameLst>
                                          <p:attrName>style.visibility</p:attrName>
                                        </p:attrNameLst>
                                      </p:cBhvr>
                                      <p:to>
                                        <p:strVal val="hidden"/>
                                      </p:to>
                                    </p:set>
                                  </p:childTnLst>
                                </p:cTn>
                              </p:par>
                              <p:par>
                                <p:cTn id="82" presetID="13" presetClass="entr" presetSubtype="16"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plus(in)">
                                      <p:cBhvr>
                                        <p:cTn id="84" dur="1000"/>
                                        <p:tgtEl>
                                          <p:spTgt spid="21"/>
                                        </p:tgtEl>
                                      </p:cBhvr>
                                    </p:animEffect>
                                  </p:childTnLst>
                                </p:cTn>
                              </p:par>
                              <p:par>
                                <p:cTn id="85" presetID="13" presetClass="entr" presetSubtype="16"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plus(in)">
                                      <p:cBhvr>
                                        <p:cTn id="87" dur="10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linds(horizontal)">
                                      <p:cBhvr>
                                        <p:cTn id="92" dur="500"/>
                                        <p:tgtEl>
                                          <p:spTgt spid="23"/>
                                        </p:tgtEl>
                                      </p:cBhvr>
                                    </p:animEffect>
                                  </p:childTnLst>
                                </p:cTn>
                              </p:par>
                              <p:par>
                                <p:cTn id="93" presetID="5" presetClass="exit" presetSubtype="10" fill="hold" nodeType="withEffect">
                                  <p:stCondLst>
                                    <p:cond delay="0"/>
                                  </p:stCondLst>
                                  <p:childTnLst>
                                    <p:animEffect transition="out" filter="checkerboard(across)">
                                      <p:cBhvr>
                                        <p:cTn id="94" dur="500"/>
                                        <p:tgtEl>
                                          <p:spTgt spid="21"/>
                                        </p:tgtEl>
                                      </p:cBhvr>
                                    </p:animEffect>
                                    <p:set>
                                      <p:cBhvr>
                                        <p:cTn id="95" dur="1" fill="hold">
                                          <p:stCondLst>
                                            <p:cond delay="499"/>
                                          </p:stCondLst>
                                        </p:cTn>
                                        <p:tgtEl>
                                          <p:spTgt spid="21"/>
                                        </p:tgtEl>
                                        <p:attrNameLst>
                                          <p:attrName>style.visibility</p:attrName>
                                        </p:attrNameLst>
                                      </p:cBhvr>
                                      <p:to>
                                        <p:strVal val="hidden"/>
                                      </p:to>
                                    </p:set>
                                  </p:childTnLst>
                                </p:cTn>
                              </p:par>
                              <p:par>
                                <p:cTn id="96" presetID="5" presetClass="exit" presetSubtype="10" fill="hold" nodeType="withEffect">
                                  <p:stCondLst>
                                    <p:cond delay="0"/>
                                  </p:stCondLst>
                                  <p:childTnLst>
                                    <p:animEffect transition="out" filter="checkerboard(across)">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6" presetClass="entr" presetSubtype="16"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circle(in)">
                                      <p:cBhvr>
                                        <p:cTn id="101" dur="1000"/>
                                        <p:tgtEl>
                                          <p:spTgt spid="25"/>
                                        </p:tgtEl>
                                      </p:cBhvr>
                                    </p:animEffect>
                                  </p:childTnLst>
                                </p:cTn>
                              </p:par>
                              <p:par>
                                <p:cTn id="102" presetID="6" presetClass="entr" presetSubtype="16" fill="hold"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circle(in)">
                                      <p:cBhvr>
                                        <p:cTn id="10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1117615"/>
            <a:ext cx="8215370" cy="4525963"/>
          </a:xfrm>
        </p:spPr>
        <p:txBody>
          <a:bodyPr/>
          <a:lstStyle/>
          <a:p>
            <a:pPr algn="ctr">
              <a:buNone/>
            </a:pPr>
            <a:r>
              <a:rPr lang="el-GR" dirty="0" smtClean="0"/>
              <a:t>Σελίδα στο</a:t>
            </a:r>
            <a:r>
              <a:rPr lang="en-US" dirty="0" smtClean="0"/>
              <a:t> YouTube</a:t>
            </a:r>
            <a:endParaRPr lang="el-GR" dirty="0"/>
          </a:p>
        </p:txBody>
      </p:sp>
      <p:pic>
        <p:nvPicPr>
          <p:cNvPr id="15" name="Picture 6" descr="http://www.agriniopress.gr/wordpress/wp-content/uploads/2013/05/po-nd-logo.jpg"/>
          <p:cNvPicPr>
            <a:picLocks noChangeAspect="1" noChangeArrowheads="1"/>
          </p:cNvPicPr>
          <p:nvPr/>
        </p:nvPicPr>
        <p:blipFill>
          <a:blip r:embed="rId2" cstate="print"/>
          <a:srcRect/>
          <a:stretch>
            <a:fillRect/>
          </a:stretch>
        </p:blipFill>
        <p:spPr bwMode="auto">
          <a:xfrm>
            <a:off x="500034" y="214290"/>
            <a:ext cx="8358246" cy="1023952"/>
          </a:xfrm>
          <a:prstGeom prst="rect">
            <a:avLst/>
          </a:prstGeom>
          <a:noFill/>
        </p:spPr>
      </p:pic>
      <p:graphicFrame>
        <p:nvGraphicFramePr>
          <p:cNvPr id="4" name="3 - Γράφημα"/>
          <p:cNvGraphicFramePr/>
          <p:nvPr/>
        </p:nvGraphicFramePr>
        <p:xfrm>
          <a:off x="-252536" y="1556792"/>
          <a:ext cx="3888432" cy="288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4 - Γράφημα"/>
          <p:cNvGraphicFramePr/>
          <p:nvPr/>
        </p:nvGraphicFramePr>
        <p:xfrm>
          <a:off x="3059833" y="1916832"/>
          <a:ext cx="6084168" cy="4941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5 - Γράφημα"/>
          <p:cNvGraphicFramePr/>
          <p:nvPr/>
        </p:nvGraphicFramePr>
        <p:xfrm>
          <a:off x="5292080" y="1484784"/>
          <a:ext cx="4035822" cy="33123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6 - Γράφημα"/>
          <p:cNvGraphicFramePr/>
          <p:nvPr/>
        </p:nvGraphicFramePr>
        <p:xfrm>
          <a:off x="0" y="1556792"/>
          <a:ext cx="5510208" cy="5301208"/>
        </p:xfrm>
        <a:graphic>
          <a:graphicData uri="http://schemas.openxmlformats.org/drawingml/2006/chart">
            <c:chart xmlns:c="http://schemas.openxmlformats.org/drawingml/2006/chart" xmlns:r="http://schemas.openxmlformats.org/officeDocument/2006/relationships" r:id="rId6"/>
          </a:graphicData>
        </a:graphic>
      </p:graphicFrame>
      <p:pic>
        <p:nvPicPr>
          <p:cNvPr id="8" name="Picture 9" descr="C:\Documents and Settings\Administrator\Επιφάνεια εργασίας\pasok anasygkrotisi tripoli logo12.JPG"/>
          <p:cNvPicPr>
            <a:picLocks noChangeAspect="1" noChangeArrowheads="1"/>
          </p:cNvPicPr>
          <p:nvPr/>
        </p:nvPicPr>
        <p:blipFill>
          <a:blip r:embed="rId7" cstate="print"/>
          <a:srcRect/>
          <a:stretch>
            <a:fillRect/>
          </a:stretch>
        </p:blipFill>
        <p:spPr bwMode="auto">
          <a:xfrm>
            <a:off x="428596" y="214290"/>
            <a:ext cx="8463884" cy="1054470"/>
          </a:xfrm>
          <a:prstGeom prst="rect">
            <a:avLst/>
          </a:prstGeom>
          <a:noFill/>
        </p:spPr>
      </p:pic>
      <p:graphicFrame>
        <p:nvGraphicFramePr>
          <p:cNvPr id="9" name="8 - Γράφημα"/>
          <p:cNvGraphicFramePr/>
          <p:nvPr/>
        </p:nvGraphicFramePr>
        <p:xfrm>
          <a:off x="-468559" y="1484784"/>
          <a:ext cx="4248471" cy="288032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9 - Γράφημα"/>
          <p:cNvGraphicFramePr/>
          <p:nvPr/>
        </p:nvGraphicFramePr>
        <p:xfrm>
          <a:off x="3203849" y="1556792"/>
          <a:ext cx="5940152" cy="5301208"/>
        </p:xfrm>
        <a:graphic>
          <a:graphicData uri="http://schemas.openxmlformats.org/drawingml/2006/chart">
            <c:chart xmlns:c="http://schemas.openxmlformats.org/drawingml/2006/chart" xmlns:r="http://schemas.openxmlformats.org/officeDocument/2006/relationships" r:id="rId9"/>
          </a:graphicData>
        </a:graphic>
      </p:graphicFrame>
      <p:pic>
        <p:nvPicPr>
          <p:cNvPr id="11" name="Picture 8" descr="http://2.bp.blogspot.com/-rseaA7B0suA/T5hyy3gIFsI/AAAAAAAAABg/J8oKDQvrsZY/s1600/logo_final_anexartitoiellines.jpg"/>
          <p:cNvPicPr>
            <a:picLocks noChangeAspect="1" noChangeArrowheads="1"/>
          </p:cNvPicPr>
          <p:nvPr/>
        </p:nvPicPr>
        <p:blipFill>
          <a:blip r:embed="rId10" cstate="print"/>
          <a:srcRect/>
          <a:stretch>
            <a:fillRect/>
          </a:stretch>
        </p:blipFill>
        <p:spPr bwMode="auto">
          <a:xfrm>
            <a:off x="395536" y="197214"/>
            <a:ext cx="8496944" cy="1071546"/>
          </a:xfrm>
          <a:prstGeom prst="rect">
            <a:avLst/>
          </a:prstGeom>
          <a:noFill/>
        </p:spPr>
      </p:pic>
      <p:pic>
        <p:nvPicPr>
          <p:cNvPr id="12" name="Picture 4" descr="http://2.bp.blogspot.com/-coBTI8AQMx4/TqIEJxX2JtI/AAAAAAAABjg/Fhwdw7f0F7w/s1600/LOGO%2Bxa-anmakthraki%2B-%2BLogo.jpg"/>
          <p:cNvPicPr>
            <a:picLocks noChangeAspect="1" noChangeArrowheads="1"/>
          </p:cNvPicPr>
          <p:nvPr/>
        </p:nvPicPr>
        <p:blipFill>
          <a:blip r:embed="rId11" cstate="print"/>
          <a:srcRect r="17822" b="29768"/>
          <a:stretch>
            <a:fillRect/>
          </a:stretch>
        </p:blipFill>
        <p:spPr bwMode="auto">
          <a:xfrm>
            <a:off x="395536" y="214290"/>
            <a:ext cx="8496944" cy="1054470"/>
          </a:xfrm>
          <a:prstGeom prst="rect">
            <a:avLst/>
          </a:prstGeom>
          <a:noFill/>
        </p:spPr>
      </p:pic>
      <p:graphicFrame>
        <p:nvGraphicFramePr>
          <p:cNvPr id="13" name="12 - Γράφημα"/>
          <p:cNvGraphicFramePr/>
          <p:nvPr/>
        </p:nvGraphicFramePr>
        <p:xfrm>
          <a:off x="5220072" y="1628800"/>
          <a:ext cx="4262775" cy="324036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13 - Γράφημα"/>
          <p:cNvGraphicFramePr/>
          <p:nvPr/>
        </p:nvGraphicFramePr>
        <p:xfrm>
          <a:off x="0" y="1484785"/>
          <a:ext cx="5364088" cy="5373216"/>
        </p:xfrm>
        <a:graphic>
          <a:graphicData uri="http://schemas.openxmlformats.org/drawingml/2006/chart">
            <c:chart xmlns:c="http://schemas.openxmlformats.org/drawingml/2006/chart" xmlns:r="http://schemas.openxmlformats.org/officeDocument/2006/relationships" r:id="rId13"/>
          </a:graphicData>
        </a:graphic>
      </p:graphicFrame>
      <p:pic>
        <p:nvPicPr>
          <p:cNvPr id="16" name="Picture 6" descr="http://a.media.newsbomb.gr/items/cache/409724baf1dbd3726a80c8eac9a9413b_XL.jpg"/>
          <p:cNvPicPr>
            <a:picLocks noChangeAspect="1" noChangeArrowheads="1"/>
          </p:cNvPicPr>
          <p:nvPr/>
        </p:nvPicPr>
        <p:blipFill>
          <a:blip r:embed="rId14" cstate="print"/>
          <a:srcRect/>
          <a:stretch>
            <a:fillRect/>
          </a:stretch>
        </p:blipFill>
        <p:spPr bwMode="auto">
          <a:xfrm>
            <a:off x="500034" y="144016"/>
            <a:ext cx="8248430" cy="1124744"/>
          </a:xfrm>
          <a:prstGeom prst="rect">
            <a:avLst/>
          </a:prstGeom>
          <a:noFill/>
        </p:spPr>
      </p:pic>
      <p:graphicFrame>
        <p:nvGraphicFramePr>
          <p:cNvPr id="17" name="16 - Γράφημα"/>
          <p:cNvGraphicFramePr/>
          <p:nvPr/>
        </p:nvGraphicFramePr>
        <p:xfrm>
          <a:off x="-180528" y="1412776"/>
          <a:ext cx="4464496" cy="3312368"/>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8" name="17 - Γράφημα"/>
          <p:cNvGraphicFramePr/>
          <p:nvPr/>
        </p:nvGraphicFramePr>
        <p:xfrm>
          <a:off x="3779913" y="1556793"/>
          <a:ext cx="5364088" cy="5301208"/>
        </p:xfrm>
        <a:graphic>
          <a:graphicData uri="http://schemas.openxmlformats.org/drawingml/2006/chart">
            <c:chart xmlns:c="http://schemas.openxmlformats.org/drawingml/2006/chart" xmlns:r="http://schemas.openxmlformats.org/officeDocument/2006/relationships" r:id="rId16"/>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3" presetClass="entr" presetSubtype="5"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vertical)">
                                      <p:cBhvr>
                                        <p:cTn id="13" dur="1000"/>
                                        <p:tgtEl>
                                          <p:spTgt spid="6"/>
                                        </p:tgtEl>
                                      </p:cBhvr>
                                    </p:animEffect>
                                  </p:childTnLst>
                                </p:cTn>
                              </p:par>
                              <p:par>
                                <p:cTn id="14" presetID="3" presetClass="entr" presetSubtype="5"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vertical)">
                                      <p:cBhvr>
                                        <p:cTn id="16" dur="10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xit" presetSubtype="10" fill="hold" grpId="1" nodeType="clickEffect">
                                  <p:stCondLst>
                                    <p:cond delay="0"/>
                                  </p:stCondLst>
                                  <p:childTnLst>
                                    <p:animEffect transition="out" filter="checkerboard(across)">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5" presetClass="exit" presetSubtype="10" fill="hold" grpId="1" nodeType="with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3" presetClass="entr" presetSubtype="5"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vertical)">
                                      <p:cBhvr>
                                        <p:cTn id="30" dur="1000"/>
                                        <p:tgtEl>
                                          <p:spTgt spid="9"/>
                                        </p:tgtEl>
                                      </p:cBhvr>
                                    </p:animEffect>
                                  </p:childTnLst>
                                </p:cTn>
                              </p:par>
                              <p:par>
                                <p:cTn id="31" presetID="3" presetClass="entr" presetSubtype="5"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vertical)">
                                      <p:cBhvr>
                                        <p:cTn id="33" dur="1000"/>
                                        <p:tgtEl>
                                          <p:spTgt spid="10"/>
                                        </p:tgtEl>
                                      </p:cBhvr>
                                    </p:animEffect>
                                  </p:childTnLst>
                                </p:cTn>
                              </p:par>
                              <p:par>
                                <p:cTn id="34" presetID="3" presetClass="entr" presetSubtype="1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1000"/>
                                        <p:tgtEl>
                                          <p:spTgt spid="12"/>
                                        </p:tgtEl>
                                      </p:cBhvr>
                                    </p:animEffect>
                                  </p:childTnLst>
                                </p:cTn>
                              </p:par>
                              <p:par>
                                <p:cTn id="42" presetID="5" presetClass="exit" presetSubtype="10" fill="hold" grpId="1" nodeType="withEffect">
                                  <p:stCondLst>
                                    <p:cond delay="0"/>
                                  </p:stCondLst>
                                  <p:childTnLst>
                                    <p:animEffect transition="out" filter="checkerboard(across)">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3" presetClass="entr" presetSubtype="1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500"/>
                                        <p:tgtEl>
                                          <p:spTgt spid="1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linds(horizont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xit" presetSubtype="10" fill="hold" grpId="1" nodeType="clickEffect">
                                  <p:stCondLst>
                                    <p:cond delay="0"/>
                                  </p:stCondLst>
                                  <p:childTnLst>
                                    <p:animEffect transition="out" filter="checkerboard(across)">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5" presetClass="exit" presetSubtype="10" fill="hold" grpId="1" nodeType="withEffect">
                                  <p:stCondLst>
                                    <p:cond delay="0"/>
                                  </p:stCondLst>
                                  <p:childTnLst>
                                    <p:animEffect transition="out" filter="checkerboard(across)">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3" presetClass="entr" presetSubtype="1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linds(horizontal)">
                                      <p:cBhvr>
                                        <p:cTn id="64" dur="500"/>
                                        <p:tgtEl>
                                          <p:spTgt spid="1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linds(horizontal)">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Graphic spid="6" grpId="1">
        <p:bldAsOne/>
      </p:bldGraphic>
      <p:bldGraphic spid="7" grpId="0">
        <p:bldAsOne/>
      </p:bldGraphic>
      <p:bldGraphic spid="7" grpId="1">
        <p:bldAsOne/>
      </p:bldGraphic>
      <p:bldGraphic spid="9" grpId="0">
        <p:bldAsOne/>
      </p:bldGraphic>
      <p:bldGraphic spid="9" grpId="1">
        <p:bldAsOne/>
      </p:bldGraphic>
      <p:bldGraphic spid="10" grpId="0">
        <p:bldAsOne/>
      </p:bldGraphic>
      <p:bldGraphic spid="10" grpId="1">
        <p:bldAsOne/>
      </p:bldGraphic>
      <p:bldGraphic spid="13" grpId="0">
        <p:bldAsOne/>
      </p:bldGraphic>
      <p:bldGraphic spid="13" grpId="1">
        <p:bldAsOne/>
      </p:bldGraphic>
      <p:bldGraphic spid="14" grpId="0">
        <p:bldAsOne/>
      </p:bldGraphic>
      <p:bldGraphic spid="14" grpId="1">
        <p:bldAsOne/>
      </p:bldGraphic>
      <p:bldGraphic spid="17" grpId="0">
        <p:bldAsOne/>
      </p:bldGraphic>
      <p:bldGraphic spid="18"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Τα σποτ των</a:t>
            </a:r>
            <a:r>
              <a:rPr lang="en-US" dirty="0" smtClean="0"/>
              <a:t> </a:t>
            </a:r>
            <a:r>
              <a:rPr lang="el-GR" dirty="0" smtClean="0"/>
              <a:t>κομμάτων στο </a:t>
            </a:r>
            <a:r>
              <a:rPr lang="en-US" dirty="0" smtClean="0"/>
              <a:t>YouTube</a:t>
            </a:r>
            <a:endParaRPr lang="el-GR" dirty="0"/>
          </a:p>
        </p:txBody>
      </p:sp>
      <p:graphicFrame>
        <p:nvGraphicFramePr>
          <p:cNvPr id="4" name="3 - Πίνακας"/>
          <p:cNvGraphicFramePr>
            <a:graphicFrameLocks noGrp="1"/>
          </p:cNvGraphicFramePr>
          <p:nvPr/>
        </p:nvGraphicFramePr>
        <p:xfrm>
          <a:off x="357158" y="2000240"/>
          <a:ext cx="8572564" cy="4400548"/>
        </p:xfrm>
        <a:graphic>
          <a:graphicData uri="http://schemas.openxmlformats.org/drawingml/2006/table">
            <a:tbl>
              <a:tblPr bandRow="1">
                <a:tableStyleId>{5C22544A-7EE6-4342-B048-85BDC9FD1C3A}</a:tableStyleId>
              </a:tblPr>
              <a:tblGrid>
                <a:gridCol w="1928828"/>
                <a:gridCol w="2357454"/>
                <a:gridCol w="2000262"/>
                <a:gridCol w="2286020"/>
              </a:tblGrid>
              <a:tr h="376475">
                <a:tc>
                  <a:txBody>
                    <a:bodyPr/>
                    <a:lstStyle/>
                    <a:p>
                      <a:r>
                        <a:rPr lang="el-GR" sz="1300" b="1" u="none" dirty="0" smtClean="0">
                          <a:solidFill>
                            <a:schemeClr val="tx1">
                              <a:lumMod val="85000"/>
                              <a:lumOff val="15000"/>
                            </a:schemeClr>
                          </a:solidFill>
                        </a:rPr>
                        <a:t>Σποτ Νέας</a:t>
                      </a:r>
                      <a:r>
                        <a:rPr lang="el-GR" sz="1300" b="1" u="none" baseline="0" dirty="0" smtClean="0">
                          <a:solidFill>
                            <a:schemeClr val="tx1">
                              <a:lumMod val="85000"/>
                              <a:lumOff val="15000"/>
                            </a:schemeClr>
                          </a:solidFill>
                        </a:rPr>
                        <a:t> Δημοκρατίας</a:t>
                      </a:r>
                      <a:endParaRPr lang="el-GR" sz="1300" b="1" u="none" dirty="0">
                        <a:solidFill>
                          <a:schemeClr val="tx1">
                            <a:lumMod val="85000"/>
                            <a:lumOff val="15000"/>
                          </a:schemeClr>
                        </a:solidFill>
                      </a:endParaRPr>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Είδος</a:t>
                      </a:r>
                      <a:r>
                        <a:rPr lang="el-GR" sz="1200" b="1" u="none" baseline="0" dirty="0" smtClean="0">
                          <a:solidFill>
                            <a:schemeClr val="tx1">
                              <a:lumMod val="75000"/>
                              <a:lumOff val="25000"/>
                            </a:schemeClr>
                          </a:solidFill>
                        </a:rPr>
                        <a:t> διαφημιστικού μηνύματος</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r>
                        <a:rPr lang="el-GR" sz="1300" b="1" u="none" dirty="0" smtClean="0">
                          <a:solidFill>
                            <a:schemeClr val="tx1">
                              <a:lumMod val="85000"/>
                              <a:lumOff val="15000"/>
                            </a:schemeClr>
                          </a:solidFill>
                        </a:rPr>
                        <a:t>Σποτ ΠΑ.ΣΟ.Κ.</a:t>
                      </a:r>
                      <a:endParaRPr lang="el-GR" sz="1300" b="1" u="none" dirty="0">
                        <a:solidFill>
                          <a:schemeClr val="tx1">
                            <a:lumMod val="85000"/>
                            <a:lumOff val="15000"/>
                          </a:schemeClr>
                        </a:solidFill>
                      </a:endParaRPr>
                    </a:p>
                  </a:txBody>
                  <a:tcPr>
                    <a:solidFill>
                      <a:srgbClr val="00B05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Είδος</a:t>
                      </a:r>
                      <a:r>
                        <a:rPr lang="el-GR" sz="1200" b="1" u="none" baseline="0" dirty="0" smtClean="0">
                          <a:solidFill>
                            <a:schemeClr val="tx1">
                              <a:lumMod val="75000"/>
                              <a:lumOff val="25000"/>
                            </a:schemeClr>
                          </a:solidFill>
                        </a:rPr>
                        <a:t> διαφημιστικού μηνύματος</a:t>
                      </a:r>
                      <a:endParaRPr lang="el-GR" sz="1200" b="1" u="none" dirty="0" smtClean="0">
                        <a:solidFill>
                          <a:schemeClr val="tx1">
                            <a:lumMod val="75000"/>
                            <a:lumOff val="25000"/>
                          </a:schemeClr>
                        </a:solidFill>
                      </a:endParaRPr>
                    </a:p>
                  </a:txBody>
                  <a:tcPr>
                    <a:solidFill>
                      <a:schemeClr val="bg1">
                        <a:lumMod val="85000"/>
                      </a:schemeClr>
                    </a:solidFill>
                  </a:tcPr>
                </a:tc>
              </a:tr>
              <a:tr h="376475">
                <a:tc>
                  <a:txBody>
                    <a:bodyPr/>
                    <a:lstStyle/>
                    <a:p>
                      <a:r>
                        <a:rPr lang="el-GR" sz="1300" b="1" u="none" kern="1200" dirty="0" smtClean="0">
                          <a:solidFill>
                            <a:schemeClr val="tx1">
                              <a:lumMod val="85000"/>
                              <a:lumOff val="15000"/>
                            </a:schemeClr>
                          </a:solidFill>
                          <a:latin typeface="+mn-lt"/>
                          <a:ea typeface="+mn-ea"/>
                          <a:cs typeface="+mn-cs"/>
                        </a:rPr>
                        <a:t>Η Ελλάδα θα τα καταφέρει </a:t>
                      </a:r>
                      <a:endParaRPr lang="el-GR" sz="1300" b="1" u="none" dirty="0">
                        <a:solidFill>
                          <a:schemeClr val="tx1">
                            <a:lumMod val="85000"/>
                            <a:lumOff val="15000"/>
                          </a:schemeClr>
                        </a:solidFill>
                      </a:endParaRPr>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1" u="none" dirty="0">
                        <a:solidFill>
                          <a:schemeClr val="tx1">
                            <a:lumMod val="85000"/>
                            <a:lumOff val="15000"/>
                          </a:schemeClr>
                        </a:solidFill>
                      </a:endParaRPr>
                    </a:p>
                  </a:txBody>
                  <a:tcPr>
                    <a:solidFill>
                      <a:schemeClr val="bg1">
                        <a:lumMod val="85000"/>
                      </a:schemeClr>
                    </a:solidFill>
                  </a:tcPr>
                </a:tc>
                <a:tc>
                  <a:txBody>
                    <a:bodyPr/>
                    <a:lstStyle/>
                    <a:p>
                      <a:r>
                        <a:rPr lang="el-GR" sz="1300" b="1" u="none" kern="1200" dirty="0" smtClean="0">
                          <a:solidFill>
                            <a:schemeClr val="tx1">
                              <a:lumMod val="85000"/>
                              <a:lumOff val="15000"/>
                            </a:schemeClr>
                          </a:solidFill>
                          <a:latin typeface="+mn-lt"/>
                          <a:ea typeface="+mn-ea"/>
                          <a:cs typeface="+mn-cs"/>
                        </a:rPr>
                        <a:t>Ανάπτυξη</a:t>
                      </a:r>
                      <a:endParaRPr lang="el-GR" sz="1300" b="1" u="none" dirty="0">
                        <a:solidFill>
                          <a:schemeClr val="tx1">
                            <a:lumMod val="85000"/>
                            <a:lumOff val="15000"/>
                          </a:schemeClr>
                        </a:solidFill>
                      </a:endParaRPr>
                    </a:p>
                  </a:txBody>
                  <a:tcPr>
                    <a:solidFill>
                      <a:srgbClr val="00B05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1" u="none" dirty="0"/>
                    </a:p>
                  </a:txBody>
                  <a:tcPr>
                    <a:solidFill>
                      <a:schemeClr val="bg1">
                        <a:lumMod val="85000"/>
                      </a:schemeClr>
                    </a:solidFill>
                  </a:tcPr>
                </a:tc>
              </a:tr>
              <a:tr h="2214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1" u="none" kern="1200" dirty="0" smtClean="0">
                          <a:solidFill>
                            <a:schemeClr val="dk1"/>
                          </a:solidFill>
                          <a:latin typeface="+mn-lt"/>
                          <a:ea typeface="+mn-ea"/>
                          <a:cs typeface="+mn-cs"/>
                        </a:rPr>
                        <a:t>Η οργή να γίνει Ορμή </a:t>
                      </a:r>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Συγκριτική πολιτική διαφήμιση</a:t>
                      </a:r>
                      <a:r>
                        <a:rPr lang="el-GR" sz="1200" b="1" u="none" baseline="0" dirty="0" smtClean="0">
                          <a:solidFill>
                            <a:schemeClr val="tx1">
                              <a:lumMod val="75000"/>
                              <a:lumOff val="25000"/>
                            </a:schemeClr>
                          </a:solidFill>
                        </a:rPr>
                        <a:t> αρνητικού πλαισίου</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r>
                        <a:rPr lang="el-GR" sz="1300" b="1" u="none" kern="1200" dirty="0" smtClean="0">
                          <a:solidFill>
                            <a:schemeClr val="dk1"/>
                          </a:solidFill>
                          <a:latin typeface="+mn-lt"/>
                          <a:ea typeface="+mn-ea"/>
                          <a:cs typeface="+mn-cs"/>
                        </a:rPr>
                        <a:t>Υπευθυνότητα</a:t>
                      </a:r>
                      <a:endParaRPr lang="el-GR" sz="1300" b="1" u="none" dirty="0"/>
                    </a:p>
                  </a:txBody>
                  <a:tcPr>
                    <a:solidFill>
                      <a:srgbClr val="00B05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1" u="none" dirty="0"/>
                    </a:p>
                  </a:txBody>
                  <a:tcPr>
                    <a:solidFill>
                      <a:schemeClr val="bg1">
                        <a:lumMod val="85000"/>
                      </a:schemeClr>
                    </a:solidFill>
                  </a:tcPr>
                </a:tc>
              </a:tr>
              <a:tr h="376475">
                <a:tc>
                  <a:txBody>
                    <a:bodyPr/>
                    <a:lstStyle/>
                    <a:p>
                      <a:r>
                        <a:rPr lang="el-GR" sz="1300" b="1" u="none" kern="1200" dirty="0" smtClean="0">
                          <a:solidFill>
                            <a:schemeClr val="dk1"/>
                          </a:solidFill>
                          <a:latin typeface="+mn-lt"/>
                          <a:ea typeface="+mn-ea"/>
                          <a:cs typeface="+mn-cs"/>
                        </a:rPr>
                        <a:t>Τέλος στη Ντροπή. Τροπή και Ανατροπή</a:t>
                      </a:r>
                      <a:endParaRPr lang="el-GR" sz="1300" b="1" u="none" dirty="0"/>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1" u="none" dirty="0"/>
                    </a:p>
                  </a:txBody>
                  <a:tcPr>
                    <a:solidFill>
                      <a:schemeClr val="bg1">
                        <a:lumMod val="85000"/>
                      </a:schemeClr>
                    </a:solidFill>
                  </a:tcPr>
                </a:tc>
                <a:tc>
                  <a:txBody>
                    <a:bodyPr/>
                    <a:lstStyle/>
                    <a:p>
                      <a:r>
                        <a:rPr lang="el-GR" sz="1300" b="1" u="none" kern="1200" dirty="0" smtClean="0">
                          <a:solidFill>
                            <a:schemeClr val="dk1"/>
                          </a:solidFill>
                          <a:latin typeface="+mn-lt"/>
                          <a:ea typeface="+mn-ea"/>
                          <a:cs typeface="+mn-cs"/>
                        </a:rPr>
                        <a:t>Αυτοδύναμη Ελλάδα</a:t>
                      </a:r>
                      <a:endParaRPr lang="el-GR" sz="1300" b="1" u="none" dirty="0"/>
                    </a:p>
                  </a:txBody>
                  <a:tcPr>
                    <a:solidFill>
                      <a:srgbClr val="00B05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1" u="none" dirty="0"/>
                    </a:p>
                  </a:txBody>
                  <a:tcPr>
                    <a:solidFill>
                      <a:schemeClr val="bg1">
                        <a:lumMod val="85000"/>
                      </a:schemeClr>
                    </a:solidFill>
                  </a:tcPr>
                </a:tc>
              </a:tr>
              <a:tr h="686513">
                <a:tc>
                  <a:txBody>
                    <a:bodyPr/>
                    <a:lstStyle/>
                    <a:p>
                      <a:r>
                        <a:rPr lang="el-GR" sz="1300" b="1" u="none" kern="1200" dirty="0" smtClean="0">
                          <a:solidFill>
                            <a:schemeClr val="dk1"/>
                          </a:solidFill>
                          <a:latin typeface="+mn-lt"/>
                          <a:ea typeface="+mn-ea"/>
                          <a:cs typeface="+mn-cs"/>
                        </a:rPr>
                        <a:t>Μπορούμε να κερδίσουμε  το στοίχημα της Ανάπτυξης</a:t>
                      </a:r>
                      <a:endParaRPr lang="el-GR" sz="1300" b="1" u="none" dirty="0"/>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1" u="none" dirty="0"/>
                    </a:p>
                  </a:txBody>
                  <a:tcPr>
                    <a:solidFill>
                      <a:schemeClr val="bg1">
                        <a:lumMod val="85000"/>
                      </a:schemeClr>
                    </a:solidFill>
                  </a:tcPr>
                </a:tc>
                <a:tc>
                  <a:txBody>
                    <a:bodyPr/>
                    <a:lstStyle/>
                    <a:p>
                      <a:r>
                        <a:rPr lang="el-GR" sz="1300" b="1" u="none" dirty="0" smtClean="0"/>
                        <a:t>Σποτ Ανεξάρτητων Ελλήνων</a:t>
                      </a:r>
                      <a:endParaRPr lang="el-GR" sz="1300" b="1" u="none" dirty="0"/>
                    </a:p>
                  </a:txBody>
                  <a:tcPr>
                    <a:solidFill>
                      <a:schemeClr val="accent1">
                        <a:lumMod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Είδος</a:t>
                      </a:r>
                      <a:r>
                        <a:rPr lang="el-GR" sz="1200" b="1" u="none" baseline="0" dirty="0" smtClean="0">
                          <a:solidFill>
                            <a:schemeClr val="tx1">
                              <a:lumMod val="75000"/>
                              <a:lumOff val="25000"/>
                            </a:schemeClr>
                          </a:solidFill>
                        </a:rPr>
                        <a:t> διαφημιστικού μηνύματος</a:t>
                      </a:r>
                      <a:endParaRPr lang="el-GR" sz="1200" b="1" u="none" dirty="0" smtClean="0">
                        <a:solidFill>
                          <a:schemeClr val="tx1">
                            <a:lumMod val="75000"/>
                            <a:lumOff val="25000"/>
                          </a:schemeClr>
                        </a:solidFill>
                      </a:endParaRPr>
                    </a:p>
                    <a:p>
                      <a:endParaRPr lang="el-GR" sz="1300" b="1" u="none" dirty="0"/>
                    </a:p>
                  </a:txBody>
                  <a:tcPr>
                    <a:solidFill>
                      <a:schemeClr val="bg1">
                        <a:lumMod val="85000"/>
                      </a:schemeClr>
                    </a:solidFill>
                  </a:tcPr>
                </a:tc>
              </a:tr>
              <a:tr h="376475">
                <a:tc>
                  <a:txBody>
                    <a:bodyPr/>
                    <a:lstStyle/>
                    <a:p>
                      <a:r>
                        <a:rPr lang="el-GR" sz="1300" b="1" u="none" kern="1200" dirty="0" smtClean="0">
                          <a:solidFill>
                            <a:schemeClr val="dk1"/>
                          </a:solidFill>
                          <a:latin typeface="+mn-lt"/>
                          <a:ea typeface="+mn-ea"/>
                          <a:cs typeface="+mn-cs"/>
                        </a:rPr>
                        <a:t>Ατιμωρησία Τέλος  - Πολιτική με Ήθος </a:t>
                      </a:r>
                      <a:endParaRPr lang="el-GR" sz="1300" b="1" u="none" dirty="0"/>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Συγκριτική πολιτική διαφήμιση</a:t>
                      </a:r>
                      <a:r>
                        <a:rPr lang="el-GR" sz="1200" b="1" u="none" baseline="0" dirty="0" smtClean="0">
                          <a:solidFill>
                            <a:schemeClr val="tx1">
                              <a:lumMod val="75000"/>
                              <a:lumOff val="25000"/>
                            </a:schemeClr>
                          </a:solidFill>
                        </a:rPr>
                        <a:t> αρνητικού πλαισίου</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r>
                        <a:rPr lang="el-GR" sz="1300" b="1" u="none" kern="1200" dirty="0" smtClean="0">
                          <a:solidFill>
                            <a:schemeClr val="dk1"/>
                          </a:solidFill>
                          <a:latin typeface="+mn-lt"/>
                          <a:ea typeface="+mn-ea"/>
                          <a:cs typeface="+mn-cs"/>
                        </a:rPr>
                        <a:t>ΑΝΕΞΑΡΤΗΤΟΙ ΕΛΛΗΝΕΣ</a:t>
                      </a:r>
                      <a:endParaRPr lang="el-GR" sz="1300" b="1" u="none" dirty="0"/>
                    </a:p>
                  </a:txBody>
                  <a:tcPr>
                    <a:solidFill>
                      <a:schemeClr val="accent1">
                        <a:lumMod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1" u="none" dirty="0"/>
                    </a:p>
                  </a:txBody>
                  <a:tcPr>
                    <a:solidFill>
                      <a:schemeClr val="bg1">
                        <a:lumMod val="85000"/>
                      </a:schemeClr>
                    </a:solidFill>
                  </a:tcPr>
                </a:tc>
              </a:tr>
              <a:tr h="4705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1" u="none" kern="1200" dirty="0" smtClean="0">
                          <a:solidFill>
                            <a:schemeClr val="dk1"/>
                          </a:solidFill>
                          <a:latin typeface="+mn-lt"/>
                          <a:ea typeface="+mn-ea"/>
                          <a:cs typeface="+mn-cs"/>
                        </a:rPr>
                        <a:t>Η Ελλάδα μπορεί! Η Ελλάδα θα τα καταφέρει</a:t>
                      </a:r>
                    </a:p>
                  </a:txBody>
                  <a:tcPr>
                    <a:solidFill>
                      <a:srgbClr val="0070C0">
                        <a:alpha val="6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Συγκριτική πολιτική διαφήμιση</a:t>
                      </a:r>
                      <a:r>
                        <a:rPr lang="el-GR" sz="1200" b="1" u="none" baseline="0" dirty="0" smtClean="0">
                          <a:solidFill>
                            <a:schemeClr val="tx1">
                              <a:lumMod val="75000"/>
                              <a:lumOff val="25000"/>
                            </a:schemeClr>
                          </a:solidFill>
                        </a:rPr>
                        <a:t> αρνητικού πλαισίου</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r>
                        <a:rPr lang="el-GR" sz="1300" b="1" u="none" dirty="0" smtClean="0">
                          <a:solidFill>
                            <a:schemeClr val="bg1"/>
                          </a:solidFill>
                        </a:rPr>
                        <a:t>Σποτ Χρυσής Αυγής</a:t>
                      </a:r>
                      <a:endParaRPr lang="el-GR" sz="1300" b="1" u="none" dirty="0">
                        <a:solidFill>
                          <a:schemeClr val="bg1"/>
                        </a:solidFill>
                      </a:endParaRPr>
                    </a:p>
                  </a:txBody>
                  <a:tcPr>
                    <a:solidFill>
                      <a:schemeClr val="tx2">
                        <a:lumMod val="5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Είδος</a:t>
                      </a:r>
                      <a:r>
                        <a:rPr lang="el-GR" sz="1200" b="1" u="none" baseline="0" dirty="0" smtClean="0">
                          <a:solidFill>
                            <a:schemeClr val="tx1">
                              <a:lumMod val="75000"/>
                              <a:lumOff val="25000"/>
                            </a:schemeClr>
                          </a:solidFill>
                        </a:rPr>
                        <a:t> διαφημιστικού μηνύματος</a:t>
                      </a:r>
                      <a:endParaRPr lang="el-GR" sz="1200" b="1" u="none" dirty="0" smtClean="0">
                        <a:solidFill>
                          <a:schemeClr val="tx1">
                            <a:lumMod val="75000"/>
                            <a:lumOff val="25000"/>
                          </a:schemeClr>
                        </a:solidFill>
                      </a:endParaRPr>
                    </a:p>
                    <a:p>
                      <a:endParaRPr lang="el-GR" sz="1300" b="1" u="none" dirty="0"/>
                    </a:p>
                  </a:txBody>
                  <a:tcPr>
                    <a:solidFill>
                      <a:schemeClr val="bg1">
                        <a:lumMod val="85000"/>
                      </a:schemeClr>
                    </a:solidFill>
                  </a:tcPr>
                </a:tc>
              </a:tr>
              <a:tr h="221456">
                <a:tc>
                  <a:txBody>
                    <a:bodyPr/>
                    <a:lstStyle/>
                    <a:p>
                      <a:endParaRPr lang="el-GR" sz="1300" b="1" u="none" dirty="0"/>
                    </a:p>
                  </a:txBody>
                  <a:tcPr>
                    <a:solidFill>
                      <a:schemeClr val="bg1">
                        <a:lumMod val="85000"/>
                        <a:alpha val="64000"/>
                      </a:schemeClr>
                    </a:solidFill>
                  </a:tcPr>
                </a:tc>
                <a:tc>
                  <a:txBody>
                    <a:bodyPr/>
                    <a:lstStyle/>
                    <a:p>
                      <a:endParaRPr lang="el-GR" sz="1300" b="1" u="none" dirty="0"/>
                    </a:p>
                  </a:txBody>
                  <a:tcPr>
                    <a:solidFill>
                      <a:schemeClr val="bg1">
                        <a:lumMod val="85000"/>
                      </a:schemeClr>
                    </a:solidFill>
                  </a:tcPr>
                </a:tc>
                <a:tc>
                  <a:txBody>
                    <a:bodyPr/>
                    <a:lstStyle/>
                    <a:p>
                      <a:r>
                        <a:rPr lang="el-GR" sz="1300" b="1" u="none" kern="1200" dirty="0" smtClean="0">
                          <a:solidFill>
                            <a:schemeClr val="bg1"/>
                          </a:solidFill>
                          <a:latin typeface="+mn-lt"/>
                          <a:ea typeface="+mn-ea"/>
                          <a:cs typeface="+mn-cs"/>
                        </a:rPr>
                        <a:t>Εκλογικό Σποτ 2012</a:t>
                      </a:r>
                      <a:endParaRPr lang="el-GR" sz="1300" b="1" u="none" dirty="0">
                        <a:solidFill>
                          <a:schemeClr val="bg1"/>
                        </a:solidFill>
                      </a:endParaRPr>
                    </a:p>
                  </a:txBody>
                  <a:tcPr>
                    <a:solidFill>
                      <a:schemeClr val="tx2">
                        <a:lumMod val="5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Συγκριτική πολιτική διαφήμιση</a:t>
                      </a:r>
                      <a:r>
                        <a:rPr lang="el-GR" sz="1200" b="1" u="none" baseline="0" dirty="0" smtClean="0">
                          <a:solidFill>
                            <a:schemeClr val="tx1">
                              <a:lumMod val="75000"/>
                              <a:lumOff val="25000"/>
                            </a:schemeClr>
                          </a:solidFill>
                        </a:rPr>
                        <a:t> αρνητικού πλαισίου</a:t>
                      </a:r>
                      <a:endParaRPr lang="el-GR" sz="1200" b="1" u="none" dirty="0" smtClean="0">
                        <a:solidFill>
                          <a:schemeClr val="tx1">
                            <a:lumMod val="75000"/>
                            <a:lumOff val="25000"/>
                          </a:schemeClr>
                        </a:solidFill>
                      </a:endParaRPr>
                    </a:p>
                  </a:txBody>
                  <a:tcPr>
                    <a:solidFill>
                      <a:schemeClr val="bg1">
                        <a:lumMod val="85000"/>
                      </a:schemeClr>
                    </a:solidFill>
                  </a:tcPr>
                </a:tc>
              </a:tr>
              <a:tr h="221456">
                <a:tc>
                  <a:txBody>
                    <a:bodyPr/>
                    <a:lstStyle/>
                    <a:p>
                      <a:endParaRPr lang="el-GR" sz="1300" b="1" u="none" dirty="0"/>
                    </a:p>
                  </a:txBody>
                  <a:tcPr>
                    <a:solidFill>
                      <a:schemeClr val="bg1">
                        <a:lumMod val="85000"/>
                        <a:alpha val="64000"/>
                      </a:schemeClr>
                    </a:solidFill>
                  </a:tcPr>
                </a:tc>
                <a:tc>
                  <a:txBody>
                    <a:bodyPr/>
                    <a:lstStyle/>
                    <a:p>
                      <a:endParaRPr lang="el-GR" sz="1300" b="1" u="none" dirty="0"/>
                    </a:p>
                  </a:txBody>
                  <a:tcPr>
                    <a:solidFill>
                      <a:schemeClr val="bg1">
                        <a:lumMod val="85000"/>
                      </a:schemeClr>
                    </a:solidFill>
                  </a:tcPr>
                </a:tc>
                <a:tc>
                  <a:txBody>
                    <a:bodyPr/>
                    <a:lstStyle/>
                    <a:p>
                      <a:r>
                        <a:rPr lang="el-GR" sz="1300" b="1" u="none" kern="1200" dirty="0" smtClean="0">
                          <a:solidFill>
                            <a:schemeClr val="bg1"/>
                          </a:solidFill>
                          <a:latin typeface="+mn-lt"/>
                          <a:ea typeface="+mn-ea"/>
                          <a:cs typeface="+mn-cs"/>
                        </a:rPr>
                        <a:t>Δεύτερο  Σποτ 2012</a:t>
                      </a:r>
                      <a:endParaRPr lang="el-GR" sz="1300" b="1" u="none" dirty="0">
                        <a:solidFill>
                          <a:schemeClr val="bg1"/>
                        </a:solidFill>
                      </a:endParaRPr>
                    </a:p>
                  </a:txBody>
                  <a:tcPr>
                    <a:solidFill>
                      <a:schemeClr val="tx2">
                        <a:lumMod val="5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Συγκριτική πολιτική διαφήμιση</a:t>
                      </a:r>
                      <a:r>
                        <a:rPr lang="el-GR" sz="1200" b="1" u="none" baseline="0" dirty="0" smtClean="0">
                          <a:solidFill>
                            <a:schemeClr val="tx1">
                              <a:lumMod val="75000"/>
                              <a:lumOff val="25000"/>
                            </a:schemeClr>
                          </a:solidFill>
                        </a:rPr>
                        <a:t> αρνητικού πλαισίου</a:t>
                      </a:r>
                      <a:endParaRPr lang="el-GR" sz="1200" b="1" u="none" dirty="0" smtClean="0">
                        <a:solidFill>
                          <a:schemeClr val="tx1">
                            <a:lumMod val="75000"/>
                            <a:lumOff val="25000"/>
                          </a:schemeClr>
                        </a:solidFill>
                      </a:endParaRPr>
                    </a:p>
                  </a:txBody>
                  <a:tcP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B0F0"/>
          </a:solidFill>
          <a:ln>
            <a:solidFill>
              <a:srgbClr val="00B0F0"/>
            </a:solidFill>
          </a:ln>
          <a:effectLst>
            <a:glow rad="139700">
              <a:schemeClr val="accent5">
                <a:satMod val="175000"/>
                <a:alpha val="40000"/>
              </a:schemeClr>
            </a:glow>
          </a:effectLst>
        </p:spPr>
        <p:txBody>
          <a:bodyPr/>
          <a:lstStyle/>
          <a:p>
            <a:r>
              <a:rPr lang="el-GR" dirty="0" smtClean="0"/>
              <a:t>Νέα Δημοκρατία</a:t>
            </a:r>
            <a:endParaRPr lang="el-GR" dirty="0"/>
          </a:p>
        </p:txBody>
      </p:sp>
      <p:sp>
        <p:nvSpPr>
          <p:cNvPr id="3" name="2 - Θέση περιεχομένου"/>
          <p:cNvSpPr>
            <a:spLocks noGrp="1"/>
          </p:cNvSpPr>
          <p:nvPr>
            <p:ph idx="1"/>
          </p:nvPr>
        </p:nvSpPr>
        <p:spPr>
          <a:xfrm>
            <a:off x="428596" y="1117615"/>
            <a:ext cx="8215370" cy="4525963"/>
          </a:xfrm>
        </p:spPr>
        <p:txBody>
          <a:bodyPr/>
          <a:lstStyle/>
          <a:p>
            <a:pPr algn="ctr">
              <a:buNone/>
            </a:pPr>
            <a:r>
              <a:rPr lang="el-GR" dirty="0" smtClean="0"/>
              <a:t>Σελίδα στο</a:t>
            </a:r>
            <a:r>
              <a:rPr lang="en-US" dirty="0" smtClean="0"/>
              <a:t> </a:t>
            </a:r>
            <a:r>
              <a:rPr lang="en-US" dirty="0" err="1" smtClean="0"/>
              <a:t>Facebook</a:t>
            </a:r>
            <a:endParaRPr lang="el-GR" dirty="0"/>
          </a:p>
        </p:txBody>
      </p:sp>
      <p:graphicFrame>
        <p:nvGraphicFramePr>
          <p:cNvPr id="15" name="14 - Γράφημα"/>
          <p:cNvGraphicFramePr/>
          <p:nvPr/>
        </p:nvGraphicFramePr>
        <p:xfrm>
          <a:off x="214282" y="1428736"/>
          <a:ext cx="4000528" cy="4286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15 - Γράφημα"/>
          <p:cNvGraphicFramePr/>
          <p:nvPr/>
        </p:nvGraphicFramePr>
        <p:xfrm>
          <a:off x="3643306" y="1928802"/>
          <a:ext cx="5214942" cy="4714908"/>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6" descr="http://www.agriniopress.gr/wordpress/wp-content/uploads/2013/05/po-nd-logo.jpg"/>
          <p:cNvPicPr>
            <a:picLocks noChangeAspect="1" noChangeArrowheads="1"/>
          </p:cNvPicPr>
          <p:nvPr/>
        </p:nvPicPr>
        <p:blipFill>
          <a:blip r:embed="rId4"/>
          <a:srcRect/>
          <a:stretch>
            <a:fillRect/>
          </a:stretch>
        </p:blipFill>
        <p:spPr bwMode="auto">
          <a:xfrm>
            <a:off x="357158" y="142852"/>
            <a:ext cx="8358246" cy="1023952"/>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 name="Picture 10" descr="http://3.bp.blogspot.com/-P6Oe-bugVuY/URQg0fAkcuI/AAAAAAAAaDw/Kjkq1VpQ8Ro/s1600/%CE%A3%CE%A5%CE%A1%CE%99%CE%96%CE%91+%CE%95%CE%9A%CE%9C+logo.PNG"/>
          <p:cNvPicPr>
            <a:picLocks noChangeAspect="1" noChangeArrowheads="1"/>
          </p:cNvPicPr>
          <p:nvPr/>
        </p:nvPicPr>
        <p:blipFill>
          <a:blip r:embed="rId2"/>
          <a:srcRect/>
          <a:stretch>
            <a:fillRect/>
          </a:stretch>
        </p:blipFill>
        <p:spPr bwMode="auto">
          <a:xfrm>
            <a:off x="357158" y="285728"/>
            <a:ext cx="8429684" cy="1143008"/>
          </a:xfrm>
          <a:prstGeom prst="rect">
            <a:avLst/>
          </a:prstGeom>
          <a:noFill/>
        </p:spPr>
      </p:pic>
      <p:sp>
        <p:nvSpPr>
          <p:cNvPr id="5" name="2 - Θέση περιεχομένου"/>
          <p:cNvSpPr>
            <a:spLocks noGrp="1"/>
          </p:cNvSpPr>
          <p:nvPr>
            <p:ph idx="1"/>
          </p:nvPr>
        </p:nvSpPr>
        <p:spPr/>
        <p:txBody>
          <a:bodyPr/>
          <a:lstStyle/>
          <a:p>
            <a:pPr algn="ctr">
              <a:buNone/>
            </a:pPr>
            <a:r>
              <a:rPr lang="el-GR" dirty="0" smtClean="0"/>
              <a:t>Σελίδα στο</a:t>
            </a:r>
            <a:r>
              <a:rPr lang="en-US" dirty="0" smtClean="0"/>
              <a:t> </a:t>
            </a:r>
            <a:r>
              <a:rPr lang="en-US" dirty="0" err="1" smtClean="0"/>
              <a:t>Facebook</a:t>
            </a:r>
            <a:endParaRPr lang="el-GR" dirty="0"/>
          </a:p>
        </p:txBody>
      </p:sp>
      <p:graphicFrame>
        <p:nvGraphicFramePr>
          <p:cNvPr id="6" name="5 - Γράφημα"/>
          <p:cNvGraphicFramePr/>
          <p:nvPr/>
        </p:nvGraphicFramePr>
        <p:xfrm>
          <a:off x="0" y="2143116"/>
          <a:ext cx="4929190" cy="3071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 Γράφημα"/>
          <p:cNvGraphicFramePr/>
          <p:nvPr/>
        </p:nvGraphicFramePr>
        <p:xfrm>
          <a:off x="3643306" y="2571745"/>
          <a:ext cx="5500694" cy="428625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 name="Picture 9" descr="C:\Documents and Settings\Administrator\Επιφάνεια εργασίας\pasok anasygkrotisi tripoli logo12.JPG"/>
          <p:cNvPicPr>
            <a:picLocks noChangeAspect="1" noChangeArrowheads="1"/>
          </p:cNvPicPr>
          <p:nvPr/>
        </p:nvPicPr>
        <p:blipFill>
          <a:blip r:embed="rId2"/>
          <a:srcRect/>
          <a:stretch>
            <a:fillRect/>
          </a:stretch>
        </p:blipFill>
        <p:spPr bwMode="auto">
          <a:xfrm>
            <a:off x="428596" y="357166"/>
            <a:ext cx="8286808" cy="928694"/>
          </a:xfrm>
          <a:prstGeom prst="rect">
            <a:avLst/>
          </a:prstGeom>
          <a:noFill/>
        </p:spPr>
      </p:pic>
      <p:sp>
        <p:nvSpPr>
          <p:cNvPr id="5" name="2 - Θέση περιεχομένου"/>
          <p:cNvSpPr>
            <a:spLocks noGrp="1"/>
          </p:cNvSpPr>
          <p:nvPr>
            <p:ph idx="1"/>
          </p:nvPr>
        </p:nvSpPr>
        <p:spPr/>
        <p:txBody>
          <a:bodyPr/>
          <a:lstStyle/>
          <a:p>
            <a:pPr algn="ctr">
              <a:buNone/>
            </a:pPr>
            <a:r>
              <a:rPr lang="el-GR" dirty="0" smtClean="0"/>
              <a:t>Σελίδα στο</a:t>
            </a:r>
            <a:r>
              <a:rPr lang="en-US" dirty="0" smtClean="0"/>
              <a:t> </a:t>
            </a:r>
            <a:r>
              <a:rPr lang="en-US" dirty="0" err="1" smtClean="0"/>
              <a:t>Facebook</a:t>
            </a:r>
            <a:endParaRPr lang="el-GR" dirty="0"/>
          </a:p>
        </p:txBody>
      </p:sp>
      <p:graphicFrame>
        <p:nvGraphicFramePr>
          <p:cNvPr id="6" name="5 - Γράφημα"/>
          <p:cNvGraphicFramePr/>
          <p:nvPr/>
        </p:nvGraphicFramePr>
        <p:xfrm>
          <a:off x="-285784" y="2071678"/>
          <a:ext cx="5715040" cy="3143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 Γράφημα"/>
          <p:cNvGraphicFramePr/>
          <p:nvPr/>
        </p:nvGraphicFramePr>
        <p:xfrm>
          <a:off x="3929058" y="2928934"/>
          <a:ext cx="5214942" cy="392906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7"/>
          <p:cNvGrpSpPr>
            <a:grpSpLocks/>
          </p:cNvGrpSpPr>
          <p:nvPr/>
        </p:nvGrpSpPr>
        <p:grpSpPr bwMode="auto">
          <a:xfrm>
            <a:off x="928662" y="1285860"/>
            <a:ext cx="8001055" cy="642944"/>
            <a:chOff x="684213" y="1263649"/>
            <a:chExt cx="7532918" cy="642944"/>
          </a:xfrm>
        </p:grpSpPr>
        <p:grpSp>
          <p:nvGrpSpPr>
            <p:cNvPr id="3" name="Group 96"/>
            <p:cNvGrpSpPr>
              <a:grpSpLocks/>
            </p:cNvGrpSpPr>
            <p:nvPr/>
          </p:nvGrpSpPr>
          <p:grpSpPr bwMode="auto">
            <a:xfrm>
              <a:off x="684213" y="1263651"/>
              <a:ext cx="520485" cy="506412"/>
              <a:chOff x="1016388" y="845310"/>
              <a:chExt cx="657458" cy="641438"/>
            </a:xfrm>
          </p:grpSpPr>
          <p:sp>
            <p:nvSpPr>
              <p:cNvPr id="17" name="Oval 16"/>
              <p:cNvSpPr/>
              <p:nvPr/>
            </p:nvSpPr>
            <p:spPr bwMode="auto">
              <a:xfrm>
                <a:off x="1016388" y="935795"/>
                <a:ext cx="594707" cy="550953"/>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18522" name="TextBox 7"/>
              <p:cNvSpPr txBox="1">
                <a:spLocks noChangeArrowheads="1"/>
              </p:cNvSpPr>
              <p:nvPr/>
            </p:nvSpPr>
            <p:spPr bwMode="auto">
              <a:xfrm>
                <a:off x="1196864" y="845310"/>
                <a:ext cx="476982" cy="596587"/>
              </a:xfrm>
              <a:prstGeom prst="rect">
                <a:avLst/>
              </a:prstGeom>
              <a:noFill/>
              <a:ln w="9525">
                <a:noFill/>
                <a:miter lim="800000"/>
                <a:headEnd/>
                <a:tailEnd/>
              </a:ln>
            </p:spPr>
            <p:txBody>
              <a:bodyPr>
                <a:spAutoFit/>
              </a:bodyPr>
              <a:lstStyle/>
              <a:p>
                <a:endParaRPr lang="en-US" sz="2400" dirty="0">
                  <a:solidFill>
                    <a:schemeClr val="bg1"/>
                  </a:solidFill>
                  <a:latin typeface="Calibri" pitchFamily="-108" charset="0"/>
                </a:endParaRPr>
              </a:p>
            </p:txBody>
          </p:sp>
        </p:grpSp>
        <p:grpSp>
          <p:nvGrpSpPr>
            <p:cNvPr id="4" name="Group 58"/>
            <p:cNvGrpSpPr>
              <a:grpSpLocks/>
            </p:cNvGrpSpPr>
            <p:nvPr/>
          </p:nvGrpSpPr>
          <p:grpSpPr bwMode="auto">
            <a:xfrm>
              <a:off x="1255717" y="1263649"/>
              <a:ext cx="6961414" cy="642944"/>
              <a:chOff x="734232" y="2561332"/>
              <a:chExt cx="6961414" cy="642103"/>
            </a:xfrm>
          </p:grpSpPr>
          <p:sp>
            <p:nvSpPr>
              <p:cNvPr id="52" name="Rectangle 51"/>
              <p:cNvSpPr/>
              <p:nvPr/>
            </p:nvSpPr>
            <p:spPr bwMode="auto">
              <a:xfrm flipH="1">
                <a:off x="734232" y="2561332"/>
                <a:ext cx="6894157" cy="642103"/>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520" name="Rektangel 76"/>
              <p:cNvSpPr>
                <a:spLocks noChangeArrowheads="1"/>
              </p:cNvSpPr>
              <p:nvPr/>
            </p:nvSpPr>
            <p:spPr bwMode="auto">
              <a:xfrm>
                <a:off x="1008407" y="2623248"/>
                <a:ext cx="6687239" cy="522536"/>
              </a:xfrm>
              <a:prstGeom prst="rect">
                <a:avLst/>
              </a:prstGeom>
              <a:noFill/>
              <a:ln w="9525">
                <a:noFill/>
                <a:miter lim="800000"/>
                <a:headEnd/>
                <a:tailEnd/>
              </a:ln>
            </p:spPr>
            <p:txBody>
              <a:bodyPr wrap="square">
                <a:spAutoFit/>
              </a:bodyPr>
              <a:lstStyle/>
              <a:p>
                <a:pPr algn="just"/>
                <a:r>
                  <a:rPr lang="el-GR" sz="1400" dirty="0"/>
                  <a:t>Ο σκοπός της παρούσας πτυχιακή είναι να αναδείξει-διερευνήσει τις μορφές διαδικτυακής διαφήμισης που συναντώνται στο χώρο της πολιτικής, από τους πολιτικούς φορείς.</a:t>
                </a:r>
                <a:endParaRPr lang="da-DK" sz="1400" dirty="0">
                  <a:solidFill>
                    <a:srgbClr val="171717"/>
                  </a:solidFill>
                  <a:latin typeface="Calibri" pitchFamily="-108" charset="0"/>
                </a:endParaRPr>
              </a:p>
            </p:txBody>
          </p:sp>
        </p:grpSp>
      </p:grpSp>
      <p:sp>
        <p:nvSpPr>
          <p:cNvPr id="18437" name="TextBox 23"/>
          <p:cNvSpPr txBox="1">
            <a:spLocks noChangeArrowheads="1"/>
          </p:cNvSpPr>
          <p:nvPr/>
        </p:nvSpPr>
        <p:spPr bwMode="auto">
          <a:xfrm>
            <a:off x="1071538" y="214290"/>
            <a:ext cx="7043756" cy="646331"/>
          </a:xfrm>
          <a:prstGeom prst="rect">
            <a:avLst/>
          </a:prstGeom>
          <a:noFill/>
          <a:ln w="9525">
            <a:noFill/>
            <a:miter lim="800000"/>
            <a:headEnd/>
            <a:tailEnd/>
          </a:ln>
        </p:spPr>
        <p:txBody>
          <a:bodyPr wrap="square">
            <a:spAutoFit/>
          </a:bodyPr>
          <a:lstStyle/>
          <a:p>
            <a:pPr algn="ctr"/>
            <a:r>
              <a:rPr lang="el-GR" sz="3600" b="1" dirty="0" smtClean="0">
                <a:latin typeface="Calibri" pitchFamily="-108" charset="0"/>
              </a:rPr>
              <a:t>Σκοπός</a:t>
            </a:r>
            <a:endParaRPr lang="en-US" sz="3600" dirty="0">
              <a:latin typeface="Calibri" pitchFamily="-108" charset="0"/>
            </a:endParaRPr>
          </a:p>
        </p:txBody>
      </p:sp>
      <p:sp>
        <p:nvSpPr>
          <p:cNvPr id="30" name="TextBox 23"/>
          <p:cNvSpPr txBox="1">
            <a:spLocks noChangeArrowheads="1"/>
          </p:cNvSpPr>
          <p:nvPr/>
        </p:nvSpPr>
        <p:spPr bwMode="auto">
          <a:xfrm>
            <a:off x="928662" y="3000372"/>
            <a:ext cx="7043756" cy="646331"/>
          </a:xfrm>
          <a:prstGeom prst="rect">
            <a:avLst/>
          </a:prstGeom>
          <a:noFill/>
          <a:ln w="9525">
            <a:noFill/>
            <a:miter lim="800000"/>
            <a:headEnd/>
            <a:tailEnd/>
          </a:ln>
        </p:spPr>
        <p:txBody>
          <a:bodyPr wrap="square">
            <a:spAutoFit/>
          </a:bodyPr>
          <a:lstStyle/>
          <a:p>
            <a:pPr algn="ctr"/>
            <a:r>
              <a:rPr lang="el-GR" sz="3600" b="1" dirty="0" smtClean="0">
                <a:latin typeface="Calibri" pitchFamily="-108" charset="0"/>
              </a:rPr>
              <a:t>Γενικοί στόχοι</a:t>
            </a:r>
            <a:endParaRPr lang="en-US" sz="3600" dirty="0">
              <a:latin typeface="Calibri" pitchFamily="-108" charset="0"/>
            </a:endParaRPr>
          </a:p>
        </p:txBody>
      </p:sp>
      <p:grpSp>
        <p:nvGrpSpPr>
          <p:cNvPr id="5" name="Group 97"/>
          <p:cNvGrpSpPr>
            <a:grpSpLocks/>
          </p:cNvGrpSpPr>
          <p:nvPr/>
        </p:nvGrpSpPr>
        <p:grpSpPr bwMode="auto">
          <a:xfrm>
            <a:off x="1000100" y="4429132"/>
            <a:ext cx="8001055" cy="800660"/>
            <a:chOff x="684213" y="1263649"/>
            <a:chExt cx="7532918" cy="800660"/>
          </a:xfrm>
        </p:grpSpPr>
        <p:grpSp>
          <p:nvGrpSpPr>
            <p:cNvPr id="6" name="Group 96"/>
            <p:cNvGrpSpPr>
              <a:grpSpLocks/>
            </p:cNvGrpSpPr>
            <p:nvPr/>
          </p:nvGrpSpPr>
          <p:grpSpPr bwMode="auto">
            <a:xfrm>
              <a:off x="684213" y="1263652"/>
              <a:ext cx="520485" cy="506413"/>
              <a:chOff x="1016388" y="845310"/>
              <a:chExt cx="657458" cy="641438"/>
            </a:xfrm>
          </p:grpSpPr>
          <p:sp>
            <p:nvSpPr>
              <p:cNvPr id="36" name="Oval 16"/>
              <p:cNvSpPr/>
              <p:nvPr/>
            </p:nvSpPr>
            <p:spPr bwMode="auto">
              <a:xfrm>
                <a:off x="1016388" y="935795"/>
                <a:ext cx="594707" cy="550953"/>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37" name="TextBox 7"/>
              <p:cNvSpPr txBox="1">
                <a:spLocks noChangeArrowheads="1"/>
              </p:cNvSpPr>
              <p:nvPr/>
            </p:nvSpPr>
            <p:spPr bwMode="auto">
              <a:xfrm>
                <a:off x="1196864" y="845310"/>
                <a:ext cx="476982" cy="596587"/>
              </a:xfrm>
              <a:prstGeom prst="rect">
                <a:avLst/>
              </a:prstGeom>
              <a:noFill/>
              <a:ln w="9525">
                <a:noFill/>
                <a:miter lim="800000"/>
                <a:headEnd/>
                <a:tailEnd/>
              </a:ln>
            </p:spPr>
            <p:txBody>
              <a:bodyPr>
                <a:spAutoFit/>
              </a:bodyPr>
              <a:lstStyle/>
              <a:p>
                <a:endParaRPr lang="en-US" sz="2400" dirty="0">
                  <a:solidFill>
                    <a:schemeClr val="bg1"/>
                  </a:solidFill>
                  <a:latin typeface="Calibri" pitchFamily="-108" charset="0"/>
                </a:endParaRPr>
              </a:p>
            </p:txBody>
          </p:sp>
        </p:grpSp>
        <p:grpSp>
          <p:nvGrpSpPr>
            <p:cNvPr id="7" name="Group 58"/>
            <p:cNvGrpSpPr>
              <a:grpSpLocks/>
            </p:cNvGrpSpPr>
            <p:nvPr/>
          </p:nvGrpSpPr>
          <p:grpSpPr bwMode="auto">
            <a:xfrm>
              <a:off x="1255717" y="1263649"/>
              <a:ext cx="6961414" cy="800660"/>
              <a:chOff x="734232" y="2561333"/>
              <a:chExt cx="6961414" cy="799613"/>
            </a:xfrm>
          </p:grpSpPr>
          <p:sp>
            <p:nvSpPr>
              <p:cNvPr id="34" name="Rectangle 51"/>
              <p:cNvSpPr/>
              <p:nvPr/>
            </p:nvSpPr>
            <p:spPr bwMode="auto">
              <a:xfrm flipH="1">
                <a:off x="734232" y="2561333"/>
                <a:ext cx="6894157" cy="784790"/>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Rektangel 76"/>
              <p:cNvSpPr>
                <a:spLocks noChangeArrowheads="1"/>
              </p:cNvSpPr>
              <p:nvPr/>
            </p:nvSpPr>
            <p:spPr bwMode="auto">
              <a:xfrm>
                <a:off x="1008407" y="2623248"/>
                <a:ext cx="6687239" cy="737698"/>
              </a:xfrm>
              <a:prstGeom prst="rect">
                <a:avLst/>
              </a:prstGeom>
              <a:noFill/>
              <a:ln w="9525">
                <a:noFill/>
                <a:miter lim="800000"/>
                <a:headEnd/>
                <a:tailEnd/>
              </a:ln>
            </p:spPr>
            <p:txBody>
              <a:bodyPr wrap="square">
                <a:spAutoFit/>
              </a:bodyPr>
              <a:lstStyle/>
              <a:p>
                <a:pPr algn="just"/>
                <a:r>
                  <a:rPr lang="el-GR" sz="1400" dirty="0"/>
                  <a:t>Η αναζήτηση και η καταγραφή πληροφοριών που αφορούν την πολιτική διαδικτυακή διαφήμιση στην </a:t>
                </a:r>
                <a:r>
                  <a:rPr lang="el-GR" sz="1400" dirty="0" smtClean="0"/>
                  <a:t>Ελλάδα όπως και η </a:t>
                </a:r>
                <a:r>
                  <a:rPr lang="el-GR" sz="1400" dirty="0"/>
                  <a:t>ιστορική εξέλιξη της διαδικτυακής πολιτικής διαφήμισης και η επίδραση της στους πολίτες</a:t>
                </a:r>
                <a:r>
                  <a:rPr lang="el-GR" sz="1400" dirty="0" smtClean="0"/>
                  <a:t>.</a:t>
                </a:r>
                <a:endParaRPr lang="da-DK" sz="1400" dirty="0">
                  <a:solidFill>
                    <a:srgbClr val="171717"/>
                  </a:solidFill>
                  <a:latin typeface="Calibri" pitchFamily="-108" charset="0"/>
                </a:endParaRPr>
              </a:p>
            </p:txBody>
          </p:sp>
        </p:grpSp>
      </p:gr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 name="Picture 8" descr="http://2.bp.blogspot.com/-rseaA7B0suA/T5hyy3gIFsI/AAAAAAAAABg/J8oKDQvrsZY/s1600/logo_final_anexartitoiellines.jpg"/>
          <p:cNvPicPr>
            <a:picLocks noChangeAspect="1" noChangeArrowheads="1"/>
          </p:cNvPicPr>
          <p:nvPr/>
        </p:nvPicPr>
        <p:blipFill>
          <a:blip r:embed="rId2" cstate="print"/>
          <a:srcRect/>
          <a:stretch>
            <a:fillRect/>
          </a:stretch>
        </p:blipFill>
        <p:spPr bwMode="auto">
          <a:xfrm>
            <a:off x="571472" y="285752"/>
            <a:ext cx="8072494" cy="1071546"/>
          </a:xfrm>
          <a:prstGeom prst="rect">
            <a:avLst/>
          </a:prstGeom>
          <a:noFill/>
        </p:spPr>
      </p:pic>
      <p:sp>
        <p:nvSpPr>
          <p:cNvPr id="5" name="2 - Θέση περιεχομένου"/>
          <p:cNvSpPr>
            <a:spLocks noGrp="1"/>
          </p:cNvSpPr>
          <p:nvPr>
            <p:ph idx="1"/>
          </p:nvPr>
        </p:nvSpPr>
        <p:spPr/>
        <p:txBody>
          <a:bodyPr/>
          <a:lstStyle/>
          <a:p>
            <a:pPr algn="ctr">
              <a:buNone/>
            </a:pPr>
            <a:r>
              <a:rPr lang="el-GR" dirty="0" smtClean="0"/>
              <a:t>Σελίδα στο</a:t>
            </a:r>
            <a:r>
              <a:rPr lang="en-US" dirty="0" smtClean="0"/>
              <a:t> </a:t>
            </a:r>
            <a:r>
              <a:rPr lang="en-US" dirty="0" err="1" smtClean="0"/>
              <a:t>Facebook</a:t>
            </a:r>
            <a:endParaRPr lang="el-GR" dirty="0"/>
          </a:p>
        </p:txBody>
      </p:sp>
      <p:graphicFrame>
        <p:nvGraphicFramePr>
          <p:cNvPr id="9" name="8 - Γράφημα"/>
          <p:cNvGraphicFramePr/>
          <p:nvPr/>
        </p:nvGraphicFramePr>
        <p:xfrm>
          <a:off x="0" y="2000240"/>
          <a:ext cx="4357718" cy="34290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 Γράφημα"/>
          <p:cNvGraphicFramePr/>
          <p:nvPr/>
        </p:nvGraphicFramePr>
        <p:xfrm>
          <a:off x="3830624" y="2428869"/>
          <a:ext cx="5313376" cy="44291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 name="Picture 6" descr="http://a.media.newsbomb.gr/items/cache/409724baf1dbd3726a80c8eac9a9413b_XL.jpg"/>
          <p:cNvPicPr>
            <a:picLocks noChangeAspect="1" noChangeArrowheads="1"/>
          </p:cNvPicPr>
          <p:nvPr/>
        </p:nvPicPr>
        <p:blipFill>
          <a:blip r:embed="rId2"/>
          <a:srcRect/>
          <a:stretch>
            <a:fillRect/>
          </a:stretch>
        </p:blipFill>
        <p:spPr bwMode="auto">
          <a:xfrm>
            <a:off x="571472" y="357190"/>
            <a:ext cx="8001056" cy="1000108"/>
          </a:xfrm>
          <a:prstGeom prst="rect">
            <a:avLst/>
          </a:prstGeom>
          <a:noFill/>
        </p:spPr>
      </p:pic>
      <p:sp>
        <p:nvSpPr>
          <p:cNvPr id="5" name="2 - Θέση περιεχομένου"/>
          <p:cNvSpPr>
            <a:spLocks noGrp="1"/>
          </p:cNvSpPr>
          <p:nvPr>
            <p:ph idx="1"/>
          </p:nvPr>
        </p:nvSpPr>
        <p:spPr/>
        <p:txBody>
          <a:bodyPr/>
          <a:lstStyle/>
          <a:p>
            <a:pPr algn="ctr">
              <a:buNone/>
            </a:pPr>
            <a:r>
              <a:rPr lang="el-GR" dirty="0" smtClean="0"/>
              <a:t>Σελίδα στο</a:t>
            </a:r>
            <a:r>
              <a:rPr lang="en-US" dirty="0" smtClean="0"/>
              <a:t> </a:t>
            </a:r>
            <a:r>
              <a:rPr lang="en-US" dirty="0" err="1" smtClean="0"/>
              <a:t>Facebook</a:t>
            </a:r>
            <a:endParaRPr lang="el-GR" dirty="0"/>
          </a:p>
        </p:txBody>
      </p:sp>
      <p:graphicFrame>
        <p:nvGraphicFramePr>
          <p:cNvPr id="6" name="5 - Γράφημα"/>
          <p:cNvGraphicFramePr/>
          <p:nvPr/>
        </p:nvGraphicFramePr>
        <p:xfrm>
          <a:off x="0" y="2000240"/>
          <a:ext cx="5382950" cy="25896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 Γράφημα"/>
          <p:cNvGraphicFramePr/>
          <p:nvPr/>
        </p:nvGraphicFramePr>
        <p:xfrm>
          <a:off x="3882638" y="2428868"/>
          <a:ext cx="5261362" cy="44291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B0F0"/>
          </a:solidFill>
        </p:spPr>
        <p:txBody>
          <a:bodyPr/>
          <a:lstStyle/>
          <a:p>
            <a:r>
              <a:rPr lang="el-GR" dirty="0" smtClean="0"/>
              <a:t>Νέα Δημοκρατία</a:t>
            </a:r>
            <a:endParaRPr lang="el-GR" dirty="0"/>
          </a:p>
        </p:txBody>
      </p:sp>
      <p:sp>
        <p:nvSpPr>
          <p:cNvPr id="4" name="2 - Θέση περιεχομένου"/>
          <p:cNvSpPr txBox="1">
            <a:spLocks/>
          </p:cNvSpPr>
          <p:nvPr/>
        </p:nvSpPr>
        <p:spPr>
          <a:xfrm>
            <a:off x="357158" y="1142984"/>
            <a:ext cx="8401080" cy="4525963"/>
          </a:xfrm>
          <a:prstGeom prst="rect">
            <a:avLst/>
          </a:prstGeom>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l-GR" sz="3200" dirty="0" smtClean="0">
                <a:ea typeface="ＭＳ Ｐゴシック" pitchFamily="-105" charset="-128"/>
                <a:cs typeface="ＭＳ Ｐゴシック" pitchFamily="-105" charset="-128"/>
              </a:rPr>
              <a:t>Σελίδα στο</a:t>
            </a:r>
            <a:r>
              <a:rPr lang="en-US" sz="3200" dirty="0" smtClean="0">
                <a:ea typeface="ＭＳ Ｐゴシック" pitchFamily="-105" charset="-128"/>
                <a:cs typeface="ＭＳ Ｐゴシック" pitchFamily="-105" charset="-128"/>
              </a:rPr>
              <a:t> Twitter</a:t>
            </a:r>
            <a:r>
              <a:rPr lang="el-GR" sz="3200" dirty="0" smtClean="0">
                <a:ea typeface="ＭＳ Ｐゴシック" pitchFamily="-105" charset="-128"/>
                <a:cs typeface="ＭＳ Ｐゴシック" pitchFamily="-105" charset="-128"/>
              </a:rPr>
              <a:t> </a:t>
            </a:r>
            <a:r>
              <a:rPr kumimoji="0" lang="el-GR" sz="3200" b="0" i="0" u="none" strike="noStrike" kern="1200" cap="none" spc="0" normalizeH="0" baseline="0" noProof="0" dirty="0" smtClean="0">
                <a:ln>
                  <a:noFill/>
                </a:ln>
                <a:solidFill>
                  <a:schemeClr val="tx1"/>
                </a:solidFill>
                <a:effectLst/>
                <a:uLnTx/>
                <a:uFillTx/>
                <a:latin typeface="+mn-lt"/>
                <a:ea typeface="ＭＳ Ｐゴシック" pitchFamily="-105" charset="-128"/>
                <a:cs typeface="ＭＳ Ｐゴシック" pitchFamily="-105" charset="-128"/>
              </a:rPr>
              <a:t> </a:t>
            </a:r>
            <a:endParaRPr kumimoji="0" lang="el-GR" sz="3200" b="0" i="0" u="none" strike="noStrike" kern="1200" cap="none" spc="0" normalizeH="0" baseline="0" noProof="0" dirty="0">
              <a:ln>
                <a:noFill/>
              </a:ln>
              <a:solidFill>
                <a:schemeClr val="tx1"/>
              </a:solidFill>
              <a:effectLst/>
              <a:uLnTx/>
              <a:uFillTx/>
              <a:latin typeface="+mn-lt"/>
              <a:ea typeface="ＭＳ Ｐゴシック" pitchFamily="-105" charset="-128"/>
              <a:cs typeface="ＭＳ Ｐゴシック" pitchFamily="-105" charset="-128"/>
            </a:endParaRPr>
          </a:p>
        </p:txBody>
      </p:sp>
      <p:graphicFrame>
        <p:nvGraphicFramePr>
          <p:cNvPr id="5" name="4 - Γράφημα"/>
          <p:cNvGraphicFramePr/>
          <p:nvPr/>
        </p:nvGraphicFramePr>
        <p:xfrm>
          <a:off x="1428728" y="2143116"/>
          <a:ext cx="6149982" cy="3643338"/>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6" descr="http://www.agriniopress.gr/wordpress/wp-content/uploads/2013/05/po-nd-logo.jpg"/>
          <p:cNvPicPr>
            <a:picLocks noChangeAspect="1" noChangeArrowheads="1"/>
          </p:cNvPicPr>
          <p:nvPr/>
        </p:nvPicPr>
        <p:blipFill>
          <a:blip r:embed="rId3"/>
          <a:srcRect/>
          <a:stretch>
            <a:fillRect/>
          </a:stretch>
        </p:blipFill>
        <p:spPr bwMode="auto">
          <a:xfrm>
            <a:off x="357158" y="142852"/>
            <a:ext cx="8358246" cy="1023952"/>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EA4844"/>
          </a:solidFill>
          <a:ln>
            <a:solidFill>
              <a:srgbClr val="EA4844"/>
            </a:solidFill>
          </a:ln>
          <a:effectLst>
            <a:glow rad="101600">
              <a:schemeClr val="accent2">
                <a:satMod val="175000"/>
                <a:alpha val="40000"/>
              </a:schemeClr>
            </a:glow>
          </a:effectLst>
        </p:spPr>
        <p:txBody>
          <a:bodyPr/>
          <a:lstStyle/>
          <a:p>
            <a:r>
              <a:rPr lang="el-GR" dirty="0" smtClean="0"/>
              <a:t>ΣΥΡΙΖΑ</a:t>
            </a:r>
            <a:endParaRPr lang="el-GR" dirty="0"/>
          </a:p>
        </p:txBody>
      </p:sp>
      <p:sp>
        <p:nvSpPr>
          <p:cNvPr id="3" name="2 - Θέση περιεχομένου"/>
          <p:cNvSpPr>
            <a:spLocks noGrp="1"/>
          </p:cNvSpPr>
          <p:nvPr>
            <p:ph idx="1"/>
          </p:nvPr>
        </p:nvSpPr>
        <p:spPr>
          <a:xfrm>
            <a:off x="428596" y="1117615"/>
            <a:ext cx="8215370" cy="4525963"/>
          </a:xfrm>
        </p:spPr>
        <p:txBody>
          <a:bodyPr/>
          <a:lstStyle/>
          <a:p>
            <a:r>
              <a:rPr lang="el-GR" dirty="0" smtClean="0"/>
              <a:t>Σελίδα στο</a:t>
            </a:r>
            <a:r>
              <a:rPr lang="en-US" dirty="0" smtClean="0"/>
              <a:t> Twitter</a:t>
            </a:r>
          </a:p>
          <a:p>
            <a:endParaRPr lang="el-GR" dirty="0"/>
          </a:p>
        </p:txBody>
      </p:sp>
      <p:graphicFrame>
        <p:nvGraphicFramePr>
          <p:cNvPr id="14" name="13 - Γράφημα"/>
          <p:cNvGraphicFramePr/>
          <p:nvPr/>
        </p:nvGraphicFramePr>
        <p:xfrm>
          <a:off x="1928794" y="2000240"/>
          <a:ext cx="5857916" cy="392909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10" descr="http://3.bp.blogspot.com/-P6Oe-bugVuY/URQg0fAkcuI/AAAAAAAAaDw/Kjkq1VpQ8Ro/s1600/%CE%A3%CE%A5%CE%A1%CE%99%CE%96%CE%91+%CE%95%CE%9A%CE%9C+logo.PNG"/>
          <p:cNvPicPr>
            <a:picLocks noChangeAspect="1" noChangeArrowheads="1"/>
          </p:cNvPicPr>
          <p:nvPr/>
        </p:nvPicPr>
        <p:blipFill>
          <a:blip r:embed="rId3"/>
          <a:srcRect/>
          <a:stretch>
            <a:fillRect/>
          </a:stretch>
        </p:blipFill>
        <p:spPr bwMode="auto">
          <a:xfrm>
            <a:off x="357158" y="0"/>
            <a:ext cx="8429684" cy="1143008"/>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9A46"/>
          </a:solidFill>
        </p:spPr>
        <p:txBody>
          <a:bodyPr/>
          <a:lstStyle/>
          <a:p>
            <a:r>
              <a:rPr lang="el-GR" dirty="0" smtClean="0"/>
              <a:t>ΠΑ.ΣΟ.Κ.</a:t>
            </a:r>
            <a:endParaRPr lang="el-GR" dirty="0"/>
          </a:p>
        </p:txBody>
      </p:sp>
      <p:sp>
        <p:nvSpPr>
          <p:cNvPr id="6" name="5 - TextBox"/>
          <p:cNvSpPr txBox="1"/>
          <p:nvPr/>
        </p:nvSpPr>
        <p:spPr>
          <a:xfrm>
            <a:off x="428596" y="1214422"/>
            <a:ext cx="3643338" cy="584775"/>
          </a:xfrm>
          <a:prstGeom prst="rect">
            <a:avLst/>
          </a:prstGeom>
          <a:noFill/>
        </p:spPr>
        <p:txBody>
          <a:bodyPr wrap="square" rtlCol="0">
            <a:spAutoFit/>
          </a:bodyPr>
          <a:lstStyle/>
          <a:p>
            <a:pPr>
              <a:buFont typeface="Arial" pitchFamily="34" charset="0"/>
              <a:buChar char="•"/>
            </a:pPr>
            <a:r>
              <a:rPr lang="el-GR" sz="3200" dirty="0" smtClean="0"/>
              <a:t>Σελίδα στο </a:t>
            </a:r>
            <a:r>
              <a:rPr lang="en-US" sz="3200" dirty="0" smtClean="0"/>
              <a:t>Twitter</a:t>
            </a:r>
            <a:endParaRPr lang="el-GR" sz="3200" dirty="0"/>
          </a:p>
        </p:txBody>
      </p:sp>
      <p:graphicFrame>
        <p:nvGraphicFramePr>
          <p:cNvPr id="9" name="8 - Γράφημα"/>
          <p:cNvGraphicFramePr/>
          <p:nvPr/>
        </p:nvGraphicFramePr>
        <p:xfrm>
          <a:off x="1285852" y="2428868"/>
          <a:ext cx="6357982" cy="3357586"/>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descr="C:\Documents and Settings\Administrator\Επιφάνεια εργασίας\pasok anasygkrotisi tripoli logo12.JPG"/>
          <p:cNvPicPr>
            <a:picLocks noChangeAspect="1" noChangeArrowheads="1"/>
          </p:cNvPicPr>
          <p:nvPr/>
        </p:nvPicPr>
        <p:blipFill>
          <a:blip r:embed="rId3"/>
          <a:srcRect/>
          <a:stretch>
            <a:fillRect/>
          </a:stretch>
        </p:blipFill>
        <p:spPr bwMode="auto">
          <a:xfrm>
            <a:off x="428596" y="214290"/>
            <a:ext cx="8286808" cy="857256"/>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ανεχαρτιτοι</a:t>
            </a:r>
            <a:endParaRPr lang="el-GR" dirty="0"/>
          </a:p>
        </p:txBody>
      </p:sp>
      <p:sp>
        <p:nvSpPr>
          <p:cNvPr id="4" name="3 - TextBox"/>
          <p:cNvSpPr txBox="1"/>
          <p:nvPr/>
        </p:nvSpPr>
        <p:spPr>
          <a:xfrm>
            <a:off x="285720" y="1285860"/>
            <a:ext cx="3786214" cy="584775"/>
          </a:xfrm>
          <a:prstGeom prst="rect">
            <a:avLst/>
          </a:prstGeom>
          <a:noFill/>
        </p:spPr>
        <p:txBody>
          <a:bodyPr wrap="square" rtlCol="0">
            <a:spAutoFit/>
          </a:bodyPr>
          <a:lstStyle/>
          <a:p>
            <a:pPr>
              <a:buFont typeface="Arial" pitchFamily="34" charset="0"/>
              <a:buChar char="•"/>
            </a:pPr>
            <a:r>
              <a:rPr lang="el-GR" sz="3200" dirty="0" smtClean="0"/>
              <a:t>Σελίδα στο </a:t>
            </a:r>
            <a:r>
              <a:rPr lang="en-US" sz="3200" dirty="0" smtClean="0"/>
              <a:t>Twitter</a:t>
            </a:r>
            <a:endParaRPr lang="el-GR" sz="3200" dirty="0"/>
          </a:p>
        </p:txBody>
      </p:sp>
      <p:graphicFrame>
        <p:nvGraphicFramePr>
          <p:cNvPr id="7" name="6 - Γράφημα"/>
          <p:cNvGraphicFramePr/>
          <p:nvPr/>
        </p:nvGraphicFramePr>
        <p:xfrm>
          <a:off x="1428728" y="2214554"/>
          <a:ext cx="6286544" cy="3357586"/>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8" descr="http://2.bp.blogspot.com/-rseaA7B0suA/T5hyy3gIFsI/AAAAAAAAABg/J8oKDQvrsZY/s1600/logo_final_anexartitoiellines.jpg"/>
          <p:cNvPicPr>
            <a:picLocks noChangeAspect="1" noChangeArrowheads="1"/>
          </p:cNvPicPr>
          <p:nvPr/>
        </p:nvPicPr>
        <p:blipFill>
          <a:blip r:embed="rId3" cstate="print"/>
          <a:srcRect/>
          <a:stretch>
            <a:fillRect/>
          </a:stretch>
        </p:blipFill>
        <p:spPr bwMode="auto">
          <a:xfrm>
            <a:off x="428596" y="0"/>
            <a:ext cx="8072494" cy="1071546"/>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4" name="3 - Θέση περιεχομένου"/>
          <p:cNvSpPr txBox="1">
            <a:spLocks noGrp="1"/>
          </p:cNvSpPr>
          <p:nvPr>
            <p:ph idx="1"/>
          </p:nvPr>
        </p:nvSpPr>
        <p:spPr>
          <a:prstGeom prst="rect">
            <a:avLst/>
          </a:prstGeom>
          <a:noFill/>
        </p:spPr>
        <p:txBody>
          <a:bodyPr wrap="square" rtlCol="0">
            <a:spAutoFit/>
          </a:bodyPr>
          <a:lstStyle/>
          <a:p>
            <a:r>
              <a:rPr lang="el-GR" sz="3200" dirty="0" smtClean="0"/>
              <a:t>Σελίδα στο </a:t>
            </a:r>
            <a:r>
              <a:rPr lang="en-US" sz="3200" dirty="0" smtClean="0"/>
              <a:t>Twitter</a:t>
            </a:r>
            <a:endParaRPr lang="el-GR" sz="3200" dirty="0"/>
          </a:p>
        </p:txBody>
      </p:sp>
      <p:pic>
        <p:nvPicPr>
          <p:cNvPr id="5" name="Picture 4" descr="http://2.bp.blogspot.com/-coBTI8AQMx4/TqIEJxX2JtI/AAAAAAAABjg/Fhwdw7f0F7w/s1600/LOGO%2Bxa-anmakthraki%2B-%2BLogo.jpg"/>
          <p:cNvPicPr>
            <a:picLocks noChangeAspect="1" noChangeArrowheads="1"/>
          </p:cNvPicPr>
          <p:nvPr/>
        </p:nvPicPr>
        <p:blipFill>
          <a:blip r:embed="rId2" cstate="print"/>
          <a:srcRect r="17822" b="29768"/>
          <a:stretch>
            <a:fillRect/>
          </a:stretch>
        </p:blipFill>
        <p:spPr bwMode="auto">
          <a:xfrm>
            <a:off x="571472" y="428604"/>
            <a:ext cx="8215370" cy="928694"/>
          </a:xfrm>
          <a:prstGeom prst="rect">
            <a:avLst/>
          </a:prstGeom>
          <a:noFill/>
        </p:spPr>
      </p:pic>
      <p:graphicFrame>
        <p:nvGraphicFramePr>
          <p:cNvPr id="6" name="5 - Γράφημα"/>
          <p:cNvGraphicFramePr/>
          <p:nvPr/>
        </p:nvGraphicFramePr>
        <p:xfrm>
          <a:off x="1643042" y="2500306"/>
          <a:ext cx="5545209" cy="307183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δημαρ</a:t>
            </a:r>
            <a:endParaRPr lang="el-GR" dirty="0"/>
          </a:p>
        </p:txBody>
      </p:sp>
      <p:graphicFrame>
        <p:nvGraphicFramePr>
          <p:cNvPr id="6" name="5 - Γράφημα"/>
          <p:cNvGraphicFramePr/>
          <p:nvPr/>
        </p:nvGraphicFramePr>
        <p:xfrm>
          <a:off x="1500166" y="2285992"/>
          <a:ext cx="5786441" cy="3643338"/>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http://a.media.newsbomb.gr/items/cache/409724baf1dbd3726a80c8eac9a9413b_XL.jpg"/>
          <p:cNvPicPr>
            <a:picLocks noChangeAspect="1" noChangeArrowheads="1"/>
          </p:cNvPicPr>
          <p:nvPr/>
        </p:nvPicPr>
        <p:blipFill>
          <a:blip r:embed="rId3"/>
          <a:srcRect/>
          <a:stretch>
            <a:fillRect/>
          </a:stretch>
        </p:blipFill>
        <p:spPr bwMode="auto">
          <a:xfrm>
            <a:off x="500034" y="0"/>
            <a:ext cx="8001056" cy="1000108"/>
          </a:xfrm>
          <a:prstGeom prst="rect">
            <a:avLst/>
          </a:prstGeom>
          <a:noFill/>
        </p:spPr>
      </p:pic>
      <p:sp>
        <p:nvSpPr>
          <p:cNvPr id="9" name="8 - TextBox"/>
          <p:cNvSpPr txBox="1"/>
          <p:nvPr/>
        </p:nvSpPr>
        <p:spPr>
          <a:xfrm>
            <a:off x="357158" y="1214422"/>
            <a:ext cx="3786214" cy="584775"/>
          </a:xfrm>
          <a:prstGeom prst="rect">
            <a:avLst/>
          </a:prstGeom>
          <a:noFill/>
        </p:spPr>
        <p:txBody>
          <a:bodyPr wrap="square" rtlCol="0">
            <a:spAutoFit/>
          </a:bodyPr>
          <a:lstStyle/>
          <a:p>
            <a:pPr>
              <a:buFont typeface="Arial" pitchFamily="34" charset="0"/>
              <a:buChar char="•"/>
            </a:pPr>
            <a:r>
              <a:rPr lang="el-GR" sz="3200" dirty="0" smtClean="0"/>
              <a:t>Σελίδα στο </a:t>
            </a:r>
            <a:r>
              <a:rPr lang="en-US" sz="3200" dirty="0" smtClean="0"/>
              <a:t>Twitter</a:t>
            </a:r>
            <a:endParaRPr lang="el-GR" sz="3200" dirty="0"/>
          </a:p>
        </p:txBody>
      </p:sp>
    </p:spTree>
  </p:cSld>
  <p:clrMapOvr>
    <a:masterClrMapping/>
  </p:clrMapOvr>
  <p:transition>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571472" y="1643050"/>
            <a:ext cx="4143404" cy="584775"/>
          </a:xfrm>
          <a:prstGeom prst="rect">
            <a:avLst/>
          </a:prstGeom>
          <a:noFill/>
        </p:spPr>
        <p:txBody>
          <a:bodyPr wrap="square" rtlCol="0">
            <a:spAutoFit/>
          </a:bodyPr>
          <a:lstStyle/>
          <a:p>
            <a:pPr marL="342900" lvl="0" indent="-342900" defTabSz="457200" fontAlgn="base">
              <a:spcBef>
                <a:spcPct val="20000"/>
              </a:spcBef>
              <a:spcAft>
                <a:spcPct val="0"/>
              </a:spcAft>
              <a:buFont typeface="Arial" charset="0"/>
              <a:buChar char="•"/>
              <a:defRPr/>
            </a:pPr>
            <a:r>
              <a:rPr lang="el-GR" sz="3200" dirty="0" smtClean="0">
                <a:ea typeface="ＭＳ Ｐゴシック" pitchFamily="-105" charset="-128"/>
                <a:cs typeface="ＭＳ Ｐゴシック" pitchFamily="-105" charset="-128"/>
              </a:rPr>
              <a:t>Σελίδα στο</a:t>
            </a:r>
            <a:r>
              <a:rPr lang="en-US" sz="3200" dirty="0" smtClean="0">
                <a:ea typeface="ＭＳ Ｐゴシック" pitchFamily="-105" charset="-128"/>
                <a:cs typeface="ＭＳ Ｐゴシック" pitchFamily="-105" charset="-128"/>
              </a:rPr>
              <a:t> </a:t>
            </a:r>
            <a:r>
              <a:rPr lang="en-US" sz="3200" dirty="0" err="1" smtClean="0">
                <a:ea typeface="ＭＳ Ｐゴシック" pitchFamily="-105" charset="-128"/>
                <a:cs typeface="ＭＳ Ｐゴシック" pitchFamily="-105" charset="-128"/>
              </a:rPr>
              <a:t>Flickr</a:t>
            </a:r>
            <a:r>
              <a:rPr lang="el-GR" sz="3200" dirty="0" smtClean="0">
                <a:ea typeface="ＭＳ Ｐゴシック" pitchFamily="-105" charset="-128"/>
                <a:cs typeface="ＭＳ Ｐゴシック" pitchFamily="-105" charset="-128"/>
              </a:rPr>
              <a:t>  </a:t>
            </a:r>
            <a:endParaRPr lang="el-GR" sz="3200" dirty="0">
              <a:ea typeface="ＭＳ Ｐゴシック" pitchFamily="-105" charset="-128"/>
              <a:cs typeface="ＭＳ Ｐゴシック" pitchFamily="-105" charset="-128"/>
            </a:endParaRPr>
          </a:p>
        </p:txBody>
      </p:sp>
      <p:pic>
        <p:nvPicPr>
          <p:cNvPr id="5" name="4 - Εικόνα"/>
          <p:cNvPicPr/>
          <p:nvPr/>
        </p:nvPicPr>
        <p:blipFill>
          <a:blip r:embed="rId2" cstate="print"/>
          <a:srcRect l="903" t="9706" r="1938" b="21219"/>
          <a:stretch>
            <a:fillRect/>
          </a:stretch>
        </p:blipFill>
        <p:spPr bwMode="auto">
          <a:xfrm>
            <a:off x="2428860" y="2786058"/>
            <a:ext cx="5934397" cy="3157544"/>
          </a:xfrm>
          <a:prstGeom prst="rect">
            <a:avLst/>
          </a:prstGeom>
          <a:noFill/>
          <a:ln w="9525">
            <a:noFill/>
            <a:miter lim="800000"/>
            <a:headEnd/>
            <a:tailEnd/>
          </a:ln>
        </p:spPr>
      </p:pic>
      <p:pic>
        <p:nvPicPr>
          <p:cNvPr id="6" name="Picture 6" descr="http://www.agriniopress.gr/wordpress/wp-content/uploads/2013/05/po-nd-logo.jpg"/>
          <p:cNvPicPr>
            <a:picLocks noChangeAspect="1" noChangeArrowheads="1"/>
          </p:cNvPicPr>
          <p:nvPr/>
        </p:nvPicPr>
        <p:blipFill>
          <a:blip r:embed="rId3"/>
          <a:srcRect/>
          <a:stretch>
            <a:fillRect/>
          </a:stretch>
        </p:blipFill>
        <p:spPr bwMode="auto">
          <a:xfrm>
            <a:off x="428596" y="333346"/>
            <a:ext cx="8358246" cy="1023952"/>
          </a:xfrm>
          <a:prstGeom prst="rect">
            <a:avLst/>
          </a:prstGeom>
          <a:noFill/>
        </p:spPr>
      </p:pic>
      <p:pic>
        <p:nvPicPr>
          <p:cNvPr id="7" name="6 - Εικόνα"/>
          <p:cNvPicPr/>
          <p:nvPr/>
        </p:nvPicPr>
        <p:blipFill>
          <a:blip r:embed="rId4" cstate="print"/>
          <a:srcRect l="903" t="13996" r="1938" b="8352"/>
          <a:stretch>
            <a:fillRect/>
          </a:stretch>
        </p:blipFill>
        <p:spPr bwMode="auto">
          <a:xfrm>
            <a:off x="500034" y="2285992"/>
            <a:ext cx="6357982" cy="2928958"/>
          </a:xfrm>
          <a:prstGeom prst="rect">
            <a:avLst/>
          </a:prstGeom>
          <a:noFill/>
          <a:ln w="9525">
            <a:noFill/>
            <a:miter lim="800000"/>
            <a:headEnd/>
            <a:tailEnd/>
          </a:ln>
        </p:spPr>
      </p:pic>
      <p:pic>
        <p:nvPicPr>
          <p:cNvPr id="8" name="Picture 9" descr="C:\Documents and Settings\Administrator\Επιφάνεια εργασίας\pasok anasygkrotisi tripoli logo12.JPG"/>
          <p:cNvPicPr>
            <a:picLocks noChangeAspect="1" noChangeArrowheads="1"/>
          </p:cNvPicPr>
          <p:nvPr/>
        </p:nvPicPr>
        <p:blipFill>
          <a:blip r:embed="rId5"/>
          <a:srcRect/>
          <a:stretch>
            <a:fillRect/>
          </a:stretch>
        </p:blipFill>
        <p:spPr bwMode="auto">
          <a:xfrm>
            <a:off x="428596" y="285728"/>
            <a:ext cx="8358246" cy="1071570"/>
          </a:xfrm>
          <a:prstGeom prst="rect">
            <a:avLst/>
          </a:prstGeom>
          <a:noFill/>
        </p:spPr>
      </p:pic>
      <p:pic>
        <p:nvPicPr>
          <p:cNvPr id="9" name="Picture 6" descr="http://a.media.newsbomb.gr/items/cache/409724baf1dbd3726a80c8eac9a9413b_XL.jpg"/>
          <p:cNvPicPr>
            <a:picLocks noChangeAspect="1" noChangeArrowheads="1"/>
          </p:cNvPicPr>
          <p:nvPr/>
        </p:nvPicPr>
        <p:blipFill>
          <a:blip r:embed="rId6"/>
          <a:srcRect/>
          <a:stretch>
            <a:fillRect/>
          </a:stretch>
        </p:blipFill>
        <p:spPr bwMode="auto">
          <a:xfrm>
            <a:off x="357158" y="285729"/>
            <a:ext cx="8501122" cy="1071546"/>
          </a:xfrm>
          <a:prstGeom prst="rect">
            <a:avLst/>
          </a:prstGeom>
          <a:noFill/>
        </p:spPr>
      </p:pic>
      <p:pic>
        <p:nvPicPr>
          <p:cNvPr id="10" name="3 - Θέση περιεχομένου" descr="C:\Users\thanasis\Desktop\Καταγραφήssdsd.PNG"/>
          <p:cNvPicPr>
            <a:picLocks noGrp="1"/>
          </p:cNvPicPr>
          <p:nvPr>
            <p:ph idx="1"/>
          </p:nvPr>
        </p:nvPicPr>
        <p:blipFill>
          <a:blip r:embed="rId7" cstate="print"/>
          <a:srcRect/>
          <a:stretch>
            <a:fillRect/>
          </a:stretch>
        </p:blipFill>
        <p:spPr bwMode="auto">
          <a:xfrm>
            <a:off x="2643174" y="2786058"/>
            <a:ext cx="5972188" cy="3251185"/>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5" presetClass="exit" presetSubtype="10" fill="hold" nodeType="withEffect">
                                  <p:stCondLst>
                                    <p:cond delay="0"/>
                                  </p:stCondLst>
                                  <p:childTnLst>
                                    <p:animEffect transition="out" filter="checkerboard(across)">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3"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42844" y="2214554"/>
            <a:ext cx="2000232" cy="2571768"/>
            <a:chOff x="769936" y="1520826"/>
            <a:chExt cx="3857627" cy="1857374"/>
          </a:xfrm>
        </p:grpSpPr>
        <p:sp>
          <p:nvSpPr>
            <p:cNvPr id="271" name="Rectangle 27"/>
            <p:cNvSpPr>
              <a:spLocks noChangeArrowheads="1"/>
            </p:cNvSpPr>
            <p:nvPr/>
          </p:nvSpPr>
          <p:spPr bwMode="auto">
            <a:xfrm>
              <a:off x="769938"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2" name="Rectangle 39"/>
            <p:cNvSpPr>
              <a:spLocks noChangeArrowheads="1"/>
            </p:cNvSpPr>
            <p:nvPr/>
          </p:nvSpPr>
          <p:spPr bwMode="auto">
            <a:xfrm>
              <a:off x="769936" y="1520826"/>
              <a:ext cx="3857625" cy="309562"/>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273" name="Rectangle 39"/>
            <p:cNvSpPr>
              <a:spLocks noChangeArrowheads="1"/>
            </p:cNvSpPr>
            <p:nvPr/>
          </p:nvSpPr>
          <p:spPr bwMode="auto">
            <a:xfrm>
              <a:off x="769936" y="1572420"/>
              <a:ext cx="3557868" cy="257969"/>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ysClr val="window" lastClr="FFFFFF"/>
                  </a:solidFill>
                  <a:latin typeface="Calibri" pitchFamily="34" charset="0"/>
                  <a:ea typeface="ＭＳ Ｐゴシック" pitchFamily="-97" charset="-128"/>
                </a:rPr>
                <a:t>Νέα Δημοκρατία</a:t>
              </a:r>
              <a:endParaRPr lang="en-US" sz="1600" b="1" kern="0" noProof="1">
                <a:solidFill>
                  <a:sysClr val="window" lastClr="FFFFFF"/>
                </a:solidFill>
                <a:latin typeface="Calibri" pitchFamily="34" charset="0"/>
                <a:ea typeface="ＭＳ Ｐゴシック" pitchFamily="-97" charset="-128"/>
              </a:endParaRPr>
            </a:p>
          </p:txBody>
        </p:sp>
      </p:grpSp>
      <p:grpSp>
        <p:nvGrpSpPr>
          <p:cNvPr id="3" name="Group 19"/>
          <p:cNvGrpSpPr>
            <a:grpSpLocks/>
          </p:cNvGrpSpPr>
          <p:nvPr/>
        </p:nvGrpSpPr>
        <p:grpSpPr bwMode="auto">
          <a:xfrm>
            <a:off x="2214546" y="2214554"/>
            <a:ext cx="2143140" cy="2571768"/>
            <a:chOff x="4699000" y="1520826"/>
            <a:chExt cx="3857625" cy="1857374"/>
          </a:xfrm>
        </p:grpSpPr>
        <p:sp>
          <p:nvSpPr>
            <p:cNvPr id="269" name="Rectangle 27"/>
            <p:cNvSpPr>
              <a:spLocks noChangeArrowheads="1"/>
            </p:cNvSpPr>
            <p:nvPr/>
          </p:nvSpPr>
          <p:spPr bwMode="auto">
            <a:xfrm>
              <a:off x="4699000"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0" name="Rectangle 39"/>
            <p:cNvSpPr>
              <a:spLocks noChangeArrowheads="1"/>
            </p:cNvSpPr>
            <p:nvPr/>
          </p:nvSpPr>
          <p:spPr bwMode="auto">
            <a:xfrm>
              <a:off x="4699000" y="1520826"/>
              <a:ext cx="3857625" cy="309562"/>
            </a:xfrm>
            <a:prstGeom prst="rect">
              <a:avLst/>
            </a:prstGeom>
            <a:solidFill>
              <a:srgbClr val="EA4844"/>
            </a:solidFill>
            <a:ln w="3175">
              <a:solidFill>
                <a:srgbClr val="EA4844"/>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31761" name="Rectangle 39"/>
            <p:cNvSpPr>
              <a:spLocks noChangeArrowheads="1"/>
            </p:cNvSpPr>
            <p:nvPr/>
          </p:nvSpPr>
          <p:spPr bwMode="auto">
            <a:xfrm>
              <a:off x="4699000" y="1520826"/>
              <a:ext cx="3857625" cy="296863"/>
            </a:xfrm>
            <a:prstGeom prst="rect">
              <a:avLst/>
            </a:prstGeom>
            <a:noFill/>
            <a:ln w="3175">
              <a:noFill/>
              <a:miter lim="800000"/>
              <a:headEnd/>
              <a:tailEnd/>
            </a:ln>
          </p:spPr>
          <p:txBody>
            <a:bodyPr anchor="ctr"/>
            <a:lstStyle/>
            <a:p>
              <a:pPr algn="ctr"/>
              <a:r>
                <a:rPr lang="el-GR" sz="1600" b="1" noProof="1" smtClean="0">
                  <a:latin typeface="Calibri" pitchFamily="-108" charset="0"/>
                </a:rPr>
                <a:t>ΣΥ.ΡΙΖ.Α.</a:t>
              </a:r>
              <a:endParaRPr lang="en-US" sz="1600" b="1" noProof="1">
                <a:latin typeface="Calibri" pitchFamily="-108" charset="0"/>
              </a:endParaRPr>
            </a:p>
          </p:txBody>
        </p:sp>
      </p:grpSp>
      <p:grpSp>
        <p:nvGrpSpPr>
          <p:cNvPr id="4" name="Group 21"/>
          <p:cNvGrpSpPr>
            <a:grpSpLocks/>
          </p:cNvGrpSpPr>
          <p:nvPr/>
        </p:nvGrpSpPr>
        <p:grpSpPr bwMode="auto">
          <a:xfrm>
            <a:off x="4429124" y="2214554"/>
            <a:ext cx="2214578" cy="2571768"/>
            <a:chOff x="769938" y="3521075"/>
            <a:chExt cx="3857625" cy="1857375"/>
          </a:xfrm>
        </p:grpSpPr>
        <p:sp>
          <p:nvSpPr>
            <p:cNvPr id="267" name="Rectangle 27"/>
            <p:cNvSpPr>
              <a:spLocks noChangeArrowheads="1"/>
            </p:cNvSpPr>
            <p:nvPr/>
          </p:nvSpPr>
          <p:spPr bwMode="auto">
            <a:xfrm>
              <a:off x="769938"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8" name="Rectangle 39"/>
            <p:cNvSpPr>
              <a:spLocks noChangeArrowheads="1"/>
            </p:cNvSpPr>
            <p:nvPr/>
          </p:nvSpPr>
          <p:spPr bwMode="auto">
            <a:xfrm>
              <a:off x="769938" y="3521075"/>
              <a:ext cx="3857625" cy="309563"/>
            </a:xfrm>
            <a:prstGeom prst="rect">
              <a:avLst/>
            </a:prstGeom>
            <a:gradFill rotWithShape="1">
              <a:gsLst>
                <a:gs pos="0">
                  <a:srgbClr val="208A00"/>
                </a:gs>
                <a:gs pos="100000">
                  <a:srgbClr val="5AF300"/>
                </a:gs>
              </a:gsLst>
              <a:lin ang="5400000" scaled="1"/>
            </a:gradFill>
            <a:ln w="19050">
              <a:noFill/>
              <a:round/>
              <a:headEnd/>
              <a:tailEnd/>
            </a:ln>
          </p:spPr>
          <p:txBody>
            <a:bodyPr/>
            <a:lstStyle/>
            <a:p>
              <a:pPr algn="ctr">
                <a:defRPr/>
              </a:pPr>
              <a:r>
                <a:rPr lang="el-GR" sz="1400" b="1" noProof="1" smtClean="0">
                  <a:solidFill>
                    <a:srgbClr val="000000"/>
                  </a:solidFill>
                  <a:latin typeface="Calibri" pitchFamily="-108" charset="0"/>
                </a:rPr>
                <a:t>ΠΑ.ΣΟ.Κ</a:t>
              </a:r>
              <a:endParaRPr lang="en-US" sz="1400" b="1" kern="0" noProof="1">
                <a:solidFill>
                  <a:srgbClr val="000000"/>
                </a:solidFill>
                <a:latin typeface="Calibri" pitchFamily="34" charset="0"/>
                <a:ea typeface="ＭＳ Ｐゴシック" pitchFamily="-97" charset="-128"/>
              </a:endParaRPr>
            </a:p>
          </p:txBody>
        </p:sp>
        <p:sp>
          <p:nvSpPr>
            <p:cNvPr id="31757" name="Rectangle 39"/>
            <p:cNvSpPr>
              <a:spLocks noChangeArrowheads="1"/>
            </p:cNvSpPr>
            <p:nvPr/>
          </p:nvSpPr>
          <p:spPr bwMode="auto">
            <a:xfrm>
              <a:off x="769938" y="3521075"/>
              <a:ext cx="3854359" cy="513742"/>
            </a:xfrm>
            <a:prstGeom prst="rect">
              <a:avLst/>
            </a:prstGeom>
            <a:noFill/>
            <a:ln w="19050">
              <a:noFill/>
              <a:round/>
              <a:headEnd/>
              <a:tailEnd/>
            </a:ln>
          </p:spPr>
          <p:txBody>
            <a:bodyPr anchor="ctr"/>
            <a:lstStyle/>
            <a:p>
              <a:pPr algn="ctr"/>
              <a:r>
                <a:rPr lang="el-GR" sz="1600" b="1" noProof="1" smtClean="0">
                  <a:solidFill>
                    <a:srgbClr val="000000"/>
                  </a:solidFill>
                  <a:latin typeface="Calibri" pitchFamily="-108" charset="0"/>
                </a:rPr>
                <a:t>.</a:t>
              </a:r>
              <a:endParaRPr lang="en-US" sz="1600" b="1" noProof="1">
                <a:solidFill>
                  <a:srgbClr val="000000"/>
                </a:solidFill>
                <a:latin typeface="Calibri" pitchFamily="-108" charset="0"/>
              </a:endParaRPr>
            </a:p>
          </p:txBody>
        </p:sp>
        <p:sp>
          <p:nvSpPr>
            <p:cNvPr id="279" name="Tekstboks 36"/>
            <p:cNvSpPr txBox="1">
              <a:spLocks noChangeArrowheads="1"/>
            </p:cNvSpPr>
            <p:nvPr/>
          </p:nvSpPr>
          <p:spPr bwMode="auto">
            <a:xfrm>
              <a:off x="1339851" y="3949753"/>
              <a:ext cx="2859453" cy="147691"/>
            </a:xfrm>
            <a:prstGeom prst="rect">
              <a:avLst/>
            </a:prstGeom>
            <a:noFill/>
            <a:ln w="9525">
              <a:noFill/>
              <a:miter lim="800000"/>
              <a:headEnd/>
              <a:tailEnd/>
            </a:ln>
          </p:spPr>
          <p:txBody>
            <a:bodyPr>
              <a:spAutoFit/>
            </a:bodyPr>
            <a:lstStyle/>
            <a:p>
              <a:pPr defTabSz="914400" fontAlgn="auto">
                <a:spcBef>
                  <a:spcPts val="0"/>
                </a:spcBef>
                <a:spcAft>
                  <a:spcPts val="0"/>
                </a:spcAft>
                <a:defRPr/>
              </a:pPr>
              <a:endParaRPr lang="da-DK" sz="1600" kern="0" dirty="0">
                <a:solidFill>
                  <a:sysClr val="window" lastClr="FFFFFF"/>
                </a:solidFill>
                <a:latin typeface="Calibri" pitchFamily="34" charset="0"/>
                <a:ea typeface="ＭＳ Ｐゴシック" pitchFamily="-97" charset="-128"/>
              </a:endParaRPr>
            </a:p>
          </p:txBody>
        </p:sp>
      </p:grpSp>
      <p:grpSp>
        <p:nvGrpSpPr>
          <p:cNvPr id="5" name="Group 20"/>
          <p:cNvGrpSpPr>
            <a:grpSpLocks/>
          </p:cNvGrpSpPr>
          <p:nvPr/>
        </p:nvGrpSpPr>
        <p:grpSpPr bwMode="auto">
          <a:xfrm>
            <a:off x="214282" y="4857760"/>
            <a:ext cx="2643206" cy="1857388"/>
            <a:chOff x="4699000" y="3521075"/>
            <a:chExt cx="3857625" cy="1857375"/>
          </a:xfrm>
        </p:grpSpPr>
        <p:sp>
          <p:nvSpPr>
            <p:cNvPr id="265" name="Rectangle 27"/>
            <p:cNvSpPr>
              <a:spLocks noChangeArrowheads="1"/>
            </p:cNvSpPr>
            <p:nvPr/>
          </p:nvSpPr>
          <p:spPr bwMode="auto">
            <a:xfrm>
              <a:off x="4699000"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6" name="Rectangle 39"/>
            <p:cNvSpPr>
              <a:spLocks noChangeArrowheads="1"/>
            </p:cNvSpPr>
            <p:nvPr/>
          </p:nvSpPr>
          <p:spPr bwMode="auto">
            <a:xfrm>
              <a:off x="4699000" y="3521075"/>
              <a:ext cx="3857625" cy="357188"/>
            </a:xfrm>
            <a:prstGeom prst="rect">
              <a:avLst/>
            </a:prstGeom>
            <a:gradFill flip="none" rotWithShape="1">
              <a:gsLst>
                <a:gs pos="0">
                  <a:srgbClr val="FF0000"/>
                </a:gs>
                <a:gs pos="100000">
                  <a:srgbClr val="800000"/>
                </a:gs>
              </a:gsLst>
              <a:lin ang="16200000" scaled="1"/>
              <a:tileRect/>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276" name="Rectangle 39"/>
            <p:cNvSpPr>
              <a:spLocks noChangeArrowheads="1"/>
            </p:cNvSpPr>
            <p:nvPr/>
          </p:nvSpPr>
          <p:spPr bwMode="auto">
            <a:xfrm>
              <a:off x="4699000" y="3521075"/>
              <a:ext cx="3857625"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latin typeface="Calibri" pitchFamily="34" charset="0"/>
                  <a:ea typeface="ＭＳ Ｐゴシック" pitchFamily="-97" charset="-128"/>
                </a:rPr>
                <a:t>Κ.Κ.Ε.</a:t>
              </a:r>
              <a:endParaRPr lang="en-US" sz="1600" b="1" kern="0" noProof="1">
                <a:latin typeface="Calibri" pitchFamily="34" charset="0"/>
                <a:ea typeface="ＭＳ Ｐゴシック" pitchFamily="-97" charset="-128"/>
              </a:endParaRPr>
            </a:p>
          </p:txBody>
        </p:sp>
      </p:grpSp>
      <p:sp>
        <p:nvSpPr>
          <p:cNvPr id="23" name="22 - Ορθογώνιο"/>
          <p:cNvSpPr/>
          <p:nvPr/>
        </p:nvSpPr>
        <p:spPr>
          <a:xfrm>
            <a:off x="1357290" y="142852"/>
            <a:ext cx="6246390" cy="584775"/>
          </a:xfrm>
          <a:prstGeom prst="rect">
            <a:avLst/>
          </a:prstGeom>
        </p:spPr>
        <p:txBody>
          <a:bodyPr wrap="none">
            <a:spAutoFit/>
          </a:bodyPr>
          <a:lstStyle/>
          <a:p>
            <a:r>
              <a:rPr lang="el-GR" sz="3200" b="1" dirty="0" smtClean="0"/>
              <a:t>Βουλευτικές εκλογές</a:t>
            </a:r>
            <a:r>
              <a:rPr lang="en-US" sz="3200" b="1" dirty="0" smtClean="0"/>
              <a:t> </a:t>
            </a:r>
            <a:r>
              <a:rPr lang="el-GR" sz="3200" b="1" dirty="0" smtClean="0"/>
              <a:t>Ιουνίου  2012</a:t>
            </a:r>
            <a:endParaRPr lang="el-GR" sz="3200" b="1" dirty="0"/>
          </a:p>
        </p:txBody>
      </p:sp>
      <p:sp>
        <p:nvSpPr>
          <p:cNvPr id="24" name="23 - Ορθογώνιο"/>
          <p:cNvSpPr/>
          <p:nvPr/>
        </p:nvSpPr>
        <p:spPr>
          <a:xfrm>
            <a:off x="142844" y="2643182"/>
            <a:ext cx="2143140" cy="2277547"/>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pPr>
              <a:buFont typeface="Arial" pitchFamily="34" charset="0"/>
              <a:buChar char="•"/>
            </a:pP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Flickr</a:t>
            </a:r>
            <a:endParaRPr lang="el-GR" sz="1400" dirty="0" smtClean="0">
              <a:solidFill>
                <a:schemeClr val="bg1"/>
              </a:solidFill>
            </a:endParaRPr>
          </a:p>
          <a:p>
            <a:pPr>
              <a:buFont typeface="Arial" pitchFamily="34" charset="0"/>
              <a:buChar char="•"/>
            </a:pPr>
            <a:endParaRPr lang="el-GR" sz="1600" dirty="0">
              <a:solidFill>
                <a:schemeClr val="bg1"/>
              </a:solidFill>
            </a:endParaRPr>
          </a:p>
        </p:txBody>
      </p:sp>
      <p:sp>
        <p:nvSpPr>
          <p:cNvPr id="25" name="24 - Ορθογώνιο"/>
          <p:cNvSpPr/>
          <p:nvPr/>
        </p:nvSpPr>
        <p:spPr>
          <a:xfrm>
            <a:off x="2714612" y="2500306"/>
            <a:ext cx="1643074" cy="338554"/>
          </a:xfrm>
          <a:prstGeom prst="rect">
            <a:avLst/>
          </a:prstGeom>
        </p:spPr>
        <p:txBody>
          <a:bodyPr wrap="square">
            <a:spAutoFit/>
          </a:bodyPr>
          <a:lstStyle/>
          <a:p>
            <a:endParaRPr lang="el-GR" sz="1600" dirty="0">
              <a:solidFill>
                <a:schemeClr val="bg1"/>
              </a:solidFill>
            </a:endParaRPr>
          </a:p>
        </p:txBody>
      </p:sp>
      <p:grpSp>
        <p:nvGrpSpPr>
          <p:cNvPr id="6" name="Group 20"/>
          <p:cNvGrpSpPr>
            <a:grpSpLocks/>
          </p:cNvGrpSpPr>
          <p:nvPr/>
        </p:nvGrpSpPr>
        <p:grpSpPr bwMode="auto">
          <a:xfrm>
            <a:off x="2928927" y="4857760"/>
            <a:ext cx="2928958" cy="1857412"/>
            <a:chOff x="4627119" y="3521075"/>
            <a:chExt cx="3929506" cy="1857375"/>
          </a:xfrm>
        </p:grpSpPr>
        <p:sp>
          <p:nvSpPr>
            <p:cNvPr id="27" name="Rectangle 27"/>
            <p:cNvSpPr>
              <a:spLocks noChangeArrowheads="1"/>
            </p:cNvSpPr>
            <p:nvPr/>
          </p:nvSpPr>
          <p:spPr bwMode="auto">
            <a:xfrm>
              <a:off x="4699000"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a:scene3d>
              <a:camera prst="orthographicFront"/>
              <a:lightRig rig="threePt" dir="t"/>
            </a:scene3d>
            <a:sp3d>
              <a:bevelT/>
            </a:sp3d>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8" name="Rectangle 39"/>
            <p:cNvSpPr>
              <a:spLocks noChangeArrowheads="1"/>
            </p:cNvSpPr>
            <p:nvPr/>
          </p:nvSpPr>
          <p:spPr bwMode="auto">
            <a:xfrm>
              <a:off x="4699000" y="3521075"/>
              <a:ext cx="3857624" cy="357183"/>
            </a:xfrm>
            <a:prstGeom prst="rect">
              <a:avLst/>
            </a:prstGeom>
            <a:solidFill>
              <a:schemeClr val="tx2"/>
            </a:solidFill>
            <a:ln w="9525">
              <a:noFill/>
              <a:miter lim="800000"/>
              <a:headEnd/>
              <a:tailEnd/>
            </a:ln>
            <a:effectLst>
              <a:outerShdw blurRad="63500" dist="23000" dir="5400000" rotWithShape="0">
                <a:srgbClr val="000000">
                  <a:alpha val="34998"/>
                </a:srgbClr>
              </a:outerShdw>
            </a:effectLst>
            <a:scene3d>
              <a:camera prst="orthographicFront"/>
              <a:lightRig rig="threePt" dir="t"/>
            </a:scene3d>
            <a:sp3d>
              <a:bevelT/>
            </a:sp3d>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29" name="Rectangle 39"/>
            <p:cNvSpPr>
              <a:spLocks noChangeArrowheads="1"/>
            </p:cNvSpPr>
            <p:nvPr/>
          </p:nvSpPr>
          <p:spPr bwMode="auto">
            <a:xfrm>
              <a:off x="4627119" y="3521075"/>
              <a:ext cx="3857624"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chemeClr val="bg1"/>
                  </a:solidFill>
                  <a:latin typeface="Calibri" pitchFamily="34" charset="0"/>
                  <a:ea typeface="ＭＳ Ｐゴシック" pitchFamily="-97" charset="-128"/>
                </a:rPr>
                <a:t>Χρυσή Αυγή</a:t>
              </a:r>
              <a:endParaRPr lang="en-US" sz="1600" b="1" kern="0" noProof="1">
                <a:solidFill>
                  <a:schemeClr val="bg1"/>
                </a:solidFill>
                <a:latin typeface="Calibri" pitchFamily="34" charset="0"/>
                <a:ea typeface="ＭＳ Ｐゴシック" pitchFamily="-97" charset="-128"/>
              </a:endParaRPr>
            </a:p>
          </p:txBody>
        </p:sp>
      </p:grpSp>
      <p:grpSp>
        <p:nvGrpSpPr>
          <p:cNvPr id="7" name="Group 20"/>
          <p:cNvGrpSpPr>
            <a:grpSpLocks/>
          </p:cNvGrpSpPr>
          <p:nvPr/>
        </p:nvGrpSpPr>
        <p:grpSpPr bwMode="auto">
          <a:xfrm>
            <a:off x="5988854" y="4857760"/>
            <a:ext cx="3012302" cy="1857388"/>
            <a:chOff x="4699000" y="3521075"/>
            <a:chExt cx="3857625" cy="1857376"/>
          </a:xfrm>
        </p:grpSpPr>
        <p:sp>
          <p:nvSpPr>
            <p:cNvPr id="34" name="Rectangle 27"/>
            <p:cNvSpPr>
              <a:spLocks noChangeArrowheads="1"/>
            </p:cNvSpPr>
            <p:nvPr/>
          </p:nvSpPr>
          <p:spPr bwMode="auto">
            <a:xfrm>
              <a:off x="4699001" y="3759308"/>
              <a:ext cx="3857624"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a:scene3d>
              <a:camera prst="orthographicFront"/>
              <a:lightRig rig="threePt" dir="t"/>
            </a:scene3d>
            <a:sp3d>
              <a:bevelT/>
            </a:sp3d>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35" name="Rectangle 39"/>
            <p:cNvSpPr>
              <a:spLocks noChangeArrowheads="1"/>
            </p:cNvSpPr>
            <p:nvPr/>
          </p:nvSpPr>
          <p:spPr bwMode="auto">
            <a:xfrm>
              <a:off x="4699000" y="3521075"/>
              <a:ext cx="3857625" cy="357187"/>
            </a:xfrm>
            <a:prstGeom prst="rect">
              <a:avLst/>
            </a:prstGeom>
            <a:solidFill>
              <a:srgbClr val="DA0000"/>
            </a:solidFill>
            <a:ln w="9525">
              <a:noFill/>
              <a:miter lim="800000"/>
              <a:headEnd/>
              <a:tailEnd/>
            </a:ln>
            <a:effectLst>
              <a:outerShdw blurRad="63500" dist="23000" dir="5400000" rotWithShape="0">
                <a:srgbClr val="000000">
                  <a:alpha val="34998"/>
                </a:srgbClr>
              </a:outerShdw>
            </a:effectLst>
            <a:scene3d>
              <a:camera prst="orthographicFront"/>
              <a:lightRig rig="threePt" dir="t"/>
            </a:scene3d>
            <a:sp3d>
              <a:bevelT/>
            </a:sp3d>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36" name="Rectangle 39"/>
            <p:cNvSpPr>
              <a:spLocks noChangeArrowheads="1"/>
            </p:cNvSpPr>
            <p:nvPr/>
          </p:nvSpPr>
          <p:spPr bwMode="auto">
            <a:xfrm>
              <a:off x="5080188" y="3521075"/>
              <a:ext cx="3217229" cy="323663"/>
            </a:xfrm>
            <a:prstGeom prst="rect">
              <a:avLst/>
            </a:prstGeom>
            <a:noFill/>
            <a:ln w="9525">
              <a:noFill/>
              <a:miter lim="800000"/>
              <a:headEnd/>
              <a:tailEnd/>
            </a:ln>
            <a:effectLst>
              <a:outerShdw blurRad="63500" dist="23000" dir="5400000" rotWithShape="0">
                <a:srgbClr val="000000">
                  <a:alpha val="34998"/>
                </a:srgbClr>
              </a:outerShdw>
            </a:effectLst>
            <a:scene3d>
              <a:camera prst="orthographicFront"/>
              <a:lightRig rig="threePt" dir="t"/>
            </a:scene3d>
            <a:sp3d>
              <a:bevelT/>
            </a:sp3d>
          </p:spPr>
          <p:txBody>
            <a:bodyPr anchor="ctr"/>
            <a:lstStyle/>
            <a:p>
              <a:pPr algn="ctr" defTabSz="914400" fontAlgn="auto">
                <a:spcBef>
                  <a:spcPts val="0"/>
                </a:spcBef>
                <a:spcAft>
                  <a:spcPts val="0"/>
                </a:spcAft>
                <a:defRPr/>
              </a:pPr>
              <a:r>
                <a:rPr lang="el-GR" sz="1600" b="1" kern="0" noProof="1" smtClean="0">
                  <a:solidFill>
                    <a:schemeClr val="bg1"/>
                  </a:solidFill>
                  <a:latin typeface="Calibri" pitchFamily="34" charset="0"/>
                  <a:ea typeface="ＭＳ Ｐゴシック" pitchFamily="-97" charset="-128"/>
                </a:rPr>
                <a:t>ΔΗΜ.ΑΡ.</a:t>
              </a:r>
              <a:endParaRPr lang="en-US" sz="1600" b="1" kern="0" noProof="1">
                <a:solidFill>
                  <a:schemeClr val="bg1"/>
                </a:solidFill>
                <a:latin typeface="Calibri" pitchFamily="34" charset="0"/>
                <a:ea typeface="ＭＳ Ｐゴシック" pitchFamily="-97" charset="-128"/>
              </a:endParaRPr>
            </a:p>
          </p:txBody>
        </p:sp>
      </p:grpSp>
      <p:grpSp>
        <p:nvGrpSpPr>
          <p:cNvPr id="8" name="Group 18"/>
          <p:cNvGrpSpPr>
            <a:grpSpLocks/>
          </p:cNvGrpSpPr>
          <p:nvPr/>
        </p:nvGrpSpPr>
        <p:grpSpPr bwMode="auto">
          <a:xfrm>
            <a:off x="6715140" y="2214554"/>
            <a:ext cx="2285984" cy="2571768"/>
            <a:chOff x="769936" y="1520826"/>
            <a:chExt cx="3857627" cy="1857374"/>
          </a:xfrm>
        </p:grpSpPr>
        <p:sp>
          <p:nvSpPr>
            <p:cNvPr id="39" name="Rectangle 27"/>
            <p:cNvSpPr>
              <a:spLocks noChangeArrowheads="1"/>
            </p:cNvSpPr>
            <p:nvPr/>
          </p:nvSpPr>
          <p:spPr bwMode="auto">
            <a:xfrm>
              <a:off x="769938"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40" name="Rectangle 39"/>
            <p:cNvSpPr>
              <a:spLocks noChangeArrowheads="1"/>
            </p:cNvSpPr>
            <p:nvPr/>
          </p:nvSpPr>
          <p:spPr bwMode="auto">
            <a:xfrm>
              <a:off x="769936" y="1520826"/>
              <a:ext cx="3857625" cy="30956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41" name="Rectangle 39"/>
            <p:cNvSpPr>
              <a:spLocks noChangeArrowheads="1"/>
            </p:cNvSpPr>
            <p:nvPr/>
          </p:nvSpPr>
          <p:spPr bwMode="auto">
            <a:xfrm>
              <a:off x="1027111" y="1520826"/>
              <a:ext cx="3557868"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ysClr val="window" lastClr="FFFFFF"/>
                  </a:solidFill>
                  <a:latin typeface="Calibri" pitchFamily="34" charset="0"/>
                  <a:ea typeface="ＭＳ Ｐゴシック" pitchFamily="-97" charset="-128"/>
                </a:rPr>
                <a:t>Ανεξαρτιτοι Ελληνες</a:t>
              </a:r>
              <a:endParaRPr lang="en-US" sz="1600" b="1" kern="0" noProof="1">
                <a:solidFill>
                  <a:sysClr val="window" lastClr="FFFFFF"/>
                </a:solidFill>
                <a:latin typeface="Calibri" pitchFamily="34" charset="0"/>
                <a:ea typeface="ＭＳ Ｐゴシック" pitchFamily="-97" charset="-128"/>
              </a:endParaRPr>
            </a:p>
          </p:txBody>
        </p:sp>
      </p:grpSp>
      <p:sp>
        <p:nvSpPr>
          <p:cNvPr id="43" name="42 - Ορθογώνιο"/>
          <p:cNvSpPr/>
          <p:nvPr/>
        </p:nvSpPr>
        <p:spPr>
          <a:xfrm>
            <a:off x="4429124" y="2643182"/>
            <a:ext cx="2143140" cy="2277547"/>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pPr>
              <a:buFont typeface="Arial" pitchFamily="34" charset="0"/>
              <a:buChar char="•"/>
            </a:pP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Flickr</a:t>
            </a:r>
            <a:endParaRPr lang="el-GR" sz="1400" dirty="0" smtClean="0">
              <a:solidFill>
                <a:schemeClr val="bg1"/>
              </a:solidFill>
            </a:endParaRPr>
          </a:p>
          <a:p>
            <a:pPr>
              <a:buFont typeface="Arial" pitchFamily="34" charset="0"/>
              <a:buChar char="•"/>
            </a:pPr>
            <a:endParaRPr lang="el-GR" sz="1600" dirty="0">
              <a:solidFill>
                <a:schemeClr val="bg1"/>
              </a:solidFill>
            </a:endParaRPr>
          </a:p>
        </p:txBody>
      </p:sp>
      <p:sp>
        <p:nvSpPr>
          <p:cNvPr id="44" name="43 - Ορθογώνιο"/>
          <p:cNvSpPr/>
          <p:nvPr/>
        </p:nvSpPr>
        <p:spPr>
          <a:xfrm>
            <a:off x="6786578" y="2643182"/>
            <a:ext cx="2143140" cy="1846659"/>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pPr>
              <a:buFont typeface="Arial" pitchFamily="34" charset="0"/>
              <a:buChar char="•"/>
            </a:pP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endParaRPr lang="el-GR" sz="1600" dirty="0">
              <a:solidFill>
                <a:schemeClr val="bg1"/>
              </a:solidFill>
            </a:endParaRPr>
          </a:p>
        </p:txBody>
      </p:sp>
      <p:sp>
        <p:nvSpPr>
          <p:cNvPr id="45" name="44 - Ορθογώνιο"/>
          <p:cNvSpPr/>
          <p:nvPr/>
        </p:nvSpPr>
        <p:spPr>
          <a:xfrm>
            <a:off x="2214546" y="2643182"/>
            <a:ext cx="2143140" cy="2062103"/>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endParaRPr lang="en-US" sz="1400" dirty="0" smtClean="0">
              <a:solidFill>
                <a:schemeClr val="bg1"/>
              </a:solidFill>
            </a:endParaRPr>
          </a:p>
          <a:p>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endParaRPr lang="en-US" sz="1400" dirty="0" smtClean="0">
              <a:solidFill>
                <a:schemeClr val="bg1"/>
              </a:solidFill>
            </a:endParaRPr>
          </a:p>
          <a:p>
            <a:pPr>
              <a:buFont typeface="Arial" pitchFamily="34" charset="0"/>
              <a:buChar char="•"/>
            </a:pPr>
            <a:endParaRPr lang="el-GR" sz="1600" dirty="0">
              <a:solidFill>
                <a:schemeClr val="bg1"/>
              </a:solidFill>
            </a:endParaRPr>
          </a:p>
        </p:txBody>
      </p:sp>
      <p:sp>
        <p:nvSpPr>
          <p:cNvPr id="46" name="45 - Ορθογώνιο"/>
          <p:cNvSpPr/>
          <p:nvPr/>
        </p:nvSpPr>
        <p:spPr>
          <a:xfrm>
            <a:off x="357158" y="5357826"/>
            <a:ext cx="2143140" cy="984885"/>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endParaRPr lang="el-GR" sz="1400" dirty="0" smtClean="0">
              <a:solidFill>
                <a:schemeClr val="bg1"/>
              </a:solidFill>
            </a:endParaRPr>
          </a:p>
          <a:p>
            <a:pPr>
              <a:buFont typeface="Arial" pitchFamily="34" charset="0"/>
              <a:buChar char="•"/>
            </a:pPr>
            <a:endParaRPr lang="el-GR" sz="1600" dirty="0">
              <a:solidFill>
                <a:schemeClr val="bg1"/>
              </a:solidFill>
            </a:endParaRPr>
          </a:p>
        </p:txBody>
      </p:sp>
      <p:sp>
        <p:nvSpPr>
          <p:cNvPr id="47" name="46 - Ορθογώνιο"/>
          <p:cNvSpPr/>
          <p:nvPr/>
        </p:nvSpPr>
        <p:spPr>
          <a:xfrm>
            <a:off x="3071802" y="5370814"/>
            <a:ext cx="2786082" cy="1415772"/>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p>
          <a:p>
            <a:pPr>
              <a:buFont typeface="Arial" pitchFamily="34" charset="0"/>
              <a:buChar char="•"/>
            </a:pP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endParaRPr lang="el-GR" sz="1600" dirty="0">
              <a:solidFill>
                <a:schemeClr val="bg1"/>
              </a:solidFill>
            </a:endParaRPr>
          </a:p>
        </p:txBody>
      </p:sp>
      <p:sp>
        <p:nvSpPr>
          <p:cNvPr id="48" name="47 - Ορθογώνιο"/>
          <p:cNvSpPr/>
          <p:nvPr/>
        </p:nvSpPr>
        <p:spPr>
          <a:xfrm>
            <a:off x="6143636" y="5370814"/>
            <a:ext cx="2143140" cy="1415772"/>
          </a:xfrm>
          <a:prstGeom prst="rect">
            <a:avLst/>
          </a:prstGeom>
        </p:spPr>
        <p:txBody>
          <a:bodyPr wrap="square">
            <a:spAutoFit/>
          </a:bodyPr>
          <a:lstStyle/>
          <a:p>
            <a:pPr>
              <a:buFont typeface="Arial" pitchFamily="34" charset="0"/>
              <a:buChar char="•"/>
            </a:pPr>
            <a:r>
              <a:rPr lang="el-GR" sz="1400" dirty="0" smtClean="0">
                <a:solidFill>
                  <a:schemeClr val="bg1"/>
                </a:solidFill>
              </a:rPr>
              <a:t>Ιστοσελίδα</a:t>
            </a: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YouTube</a:t>
            </a:r>
            <a:endParaRPr lang="el-GR"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Facebook</a:t>
            </a:r>
            <a:endParaRPr lang="en-US" sz="1400" dirty="0" smtClean="0">
              <a:solidFill>
                <a:schemeClr val="bg1"/>
              </a:solidFill>
            </a:endParaRPr>
          </a:p>
          <a:p>
            <a:pPr>
              <a:buFont typeface="Arial" pitchFamily="34" charset="0"/>
              <a:buChar char="•"/>
            </a:pPr>
            <a:r>
              <a:rPr lang="el-GR" sz="1400" dirty="0" smtClean="0">
                <a:solidFill>
                  <a:schemeClr val="bg1"/>
                </a:solidFill>
              </a:rPr>
              <a:t>Σελίδα στο </a:t>
            </a:r>
            <a:r>
              <a:rPr lang="en-US" sz="1400" dirty="0" smtClean="0">
                <a:solidFill>
                  <a:schemeClr val="bg1"/>
                </a:solidFill>
              </a:rPr>
              <a:t>Twitter</a:t>
            </a:r>
          </a:p>
          <a:p>
            <a:pPr>
              <a:buFont typeface="Arial" pitchFamily="34" charset="0"/>
              <a:buChar char="•"/>
            </a:pPr>
            <a:r>
              <a:rPr lang="el-GR" sz="1400" dirty="0" smtClean="0">
                <a:solidFill>
                  <a:schemeClr val="bg1"/>
                </a:solidFill>
              </a:rPr>
              <a:t>Σελίδα στο </a:t>
            </a:r>
            <a:r>
              <a:rPr lang="en-US" sz="1400" dirty="0" err="1" smtClean="0">
                <a:solidFill>
                  <a:schemeClr val="bg1"/>
                </a:solidFill>
              </a:rPr>
              <a:t>Flickr</a:t>
            </a:r>
            <a:endParaRPr lang="el-GR" sz="1400" dirty="0" smtClean="0">
              <a:solidFill>
                <a:schemeClr val="bg1"/>
              </a:solidFill>
            </a:endParaRPr>
          </a:p>
          <a:p>
            <a:pPr>
              <a:buFont typeface="Arial" pitchFamily="34" charset="0"/>
              <a:buChar char="•"/>
            </a:pPr>
            <a:endParaRPr lang="el-GR" sz="1600" dirty="0">
              <a:solidFill>
                <a:schemeClr val="bg1"/>
              </a:solidFill>
            </a:endParaRPr>
          </a:p>
        </p:txBody>
      </p:sp>
      <p:pic>
        <p:nvPicPr>
          <p:cNvPr id="42" name="Picture 4" descr="http://content-mcdn.ethnos.gr/filesystem/images/20130327/low/newego_LARGE_t_1101_54180827.JPG"/>
          <p:cNvPicPr>
            <a:picLocks noChangeAspect="1" noChangeArrowheads="1"/>
          </p:cNvPicPr>
          <p:nvPr/>
        </p:nvPicPr>
        <p:blipFill>
          <a:blip r:embed="rId2" cstate="print"/>
          <a:srcRect/>
          <a:stretch>
            <a:fillRect/>
          </a:stretch>
        </p:blipFill>
        <p:spPr bwMode="auto">
          <a:xfrm>
            <a:off x="142844" y="2214554"/>
            <a:ext cx="2000264" cy="428628"/>
          </a:xfrm>
          <a:prstGeom prst="rect">
            <a:avLst/>
          </a:prstGeom>
          <a:noFill/>
        </p:spPr>
      </p:pic>
      <p:pic>
        <p:nvPicPr>
          <p:cNvPr id="49" name="Picture 6" descr="http://ekorinthos.gr/wp-content/uploads/2012/03/pasok.gif"/>
          <p:cNvPicPr>
            <a:picLocks noChangeAspect="1" noChangeArrowheads="1"/>
          </p:cNvPicPr>
          <p:nvPr/>
        </p:nvPicPr>
        <p:blipFill>
          <a:blip r:embed="rId3"/>
          <a:srcRect/>
          <a:stretch>
            <a:fillRect/>
          </a:stretch>
        </p:blipFill>
        <p:spPr bwMode="auto">
          <a:xfrm>
            <a:off x="4429124" y="2214554"/>
            <a:ext cx="2214578" cy="471472"/>
          </a:xfrm>
          <a:prstGeom prst="rect">
            <a:avLst/>
          </a:prstGeom>
          <a:noFill/>
        </p:spPr>
      </p:pic>
      <p:pic>
        <p:nvPicPr>
          <p:cNvPr id="50" name="Picture 10" descr="http://3.bp.blogspot.com/-wP3fvPjWkdM/UNwV3ty2UZI/AAAAAAAALGQ/75zhdefISwc/s1600/%CE%9A%CE%9A%CE%95.jpg"/>
          <p:cNvPicPr>
            <a:picLocks noChangeAspect="1" noChangeArrowheads="1"/>
          </p:cNvPicPr>
          <p:nvPr/>
        </p:nvPicPr>
        <p:blipFill>
          <a:blip r:embed="rId4"/>
          <a:srcRect/>
          <a:stretch>
            <a:fillRect/>
          </a:stretch>
        </p:blipFill>
        <p:spPr bwMode="auto">
          <a:xfrm>
            <a:off x="214282" y="4857760"/>
            <a:ext cx="2643206" cy="367718"/>
          </a:xfrm>
          <a:prstGeom prst="rect">
            <a:avLst/>
          </a:prstGeom>
          <a:noFill/>
        </p:spPr>
      </p:pic>
      <p:pic>
        <p:nvPicPr>
          <p:cNvPr id="51" name="Picture 4" descr="http://www.aftodioikisi.gr/mediafiles/2013/02/siriza_logo_aftodioikisi-620x320.jpg"/>
          <p:cNvPicPr>
            <a:picLocks noChangeAspect="1" noChangeArrowheads="1"/>
          </p:cNvPicPr>
          <p:nvPr/>
        </p:nvPicPr>
        <p:blipFill>
          <a:blip r:embed="rId5" cstate="print"/>
          <a:srcRect/>
          <a:stretch>
            <a:fillRect/>
          </a:stretch>
        </p:blipFill>
        <p:spPr bwMode="auto">
          <a:xfrm>
            <a:off x="2214546" y="2214554"/>
            <a:ext cx="2143140" cy="428628"/>
          </a:xfrm>
          <a:prstGeom prst="rect">
            <a:avLst/>
          </a:prstGeom>
          <a:noFill/>
        </p:spPr>
      </p:pic>
      <p:pic>
        <p:nvPicPr>
          <p:cNvPr id="52" name="Picture 4" descr="http://2.bp.blogspot.com/-coBTI8AQMx4/TqIEJxX2JtI/AAAAAAAABjg/Fhwdw7f0F7w/s1600/LOGO%2Bxa-anmakthraki%2B-%2BLogo.jpg"/>
          <p:cNvPicPr>
            <a:picLocks noChangeAspect="1" noChangeArrowheads="1"/>
          </p:cNvPicPr>
          <p:nvPr/>
        </p:nvPicPr>
        <p:blipFill>
          <a:blip r:embed="rId6" cstate="print"/>
          <a:srcRect r="17822" b="29768"/>
          <a:stretch>
            <a:fillRect/>
          </a:stretch>
        </p:blipFill>
        <p:spPr bwMode="auto">
          <a:xfrm>
            <a:off x="2928926" y="4857760"/>
            <a:ext cx="2928958" cy="394244"/>
          </a:xfrm>
          <a:prstGeom prst="rect">
            <a:avLst/>
          </a:prstGeom>
          <a:noFill/>
        </p:spPr>
      </p:pic>
      <p:pic>
        <p:nvPicPr>
          <p:cNvPr id="53" name="Picture 6" descr="http://godrama.gr/wp-content/uploads/2012/04/dim_aristera11112.jpg"/>
          <p:cNvPicPr>
            <a:picLocks noChangeAspect="1" noChangeArrowheads="1"/>
          </p:cNvPicPr>
          <p:nvPr/>
        </p:nvPicPr>
        <p:blipFill>
          <a:blip r:embed="rId7"/>
          <a:srcRect/>
          <a:stretch>
            <a:fillRect/>
          </a:stretch>
        </p:blipFill>
        <p:spPr bwMode="auto">
          <a:xfrm>
            <a:off x="5929322" y="4786322"/>
            <a:ext cx="3071834" cy="428628"/>
          </a:xfrm>
          <a:prstGeom prst="rect">
            <a:avLst/>
          </a:prstGeom>
          <a:noFill/>
        </p:spPr>
      </p:pic>
      <p:pic>
        <p:nvPicPr>
          <p:cNvPr id="54" name="Picture 8" descr="http://2.bp.blogspot.com/-rseaA7B0suA/T5hyy3gIFsI/AAAAAAAAABg/J8oKDQvrsZY/s1600/logo_final_anexartitoiellines.jpg"/>
          <p:cNvPicPr>
            <a:picLocks noChangeAspect="1" noChangeArrowheads="1"/>
          </p:cNvPicPr>
          <p:nvPr/>
        </p:nvPicPr>
        <p:blipFill>
          <a:blip r:embed="rId8" cstate="print"/>
          <a:srcRect/>
          <a:stretch>
            <a:fillRect/>
          </a:stretch>
        </p:blipFill>
        <p:spPr bwMode="auto">
          <a:xfrm>
            <a:off x="6715140" y="2214554"/>
            <a:ext cx="2286016" cy="470521"/>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8"/>
          <p:cNvGrpSpPr>
            <a:grpSpLocks/>
          </p:cNvGrpSpPr>
          <p:nvPr/>
        </p:nvGrpSpPr>
        <p:grpSpPr bwMode="auto">
          <a:xfrm>
            <a:off x="928662" y="2143116"/>
            <a:ext cx="6597650" cy="741375"/>
            <a:chOff x="1255713" y="1646225"/>
            <a:chExt cx="6597650" cy="741375"/>
          </a:xfrm>
        </p:grpSpPr>
        <p:grpSp>
          <p:nvGrpSpPr>
            <p:cNvPr id="3" name="Group 59"/>
            <p:cNvGrpSpPr>
              <a:grpSpLocks/>
            </p:cNvGrpSpPr>
            <p:nvPr/>
          </p:nvGrpSpPr>
          <p:grpSpPr bwMode="auto">
            <a:xfrm>
              <a:off x="1255713" y="1646225"/>
              <a:ext cx="6019800" cy="738664"/>
              <a:chOff x="1008408" y="969876"/>
              <a:chExt cx="6019800" cy="740350"/>
            </a:xfrm>
          </p:grpSpPr>
          <p:sp>
            <p:nvSpPr>
              <p:cNvPr id="23" name="Rectangle 22"/>
              <p:cNvSpPr/>
              <p:nvPr/>
            </p:nvSpPr>
            <p:spPr bwMode="auto">
              <a:xfrm>
                <a:off x="1008408" y="969876"/>
                <a:ext cx="6019800" cy="679422"/>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538" name="Rektangel 76"/>
              <p:cNvSpPr>
                <a:spLocks noChangeArrowheads="1"/>
              </p:cNvSpPr>
              <p:nvPr/>
            </p:nvSpPr>
            <p:spPr bwMode="auto">
              <a:xfrm>
                <a:off x="1233809" y="969876"/>
                <a:ext cx="5718175" cy="740350"/>
              </a:xfrm>
              <a:prstGeom prst="rect">
                <a:avLst/>
              </a:prstGeom>
              <a:noFill/>
              <a:ln w="9525">
                <a:noFill/>
                <a:miter lim="800000"/>
                <a:headEnd/>
                <a:tailEnd/>
              </a:ln>
            </p:spPr>
            <p:txBody>
              <a:bodyPr wrap="square">
                <a:spAutoFit/>
              </a:bodyPr>
              <a:lstStyle/>
              <a:p>
                <a:pPr lvl="0" algn="just"/>
                <a:r>
                  <a:rPr lang="el-GR" sz="1400" dirty="0"/>
                  <a:t>Να καθοριστεί πότε πρωτοεμφανίστηκε η πολιτική διαδικτυακή διαφήμιση στην Ελλάδα αλλά και ποια ήταν τα πρώτα δειλά βήματα της, και πότε χρησιμοποιήθηκε μαζικά από όλα τα </a:t>
                </a:r>
                <a:r>
                  <a:rPr lang="el-GR" sz="1400" dirty="0" smtClean="0"/>
                  <a:t>κόμματα</a:t>
                </a:r>
                <a:endParaRPr lang="el-GR" sz="1400" dirty="0"/>
              </a:p>
            </p:txBody>
          </p:sp>
        </p:grpSp>
        <p:grpSp>
          <p:nvGrpSpPr>
            <p:cNvPr id="4" name="Group 96"/>
            <p:cNvGrpSpPr>
              <a:grpSpLocks/>
            </p:cNvGrpSpPr>
            <p:nvPr/>
          </p:nvGrpSpPr>
          <p:grpSpPr bwMode="auto">
            <a:xfrm>
              <a:off x="7273925" y="1808163"/>
              <a:ext cx="579438" cy="579437"/>
              <a:chOff x="1016388" y="754824"/>
              <a:chExt cx="731924" cy="731924"/>
            </a:xfrm>
          </p:grpSpPr>
          <p:grpSp>
            <p:nvGrpSpPr>
              <p:cNvPr id="5" name="Group 51"/>
              <p:cNvGrpSpPr>
                <a:grpSpLocks/>
              </p:cNvGrpSpPr>
              <p:nvPr/>
            </p:nvGrpSpPr>
            <p:grpSpPr bwMode="auto">
              <a:xfrm>
                <a:off x="1016388" y="754824"/>
                <a:ext cx="731924" cy="731924"/>
                <a:chOff x="1704975" y="1095375"/>
                <a:chExt cx="1514475" cy="1514475"/>
              </a:xfrm>
            </p:grpSpPr>
            <p:sp>
              <p:nvSpPr>
                <p:cNvPr id="27" name="Oval 26"/>
                <p:cNvSpPr/>
                <p:nvPr/>
              </p:nvSpPr>
              <p:spPr>
                <a:xfrm>
                  <a:off x="1704975" y="1095375"/>
                  <a:ext cx="1514475" cy="1514475"/>
                </a:xfrm>
                <a:prstGeom prst="ellipse">
                  <a:avLst/>
                </a:prstGeom>
                <a:gradFill flip="none" rotWithShape="1">
                  <a:gsLst>
                    <a:gs pos="0">
                      <a:srgbClr val="5AF300"/>
                    </a:gs>
                    <a:gs pos="100000">
                      <a:srgbClr val="208A00"/>
                    </a:gs>
                  </a:gsLst>
                  <a:path path="shape">
                    <a:fillToRect l="50000" t="50000" r="50000" b="50000"/>
                  </a:path>
                  <a:tileRect/>
                </a:gradFill>
                <a:ln w="25400">
                  <a:solidFill>
                    <a:srgbClr val="208A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28" name="Oval 4"/>
                <p:cNvSpPr/>
                <p:nvPr/>
              </p:nvSpPr>
              <p:spPr>
                <a:xfrm>
                  <a:off x="1781186" y="1143011"/>
                  <a:ext cx="1362054" cy="1362054"/>
                </a:xfrm>
                <a:prstGeom prst="ellipse">
                  <a:avLst/>
                </a:prstGeom>
                <a:gradFill>
                  <a:gsLst>
                    <a:gs pos="6000">
                      <a:schemeClr val="bg1"/>
                    </a:gs>
                    <a:gs pos="61000">
                      <a:srgbClr val="0070C0">
                        <a:alpha val="0"/>
                      </a:srgbClr>
                    </a:gs>
                  </a:gsLst>
                  <a:lin ang="6000000" scaled="0"/>
                </a:gradFill>
                <a:ln w="3492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
            <p:nvSpPr>
              <p:cNvPr id="18530" name="TextBox 7"/>
              <p:cNvSpPr txBox="1">
                <a:spLocks noChangeArrowheads="1"/>
              </p:cNvSpPr>
              <p:nvPr/>
            </p:nvSpPr>
            <p:spPr bwMode="auto">
              <a:xfrm>
                <a:off x="1186436" y="791385"/>
                <a:ext cx="513813" cy="583281"/>
              </a:xfrm>
              <a:prstGeom prst="rect">
                <a:avLst/>
              </a:prstGeom>
              <a:noFill/>
              <a:ln w="9525">
                <a:noFill/>
                <a:miter lim="800000"/>
                <a:headEnd/>
                <a:tailEnd/>
              </a:ln>
            </p:spPr>
            <p:txBody>
              <a:bodyPr>
                <a:spAutoFit/>
              </a:bodyPr>
              <a:lstStyle/>
              <a:p>
                <a:r>
                  <a:rPr lang="en-US" sz="2400" dirty="0">
                    <a:solidFill>
                      <a:schemeClr val="bg1"/>
                    </a:solidFill>
                    <a:latin typeface="Calibri" pitchFamily="-108" charset="0"/>
                  </a:rPr>
                  <a:t>2</a:t>
                </a:r>
              </a:p>
            </p:txBody>
          </p:sp>
        </p:grpSp>
      </p:grpSp>
      <p:grpSp>
        <p:nvGrpSpPr>
          <p:cNvPr id="6" name="Group 97"/>
          <p:cNvGrpSpPr>
            <a:grpSpLocks/>
          </p:cNvGrpSpPr>
          <p:nvPr/>
        </p:nvGrpSpPr>
        <p:grpSpPr bwMode="auto">
          <a:xfrm>
            <a:off x="1000100" y="928670"/>
            <a:ext cx="6591300" cy="577850"/>
            <a:chOff x="684213" y="1192213"/>
            <a:chExt cx="6591300" cy="577850"/>
          </a:xfrm>
        </p:grpSpPr>
        <p:grpSp>
          <p:nvGrpSpPr>
            <p:cNvPr id="7" name="Group 96"/>
            <p:cNvGrpSpPr>
              <a:grpSpLocks/>
            </p:cNvGrpSpPr>
            <p:nvPr/>
          </p:nvGrpSpPr>
          <p:grpSpPr bwMode="auto">
            <a:xfrm>
              <a:off x="684213" y="1192213"/>
              <a:ext cx="579437" cy="577850"/>
              <a:chOff x="1016388" y="754824"/>
              <a:chExt cx="731924" cy="731924"/>
            </a:xfrm>
          </p:grpSpPr>
          <p:grpSp>
            <p:nvGrpSpPr>
              <p:cNvPr id="8" name="Group 51"/>
              <p:cNvGrpSpPr>
                <a:grpSpLocks/>
              </p:cNvGrpSpPr>
              <p:nvPr/>
            </p:nvGrpSpPr>
            <p:grpSpPr bwMode="auto">
              <a:xfrm>
                <a:off x="1016388" y="754824"/>
                <a:ext cx="731924" cy="731924"/>
                <a:chOff x="1704975" y="1095375"/>
                <a:chExt cx="1514475" cy="1514475"/>
              </a:xfrm>
            </p:grpSpPr>
            <p:sp>
              <p:nvSpPr>
                <p:cNvPr id="17" name="Oval 16"/>
                <p:cNvSpPr/>
                <p:nvPr/>
              </p:nvSpPr>
              <p:spPr>
                <a:xfrm>
                  <a:off x="1704975" y="1095375"/>
                  <a:ext cx="1514475" cy="1514475"/>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18" name="Oval 4"/>
                <p:cNvSpPr/>
                <p:nvPr/>
              </p:nvSpPr>
              <p:spPr>
                <a:xfrm>
                  <a:off x="1781186" y="1143011"/>
                  <a:ext cx="1362054" cy="1362054"/>
                </a:xfrm>
                <a:prstGeom prst="ellipse">
                  <a:avLst/>
                </a:prstGeom>
                <a:gradFill>
                  <a:gsLst>
                    <a:gs pos="6000">
                      <a:schemeClr val="bg1"/>
                    </a:gs>
                    <a:gs pos="61000">
                      <a:srgbClr val="0070C0">
                        <a:alpha val="0"/>
                      </a:srgbClr>
                    </a:gs>
                  </a:gsLst>
                  <a:lin ang="6000000" scaled="0"/>
                </a:gradFill>
                <a:ln w="3492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
            <p:nvSpPr>
              <p:cNvPr id="18522" name="TextBox 7"/>
              <p:cNvSpPr txBox="1">
                <a:spLocks noChangeArrowheads="1"/>
              </p:cNvSpPr>
              <p:nvPr/>
            </p:nvSpPr>
            <p:spPr bwMode="auto">
              <a:xfrm>
                <a:off x="1202457" y="807431"/>
                <a:ext cx="476982" cy="596587"/>
              </a:xfrm>
              <a:prstGeom prst="rect">
                <a:avLst/>
              </a:prstGeom>
              <a:noFill/>
              <a:ln w="9525">
                <a:noFill/>
                <a:miter lim="800000"/>
                <a:headEnd/>
                <a:tailEnd/>
              </a:ln>
            </p:spPr>
            <p:txBody>
              <a:bodyPr>
                <a:spAutoFit/>
              </a:bodyPr>
              <a:lstStyle/>
              <a:p>
                <a:r>
                  <a:rPr lang="en-US" sz="2400">
                    <a:solidFill>
                      <a:schemeClr val="bg1"/>
                    </a:solidFill>
                    <a:latin typeface="Calibri" pitchFamily="-108" charset="0"/>
                  </a:rPr>
                  <a:t>1</a:t>
                </a:r>
              </a:p>
            </p:txBody>
          </p:sp>
        </p:grpSp>
        <p:grpSp>
          <p:nvGrpSpPr>
            <p:cNvPr id="9" name="Group 58"/>
            <p:cNvGrpSpPr>
              <a:grpSpLocks/>
            </p:cNvGrpSpPr>
            <p:nvPr/>
          </p:nvGrpSpPr>
          <p:grpSpPr bwMode="auto">
            <a:xfrm>
              <a:off x="1255713" y="1214425"/>
              <a:ext cx="6019800" cy="523220"/>
              <a:chOff x="734228" y="2512160"/>
              <a:chExt cx="6019800" cy="522533"/>
            </a:xfrm>
          </p:grpSpPr>
          <p:sp>
            <p:nvSpPr>
              <p:cNvPr id="52" name="Rectangle 51"/>
              <p:cNvSpPr/>
              <p:nvPr/>
            </p:nvSpPr>
            <p:spPr bwMode="auto">
              <a:xfrm flipH="1">
                <a:off x="734228" y="2559739"/>
                <a:ext cx="6019800" cy="442331"/>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520" name="Rektangel 76"/>
              <p:cNvSpPr>
                <a:spLocks noChangeArrowheads="1"/>
              </p:cNvSpPr>
              <p:nvPr/>
            </p:nvSpPr>
            <p:spPr bwMode="auto">
              <a:xfrm>
                <a:off x="956458" y="2512160"/>
                <a:ext cx="5718175" cy="522533"/>
              </a:xfrm>
              <a:prstGeom prst="rect">
                <a:avLst/>
              </a:prstGeom>
              <a:noFill/>
              <a:ln w="9525">
                <a:noFill/>
                <a:miter lim="800000"/>
                <a:headEnd/>
                <a:tailEnd/>
              </a:ln>
            </p:spPr>
            <p:txBody>
              <a:bodyPr>
                <a:spAutoFit/>
              </a:bodyPr>
              <a:lstStyle/>
              <a:p>
                <a:pPr lvl="0"/>
                <a:r>
                  <a:rPr lang="el-GR" sz="1400" dirty="0"/>
                  <a:t>Να δοθεί με ευκρίνεια ο ορισμός, το περιεχόμενο και η ιστορική αναδρομή της πολιτικής διαφήμισης καθώς και τις ηλεκτρονικής </a:t>
                </a:r>
                <a:r>
                  <a:rPr lang="el-GR" sz="1400" dirty="0" smtClean="0"/>
                  <a:t>διαδικτυακής</a:t>
                </a:r>
                <a:endParaRPr lang="el-GR" sz="1400" dirty="0"/>
              </a:p>
            </p:txBody>
          </p:sp>
        </p:grpSp>
      </p:grpSp>
      <p:grpSp>
        <p:nvGrpSpPr>
          <p:cNvPr id="10" name="Group 99"/>
          <p:cNvGrpSpPr>
            <a:grpSpLocks/>
          </p:cNvGrpSpPr>
          <p:nvPr/>
        </p:nvGrpSpPr>
        <p:grpSpPr bwMode="auto">
          <a:xfrm>
            <a:off x="1000100" y="3429000"/>
            <a:ext cx="6591300" cy="579438"/>
            <a:chOff x="654050" y="2387600"/>
            <a:chExt cx="6591300" cy="579438"/>
          </a:xfrm>
        </p:grpSpPr>
        <p:grpSp>
          <p:nvGrpSpPr>
            <p:cNvPr id="11" name="Group 96"/>
            <p:cNvGrpSpPr>
              <a:grpSpLocks/>
            </p:cNvGrpSpPr>
            <p:nvPr/>
          </p:nvGrpSpPr>
          <p:grpSpPr bwMode="auto">
            <a:xfrm>
              <a:off x="654050" y="2387600"/>
              <a:ext cx="581025" cy="579438"/>
              <a:chOff x="1016388" y="754824"/>
              <a:chExt cx="731924" cy="731924"/>
            </a:xfrm>
          </p:grpSpPr>
          <p:grpSp>
            <p:nvGrpSpPr>
              <p:cNvPr id="12" name="Group 51"/>
              <p:cNvGrpSpPr>
                <a:grpSpLocks/>
              </p:cNvGrpSpPr>
              <p:nvPr/>
            </p:nvGrpSpPr>
            <p:grpSpPr bwMode="auto">
              <a:xfrm>
                <a:off x="1016388" y="754824"/>
                <a:ext cx="731924" cy="731924"/>
                <a:chOff x="1704975" y="1095375"/>
                <a:chExt cx="1514475" cy="1514475"/>
              </a:xfrm>
            </p:grpSpPr>
            <p:sp>
              <p:nvSpPr>
                <p:cNvPr id="64" name="Oval 63"/>
                <p:cNvSpPr/>
                <p:nvPr/>
              </p:nvSpPr>
              <p:spPr>
                <a:xfrm>
                  <a:off x="1704975" y="1095375"/>
                  <a:ext cx="1514475" cy="1514475"/>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65" name="Oval 4"/>
                <p:cNvSpPr/>
                <p:nvPr/>
              </p:nvSpPr>
              <p:spPr>
                <a:xfrm>
                  <a:off x="1781186" y="1143011"/>
                  <a:ext cx="1362054" cy="1362054"/>
                </a:xfrm>
                <a:prstGeom prst="ellipse">
                  <a:avLst/>
                </a:prstGeom>
                <a:gradFill>
                  <a:gsLst>
                    <a:gs pos="6000">
                      <a:schemeClr val="bg1"/>
                    </a:gs>
                    <a:gs pos="61000">
                      <a:srgbClr val="0070C0">
                        <a:alpha val="0"/>
                      </a:srgbClr>
                    </a:gs>
                  </a:gsLst>
                  <a:lin ang="6000000" scaled="0"/>
                </a:gradFill>
                <a:ln w="3492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
            <p:nvSpPr>
              <p:cNvPr id="18510" name="TextBox 7"/>
              <p:cNvSpPr txBox="1">
                <a:spLocks noChangeArrowheads="1"/>
              </p:cNvSpPr>
              <p:nvPr/>
            </p:nvSpPr>
            <p:spPr bwMode="auto">
              <a:xfrm>
                <a:off x="1202457" y="807431"/>
                <a:ext cx="476982" cy="596587"/>
              </a:xfrm>
              <a:prstGeom prst="rect">
                <a:avLst/>
              </a:prstGeom>
              <a:noFill/>
              <a:ln w="9525">
                <a:noFill/>
                <a:miter lim="800000"/>
                <a:headEnd/>
                <a:tailEnd/>
              </a:ln>
            </p:spPr>
            <p:txBody>
              <a:bodyPr>
                <a:spAutoFit/>
              </a:bodyPr>
              <a:lstStyle/>
              <a:p>
                <a:r>
                  <a:rPr lang="en-US" sz="2400">
                    <a:solidFill>
                      <a:schemeClr val="bg1"/>
                    </a:solidFill>
                    <a:latin typeface="Calibri" pitchFamily="-108" charset="0"/>
                  </a:rPr>
                  <a:t>3</a:t>
                </a:r>
              </a:p>
            </p:txBody>
          </p:sp>
        </p:grpSp>
        <p:grpSp>
          <p:nvGrpSpPr>
            <p:cNvPr id="13" name="Group 65"/>
            <p:cNvGrpSpPr>
              <a:grpSpLocks/>
            </p:cNvGrpSpPr>
            <p:nvPr/>
          </p:nvGrpSpPr>
          <p:grpSpPr bwMode="auto">
            <a:xfrm>
              <a:off x="1225550" y="2387600"/>
              <a:ext cx="6019800" cy="571504"/>
              <a:chOff x="734228" y="2488406"/>
              <a:chExt cx="6019800" cy="570757"/>
            </a:xfrm>
          </p:grpSpPr>
          <p:sp>
            <p:nvSpPr>
              <p:cNvPr id="67" name="Rectangle 66"/>
              <p:cNvSpPr/>
              <p:nvPr/>
            </p:nvSpPr>
            <p:spPr bwMode="auto">
              <a:xfrm flipH="1">
                <a:off x="734228" y="2488406"/>
                <a:ext cx="6019800" cy="570757"/>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508" name="Rektangel 76"/>
              <p:cNvSpPr>
                <a:spLocks noChangeArrowheads="1"/>
              </p:cNvSpPr>
              <p:nvPr/>
            </p:nvSpPr>
            <p:spPr bwMode="auto">
              <a:xfrm>
                <a:off x="1019984" y="2488407"/>
                <a:ext cx="5718175" cy="522536"/>
              </a:xfrm>
              <a:prstGeom prst="rect">
                <a:avLst/>
              </a:prstGeom>
              <a:noFill/>
              <a:ln w="9525">
                <a:noFill/>
                <a:miter lim="800000"/>
                <a:headEnd/>
                <a:tailEnd/>
              </a:ln>
            </p:spPr>
            <p:txBody>
              <a:bodyPr wrap="square">
                <a:spAutoFit/>
              </a:bodyPr>
              <a:lstStyle/>
              <a:p>
                <a:pPr lvl="0"/>
                <a:r>
                  <a:rPr lang="el-GR" sz="1400" dirty="0"/>
                  <a:t>Ποια διαφημιστικά μέσα χρησιμοποίησαν τα πολιτικά κόμματα και τι θελαν να περάσουν μέσα από </a:t>
                </a:r>
                <a:r>
                  <a:rPr lang="el-GR" sz="1400" dirty="0" smtClean="0"/>
                  <a:t>αυτά</a:t>
                </a:r>
                <a:endParaRPr lang="el-GR" sz="1400" dirty="0"/>
              </a:p>
            </p:txBody>
          </p:sp>
        </p:grpSp>
      </p:grpSp>
      <p:sp>
        <p:nvSpPr>
          <p:cNvPr id="18437" name="TextBox 23"/>
          <p:cNvSpPr txBox="1">
            <a:spLocks noChangeArrowheads="1"/>
          </p:cNvSpPr>
          <p:nvPr/>
        </p:nvSpPr>
        <p:spPr bwMode="auto">
          <a:xfrm>
            <a:off x="1571604" y="214290"/>
            <a:ext cx="5329244" cy="646331"/>
          </a:xfrm>
          <a:prstGeom prst="rect">
            <a:avLst/>
          </a:prstGeom>
          <a:noFill/>
          <a:ln w="9525">
            <a:noFill/>
            <a:miter lim="800000"/>
            <a:headEnd/>
            <a:tailEnd/>
          </a:ln>
        </p:spPr>
        <p:txBody>
          <a:bodyPr wrap="square">
            <a:spAutoFit/>
          </a:bodyPr>
          <a:lstStyle/>
          <a:p>
            <a:pPr algn="ctr"/>
            <a:r>
              <a:rPr lang="el-GR" sz="3600" b="1" dirty="0" smtClean="0">
                <a:latin typeface="Calibri" pitchFamily="-108" charset="0"/>
              </a:rPr>
              <a:t>Ειδικοί στόχοι</a:t>
            </a:r>
            <a:endParaRPr lang="en-US" sz="3600" dirty="0">
              <a:latin typeface="Calibri" pitchFamily="-108" charset="0"/>
            </a:endParaRPr>
          </a:p>
        </p:txBody>
      </p:sp>
      <p:grpSp>
        <p:nvGrpSpPr>
          <p:cNvPr id="14" name="Group 100"/>
          <p:cNvGrpSpPr>
            <a:grpSpLocks/>
          </p:cNvGrpSpPr>
          <p:nvPr/>
        </p:nvGrpSpPr>
        <p:grpSpPr bwMode="auto">
          <a:xfrm>
            <a:off x="1000100" y="5000636"/>
            <a:ext cx="6597650" cy="579437"/>
            <a:chOff x="1255713" y="3005901"/>
            <a:chExt cx="6597650" cy="579437"/>
          </a:xfrm>
        </p:grpSpPr>
        <p:grpSp>
          <p:nvGrpSpPr>
            <p:cNvPr id="15" name="Group 59"/>
            <p:cNvGrpSpPr>
              <a:grpSpLocks/>
            </p:cNvGrpSpPr>
            <p:nvPr/>
          </p:nvGrpSpPr>
          <p:grpSpPr bwMode="auto">
            <a:xfrm>
              <a:off x="1255713" y="3080513"/>
              <a:ext cx="6019800" cy="441325"/>
              <a:chOff x="1008408" y="1206967"/>
              <a:chExt cx="6019800" cy="442333"/>
            </a:xfrm>
          </p:grpSpPr>
          <p:sp>
            <p:nvSpPr>
              <p:cNvPr id="51" name="Rectangle 50"/>
              <p:cNvSpPr/>
              <p:nvPr/>
            </p:nvSpPr>
            <p:spPr bwMode="auto">
              <a:xfrm>
                <a:off x="1008408" y="1206967"/>
                <a:ext cx="6019800" cy="442333"/>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502" name="Rektangel 76"/>
              <p:cNvSpPr>
                <a:spLocks noChangeArrowheads="1"/>
              </p:cNvSpPr>
              <p:nvPr/>
            </p:nvSpPr>
            <p:spPr bwMode="auto">
              <a:xfrm>
                <a:off x="1282588" y="1270467"/>
                <a:ext cx="5718175" cy="308480"/>
              </a:xfrm>
              <a:prstGeom prst="rect">
                <a:avLst/>
              </a:prstGeom>
              <a:noFill/>
              <a:ln w="9525">
                <a:noFill/>
                <a:miter lim="800000"/>
                <a:headEnd/>
                <a:tailEnd/>
              </a:ln>
            </p:spPr>
            <p:txBody>
              <a:bodyPr>
                <a:spAutoFit/>
              </a:bodyPr>
              <a:lstStyle/>
              <a:p>
                <a:pPr lvl="0"/>
                <a:r>
                  <a:rPr lang="el-GR" sz="1400" dirty="0"/>
                  <a:t>Τη συντέλεσε στην ανάπτυξη της διαδικτυακής πολιτικής διαφήμισης</a:t>
                </a:r>
              </a:p>
            </p:txBody>
          </p:sp>
        </p:grpSp>
        <p:grpSp>
          <p:nvGrpSpPr>
            <p:cNvPr id="16" name="Group 96"/>
            <p:cNvGrpSpPr>
              <a:grpSpLocks/>
            </p:cNvGrpSpPr>
            <p:nvPr/>
          </p:nvGrpSpPr>
          <p:grpSpPr bwMode="auto">
            <a:xfrm>
              <a:off x="7273925" y="3005901"/>
              <a:ext cx="579438" cy="579437"/>
              <a:chOff x="1016388" y="754824"/>
              <a:chExt cx="731924" cy="731924"/>
            </a:xfrm>
          </p:grpSpPr>
          <p:grpSp>
            <p:nvGrpSpPr>
              <p:cNvPr id="19" name="Group 51"/>
              <p:cNvGrpSpPr>
                <a:grpSpLocks/>
              </p:cNvGrpSpPr>
              <p:nvPr/>
            </p:nvGrpSpPr>
            <p:grpSpPr bwMode="auto">
              <a:xfrm>
                <a:off x="1016388" y="754824"/>
                <a:ext cx="731924" cy="731924"/>
                <a:chOff x="1704975" y="1095375"/>
                <a:chExt cx="1514475" cy="1514475"/>
              </a:xfrm>
            </p:grpSpPr>
            <p:sp>
              <p:nvSpPr>
                <p:cNvPr id="59" name="Oval 58"/>
                <p:cNvSpPr/>
                <p:nvPr/>
              </p:nvSpPr>
              <p:spPr>
                <a:xfrm>
                  <a:off x="1704975" y="1095375"/>
                  <a:ext cx="1514475" cy="1514475"/>
                </a:xfrm>
                <a:prstGeom prst="ellipse">
                  <a:avLst/>
                </a:prstGeom>
                <a:gradFill flip="none" rotWithShape="1">
                  <a:gsLst>
                    <a:gs pos="0">
                      <a:srgbClr val="5AF300"/>
                    </a:gs>
                    <a:gs pos="100000">
                      <a:srgbClr val="208A00"/>
                    </a:gs>
                  </a:gsLst>
                  <a:path path="shape">
                    <a:fillToRect l="50000" t="50000" r="50000" b="50000"/>
                  </a:path>
                  <a:tileRect/>
                </a:gradFill>
                <a:ln w="25400">
                  <a:solidFill>
                    <a:srgbClr val="208A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60" name="Oval 4"/>
                <p:cNvSpPr/>
                <p:nvPr/>
              </p:nvSpPr>
              <p:spPr>
                <a:xfrm>
                  <a:off x="1781186" y="1143011"/>
                  <a:ext cx="1362054" cy="1362054"/>
                </a:xfrm>
                <a:prstGeom prst="ellipse">
                  <a:avLst/>
                </a:prstGeom>
                <a:gradFill>
                  <a:gsLst>
                    <a:gs pos="6000">
                      <a:schemeClr val="bg1"/>
                    </a:gs>
                    <a:gs pos="61000">
                      <a:srgbClr val="0070C0">
                        <a:alpha val="0"/>
                      </a:srgbClr>
                    </a:gs>
                  </a:gsLst>
                  <a:lin ang="6000000" scaled="0"/>
                </a:gradFill>
                <a:ln w="3492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
            <p:nvSpPr>
              <p:cNvPr id="18494" name="TextBox 7"/>
              <p:cNvSpPr txBox="1">
                <a:spLocks noChangeArrowheads="1"/>
              </p:cNvSpPr>
              <p:nvPr/>
            </p:nvSpPr>
            <p:spPr bwMode="auto">
              <a:xfrm>
                <a:off x="1186436" y="791385"/>
                <a:ext cx="513813" cy="583281"/>
              </a:xfrm>
              <a:prstGeom prst="rect">
                <a:avLst/>
              </a:prstGeom>
              <a:noFill/>
              <a:ln w="9525">
                <a:noFill/>
                <a:miter lim="800000"/>
                <a:headEnd/>
                <a:tailEnd/>
              </a:ln>
            </p:spPr>
            <p:txBody>
              <a:bodyPr>
                <a:spAutoFit/>
              </a:bodyPr>
              <a:lstStyle/>
              <a:p>
                <a:r>
                  <a:rPr lang="en-US" sz="2400">
                    <a:solidFill>
                      <a:schemeClr val="bg1"/>
                    </a:solidFill>
                    <a:latin typeface="Calibri" pitchFamily="-108" charset="0"/>
                  </a:rPr>
                  <a:t>4</a:t>
                </a: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14290"/>
            <a:ext cx="8229600" cy="725470"/>
          </a:xfrm>
          <a:solidFill>
            <a:srgbClr val="00B0F0"/>
          </a:solidFill>
          <a:ln>
            <a:solidFill>
              <a:srgbClr val="00B0F0"/>
            </a:solidFill>
          </a:ln>
          <a:effectLst>
            <a:glow rad="139700">
              <a:schemeClr val="accent5">
                <a:satMod val="175000"/>
                <a:alpha val="40000"/>
              </a:schemeClr>
            </a:glow>
          </a:effectLst>
        </p:spPr>
        <p:txBody>
          <a:bodyPr/>
          <a:lstStyle/>
          <a:p>
            <a:r>
              <a:rPr lang="el-GR" dirty="0" smtClean="0"/>
              <a:t>Νέα Δημοκρατία</a:t>
            </a:r>
            <a:endParaRPr lang="el-GR" dirty="0"/>
          </a:p>
        </p:txBody>
      </p:sp>
      <p:sp>
        <p:nvSpPr>
          <p:cNvPr id="3" name="2 - Θέση περιεχομένου"/>
          <p:cNvSpPr>
            <a:spLocks noGrp="1"/>
          </p:cNvSpPr>
          <p:nvPr>
            <p:ph idx="1"/>
          </p:nvPr>
        </p:nvSpPr>
        <p:spPr>
          <a:xfrm>
            <a:off x="428596" y="1117615"/>
            <a:ext cx="8215370" cy="4525963"/>
          </a:xfrm>
        </p:spPr>
        <p:txBody>
          <a:bodyPr/>
          <a:lstStyle/>
          <a:p>
            <a:pPr algn="ctr">
              <a:buNone/>
            </a:pPr>
            <a:r>
              <a:rPr lang="el-GR" dirty="0" smtClean="0"/>
              <a:t>Σελίδα στο</a:t>
            </a:r>
            <a:r>
              <a:rPr lang="en-US" dirty="0" smtClean="0"/>
              <a:t> YouTube</a:t>
            </a:r>
            <a:endParaRPr lang="el-GR" dirty="0"/>
          </a:p>
        </p:txBody>
      </p:sp>
      <p:graphicFrame>
        <p:nvGraphicFramePr>
          <p:cNvPr id="15" name="14 - Γράφημα"/>
          <p:cNvGraphicFramePr/>
          <p:nvPr/>
        </p:nvGraphicFramePr>
        <p:xfrm>
          <a:off x="285720" y="1643050"/>
          <a:ext cx="3929090" cy="25717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15 - Γράφημα"/>
          <p:cNvGraphicFramePr/>
          <p:nvPr/>
        </p:nvGraphicFramePr>
        <p:xfrm>
          <a:off x="3571868" y="2714620"/>
          <a:ext cx="5348289" cy="3857652"/>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6" descr="http://www.agriniopress.gr/wordpress/wp-content/uploads/2013/05/po-nd-logo.jpg"/>
          <p:cNvPicPr>
            <a:picLocks noChangeAspect="1" noChangeArrowheads="1"/>
          </p:cNvPicPr>
          <p:nvPr/>
        </p:nvPicPr>
        <p:blipFill>
          <a:blip r:embed="rId4"/>
          <a:srcRect/>
          <a:stretch>
            <a:fillRect/>
          </a:stretch>
        </p:blipFill>
        <p:spPr bwMode="auto">
          <a:xfrm>
            <a:off x="357158" y="142852"/>
            <a:ext cx="8358246" cy="1023952"/>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1117615"/>
            <a:ext cx="8215370" cy="4525963"/>
          </a:xfrm>
        </p:spPr>
        <p:txBody>
          <a:bodyPr/>
          <a:lstStyle/>
          <a:p>
            <a:pPr algn="ctr">
              <a:buNone/>
            </a:pPr>
            <a:r>
              <a:rPr lang="el-GR" dirty="0" smtClean="0"/>
              <a:t>Σελίδα στο</a:t>
            </a:r>
            <a:r>
              <a:rPr lang="en-US" dirty="0" smtClean="0"/>
              <a:t> YouTube</a:t>
            </a:r>
            <a:endParaRPr lang="el-GR" dirty="0"/>
          </a:p>
        </p:txBody>
      </p:sp>
      <p:sp>
        <p:nvSpPr>
          <p:cNvPr id="14" name="1 - Τίτλος"/>
          <p:cNvSpPr txBox="1">
            <a:spLocks/>
          </p:cNvSpPr>
          <p:nvPr/>
        </p:nvSpPr>
        <p:spPr>
          <a:xfrm>
            <a:off x="428596" y="285728"/>
            <a:ext cx="8229600" cy="725470"/>
          </a:xfrm>
          <a:prstGeom prst="rect">
            <a:avLst/>
          </a:prstGeom>
          <a:solidFill>
            <a:srgbClr val="EA4844"/>
          </a:solidFill>
          <a:ln>
            <a:solidFill>
              <a:srgbClr val="EA4844"/>
            </a:solidFill>
          </a:ln>
          <a:effectLst>
            <a:glow rad="101600">
              <a:schemeClr val="accent2">
                <a:satMod val="175000"/>
                <a:alpha val="40000"/>
              </a:schemeClr>
            </a:glow>
          </a:effectLst>
          <a:scene3d>
            <a:camera prst="orthographicFront"/>
            <a:lightRig rig="threePt" dir="t"/>
          </a:scene3d>
          <a:sp3d>
            <a:bevelT w="114300" prst="artDeco"/>
          </a:sp3d>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l-GR" sz="4400" b="0" i="0" u="none" strike="noStrike" kern="1200" cap="none" spc="0" normalizeH="0" baseline="0" noProof="0" smtClean="0">
                <a:ln>
                  <a:noFill/>
                </a:ln>
                <a:solidFill>
                  <a:schemeClr val="tx1"/>
                </a:solidFill>
                <a:effectLst/>
                <a:uLnTx/>
                <a:uFillTx/>
                <a:latin typeface="+mj-lt"/>
                <a:ea typeface="ＭＳ Ｐゴシック" pitchFamily="-105" charset="-128"/>
                <a:cs typeface="ＭＳ Ｐゴシック" pitchFamily="-105" charset="-128"/>
              </a:rPr>
              <a:t>ΣΥ.ΡΙΖ.Α.</a:t>
            </a:r>
            <a:endParaRPr kumimoji="0" lang="el-GR" sz="4400" b="0" i="0" u="none" strike="noStrike" kern="1200" cap="none" spc="0" normalizeH="0" baseline="0" noProof="0" dirty="0">
              <a:ln>
                <a:noFill/>
              </a:ln>
              <a:solidFill>
                <a:schemeClr val="tx1"/>
              </a:solidFill>
              <a:effectLst/>
              <a:uLnTx/>
              <a:uFillTx/>
              <a:latin typeface="+mj-lt"/>
              <a:ea typeface="ＭＳ Ｐゴシック" pitchFamily="-105" charset="-128"/>
              <a:cs typeface="ＭＳ Ｐゴシック" pitchFamily="-105" charset="-128"/>
            </a:endParaRPr>
          </a:p>
        </p:txBody>
      </p:sp>
      <p:graphicFrame>
        <p:nvGraphicFramePr>
          <p:cNvPr id="19" name="18 - Γράφημα"/>
          <p:cNvGraphicFramePr/>
          <p:nvPr/>
        </p:nvGraphicFramePr>
        <p:xfrm>
          <a:off x="-642974" y="1285860"/>
          <a:ext cx="5572164" cy="30718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19 - Γράφημα"/>
          <p:cNvGraphicFramePr/>
          <p:nvPr/>
        </p:nvGraphicFramePr>
        <p:xfrm>
          <a:off x="3714744" y="2000240"/>
          <a:ext cx="5110478" cy="4214842"/>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0" descr="http://3.bp.blogspot.com/-P6Oe-bugVuY/URQg0fAkcuI/AAAAAAAAaDw/Kjkq1VpQ8Ro/s1600/%CE%A3%CE%A5%CE%A1%CE%99%CE%96%CE%91+%CE%95%CE%9A%CE%9C+logo.PNG"/>
          <p:cNvPicPr>
            <a:picLocks noChangeAspect="1" noChangeArrowheads="1"/>
          </p:cNvPicPr>
          <p:nvPr/>
        </p:nvPicPr>
        <p:blipFill>
          <a:blip r:embed="rId4"/>
          <a:srcRect/>
          <a:stretch>
            <a:fillRect/>
          </a:stretch>
        </p:blipFill>
        <p:spPr bwMode="auto">
          <a:xfrm>
            <a:off x="357158" y="0"/>
            <a:ext cx="8429684" cy="1143008"/>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9A46"/>
          </a:solidFill>
        </p:spPr>
        <p:txBody>
          <a:bodyPr/>
          <a:lstStyle/>
          <a:p>
            <a:r>
              <a:rPr lang="el-GR" dirty="0" smtClean="0"/>
              <a:t>ΠΑ.ΣΟ.Κ.</a:t>
            </a:r>
            <a:endParaRPr lang="el-GR" dirty="0"/>
          </a:p>
        </p:txBody>
      </p:sp>
      <p:sp>
        <p:nvSpPr>
          <p:cNvPr id="3" name="2 - Θέση περιεχομένου"/>
          <p:cNvSpPr>
            <a:spLocks noGrp="1"/>
          </p:cNvSpPr>
          <p:nvPr>
            <p:ph idx="1"/>
          </p:nvPr>
        </p:nvSpPr>
        <p:spPr>
          <a:xfrm>
            <a:off x="428596" y="1117615"/>
            <a:ext cx="4043362" cy="4525963"/>
          </a:xfrm>
        </p:spPr>
        <p:txBody>
          <a:bodyPr/>
          <a:lstStyle/>
          <a:p>
            <a:r>
              <a:rPr lang="el-GR" dirty="0" smtClean="0"/>
              <a:t>Σελίδα στο </a:t>
            </a:r>
            <a:r>
              <a:rPr lang="en-US" dirty="0" smtClean="0"/>
              <a:t>YouTube</a:t>
            </a:r>
          </a:p>
          <a:p>
            <a:pPr>
              <a:buNone/>
            </a:pPr>
            <a:r>
              <a:rPr lang="el-GR" dirty="0" smtClean="0"/>
              <a:t> </a:t>
            </a:r>
            <a:endParaRPr lang="el-GR" dirty="0"/>
          </a:p>
        </p:txBody>
      </p:sp>
      <p:graphicFrame>
        <p:nvGraphicFramePr>
          <p:cNvPr id="7" name="6 - Γράφημα"/>
          <p:cNvGraphicFramePr/>
          <p:nvPr/>
        </p:nvGraphicFramePr>
        <p:xfrm>
          <a:off x="0" y="1714488"/>
          <a:ext cx="4572000" cy="30718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7 - Γράφημα"/>
          <p:cNvGraphicFramePr/>
          <p:nvPr/>
        </p:nvGraphicFramePr>
        <p:xfrm>
          <a:off x="3786182" y="3857628"/>
          <a:ext cx="5357818" cy="300037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9" descr="C:\Documents and Settings\Administrator\Επιφάνεια εργασίας\pasok anasygkrotisi tripoli logo12.JPG"/>
          <p:cNvPicPr>
            <a:picLocks noChangeAspect="1" noChangeArrowheads="1"/>
          </p:cNvPicPr>
          <p:nvPr/>
        </p:nvPicPr>
        <p:blipFill>
          <a:blip r:embed="rId4"/>
          <a:srcRect/>
          <a:stretch>
            <a:fillRect/>
          </a:stretch>
        </p:blipFill>
        <p:spPr bwMode="auto">
          <a:xfrm>
            <a:off x="428596" y="214290"/>
            <a:ext cx="8286808" cy="857256"/>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ανεχαρτιτοι</a:t>
            </a:r>
            <a:endParaRPr lang="el-GR" dirty="0"/>
          </a:p>
        </p:txBody>
      </p:sp>
      <p:sp>
        <p:nvSpPr>
          <p:cNvPr id="3" name="2 - Θέση περιεχομένου"/>
          <p:cNvSpPr>
            <a:spLocks noGrp="1"/>
          </p:cNvSpPr>
          <p:nvPr>
            <p:ph idx="1"/>
          </p:nvPr>
        </p:nvSpPr>
        <p:spPr>
          <a:xfrm>
            <a:off x="457200" y="1600200"/>
            <a:ext cx="4114800" cy="4525963"/>
          </a:xfrm>
        </p:spPr>
        <p:txBody>
          <a:bodyPr/>
          <a:lstStyle/>
          <a:p>
            <a:r>
              <a:rPr lang="el-GR" dirty="0" smtClean="0"/>
              <a:t>Σελίδα στο </a:t>
            </a:r>
            <a:r>
              <a:rPr lang="en-US" dirty="0" smtClean="0"/>
              <a:t>YouTube</a:t>
            </a:r>
            <a:endParaRPr lang="el-GR" dirty="0"/>
          </a:p>
        </p:txBody>
      </p:sp>
      <p:graphicFrame>
        <p:nvGraphicFramePr>
          <p:cNvPr id="7" name="6 - Γράφημα"/>
          <p:cNvGraphicFramePr/>
          <p:nvPr/>
        </p:nvGraphicFramePr>
        <p:xfrm>
          <a:off x="1" y="2214554"/>
          <a:ext cx="4857752" cy="29289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7 - Γράφημα"/>
          <p:cNvGraphicFramePr/>
          <p:nvPr/>
        </p:nvGraphicFramePr>
        <p:xfrm>
          <a:off x="3865245" y="4143380"/>
          <a:ext cx="5278755" cy="271462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8" descr="http://2.bp.blogspot.com/-rseaA7B0suA/T5hyy3gIFsI/AAAAAAAAABg/J8oKDQvrsZY/s1600/logo_final_anexartitoiellines.jpg"/>
          <p:cNvPicPr>
            <a:picLocks noChangeAspect="1" noChangeArrowheads="1"/>
          </p:cNvPicPr>
          <p:nvPr/>
        </p:nvPicPr>
        <p:blipFill>
          <a:blip r:embed="rId4" cstate="print"/>
          <a:srcRect/>
          <a:stretch>
            <a:fillRect/>
          </a:stretch>
        </p:blipFill>
        <p:spPr bwMode="auto">
          <a:xfrm>
            <a:off x="428596" y="0"/>
            <a:ext cx="8072494" cy="1071546"/>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smtClean="0"/>
              <a:t>Xrisi</a:t>
            </a:r>
            <a:r>
              <a:rPr lang="en-US" dirty="0" smtClean="0"/>
              <a:t> </a:t>
            </a:r>
            <a:r>
              <a:rPr lang="en-US" dirty="0" err="1" smtClean="0"/>
              <a:t>augh</a:t>
            </a:r>
            <a:endParaRPr lang="el-GR" dirty="0"/>
          </a:p>
        </p:txBody>
      </p:sp>
      <p:sp>
        <p:nvSpPr>
          <p:cNvPr id="3" name="2 - Θέση περιεχομένου"/>
          <p:cNvSpPr>
            <a:spLocks noGrp="1"/>
          </p:cNvSpPr>
          <p:nvPr>
            <p:ph idx="1"/>
          </p:nvPr>
        </p:nvSpPr>
        <p:spPr>
          <a:xfrm>
            <a:off x="214282" y="857232"/>
            <a:ext cx="8229600" cy="4525963"/>
          </a:xfrm>
        </p:spPr>
        <p:txBody>
          <a:bodyPr/>
          <a:lstStyle/>
          <a:p>
            <a:r>
              <a:rPr lang="el-GR" dirty="0" smtClean="0"/>
              <a:t>Σελίδα στο </a:t>
            </a:r>
            <a:r>
              <a:rPr lang="en-US" dirty="0" smtClean="0"/>
              <a:t>YouTube</a:t>
            </a:r>
            <a:endParaRPr lang="el-GR" dirty="0"/>
          </a:p>
        </p:txBody>
      </p:sp>
      <p:graphicFrame>
        <p:nvGraphicFramePr>
          <p:cNvPr id="5" name="4 - Γράφημα"/>
          <p:cNvGraphicFramePr/>
          <p:nvPr/>
        </p:nvGraphicFramePr>
        <p:xfrm>
          <a:off x="0" y="1428736"/>
          <a:ext cx="5072098" cy="30718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 Γράφημα"/>
          <p:cNvGraphicFramePr/>
          <p:nvPr/>
        </p:nvGraphicFramePr>
        <p:xfrm>
          <a:off x="3000364" y="4071942"/>
          <a:ext cx="5630865" cy="2343151"/>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4" descr="http://2.bp.blogspot.com/-coBTI8AQMx4/TqIEJxX2JtI/AAAAAAAABjg/Fhwdw7f0F7w/s1600/LOGO%2Bxa-anmakthraki%2B-%2BLogo.jpg"/>
          <p:cNvPicPr>
            <a:picLocks noChangeAspect="1" noChangeArrowheads="1"/>
          </p:cNvPicPr>
          <p:nvPr/>
        </p:nvPicPr>
        <p:blipFill>
          <a:blip r:embed="rId4" cstate="print"/>
          <a:srcRect r="17822" b="29768"/>
          <a:stretch>
            <a:fillRect/>
          </a:stretch>
        </p:blipFill>
        <p:spPr bwMode="auto">
          <a:xfrm>
            <a:off x="1071538" y="214290"/>
            <a:ext cx="6715172" cy="714380"/>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δημαρ</a:t>
            </a:r>
            <a:endParaRPr lang="el-GR" dirty="0"/>
          </a:p>
        </p:txBody>
      </p:sp>
      <p:graphicFrame>
        <p:nvGraphicFramePr>
          <p:cNvPr id="8" name="7 - Γράφημα"/>
          <p:cNvGraphicFramePr/>
          <p:nvPr/>
        </p:nvGraphicFramePr>
        <p:xfrm>
          <a:off x="0" y="1500174"/>
          <a:ext cx="4572001" cy="27146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8 - Θέση περιεχομένου"/>
          <p:cNvGraphicFramePr>
            <a:graphicFrameLocks noGrp="1"/>
          </p:cNvGraphicFramePr>
          <p:nvPr>
            <p:ph idx="1"/>
          </p:nvPr>
        </p:nvGraphicFramePr>
        <p:xfrm>
          <a:off x="3929058" y="3571876"/>
          <a:ext cx="4900618" cy="297180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6" descr="http://a.media.newsbomb.gr/items/cache/409724baf1dbd3726a80c8eac9a9413b_XL.jpg"/>
          <p:cNvPicPr>
            <a:picLocks noChangeAspect="1" noChangeArrowheads="1"/>
          </p:cNvPicPr>
          <p:nvPr/>
        </p:nvPicPr>
        <p:blipFill>
          <a:blip r:embed="rId4"/>
          <a:srcRect/>
          <a:stretch>
            <a:fillRect/>
          </a:stretch>
        </p:blipFill>
        <p:spPr bwMode="auto">
          <a:xfrm>
            <a:off x="500034" y="214290"/>
            <a:ext cx="8001056" cy="1000108"/>
          </a:xfrm>
          <a:prstGeom prst="rect">
            <a:avLst/>
          </a:prstGeom>
          <a:noFill/>
        </p:spPr>
      </p:pic>
      <p:sp>
        <p:nvSpPr>
          <p:cNvPr id="6" name="2 - Θέση περιεχομένου"/>
          <p:cNvSpPr txBox="1">
            <a:spLocks/>
          </p:cNvSpPr>
          <p:nvPr/>
        </p:nvSpPr>
        <p:spPr>
          <a:xfrm>
            <a:off x="214282" y="1142984"/>
            <a:ext cx="8229600" cy="4525963"/>
          </a:xfrm>
          <a:prstGeom prst="rect">
            <a:avLst/>
          </a:prstGeom>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ＭＳ Ｐゴシック" pitchFamily="-105" charset="-128"/>
                <a:cs typeface="ＭＳ Ｐゴシック" pitchFamily="-105" charset="-128"/>
              </a:rPr>
              <a:t>Σελίδα στο </a:t>
            </a:r>
            <a:r>
              <a:rPr kumimoji="0" lang="en-US" sz="3200" b="0" i="0" u="none" strike="noStrike" kern="1200" cap="none" spc="0" normalizeH="0" baseline="0" noProof="0" dirty="0" smtClean="0">
                <a:ln>
                  <a:noFill/>
                </a:ln>
                <a:solidFill>
                  <a:schemeClr val="tx1"/>
                </a:solidFill>
                <a:effectLst/>
                <a:uLnTx/>
                <a:uFillTx/>
                <a:latin typeface="+mn-lt"/>
                <a:ea typeface="ＭＳ Ｐゴシック" pitchFamily="-105" charset="-128"/>
                <a:cs typeface="ＭＳ Ｐゴシック" pitchFamily="-105" charset="-128"/>
              </a:rPr>
              <a:t>YouTube</a:t>
            </a:r>
            <a:endParaRPr kumimoji="0" lang="el-GR" sz="3200" b="0" i="0" u="none" strike="noStrike" kern="1200" cap="none" spc="0" normalizeH="0" baseline="0" noProof="0" dirty="0">
              <a:ln>
                <a:noFill/>
              </a:ln>
              <a:solidFill>
                <a:schemeClr val="tx1"/>
              </a:solidFill>
              <a:effectLst/>
              <a:uLnTx/>
              <a:uFillTx/>
              <a:latin typeface="+mn-lt"/>
              <a:ea typeface="ＭＳ Ｐゴシック" pitchFamily="-105" charset="-128"/>
              <a:cs typeface="ＭＳ Ｐゴシック" pitchFamily="-105" charset="-128"/>
            </a:endParaRPr>
          </a:p>
        </p:txBody>
      </p:sp>
    </p:spTree>
  </p:cSld>
  <p:clrMapOvr>
    <a:masterClrMapping/>
  </p:clrMapOvr>
  <p:transition>
    <p:split orient="vert" dir="in"/>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8229600" cy="654032"/>
          </a:xfrm>
        </p:spPr>
        <p:txBody>
          <a:bodyPr>
            <a:normAutofit fontScale="90000"/>
          </a:bodyPr>
          <a:lstStyle/>
          <a:p>
            <a:r>
              <a:rPr lang="el-GR" dirty="0" smtClean="0"/>
              <a:t>Τα σποτ των</a:t>
            </a:r>
            <a:r>
              <a:rPr lang="en-US" dirty="0" smtClean="0"/>
              <a:t> </a:t>
            </a:r>
            <a:r>
              <a:rPr lang="el-GR" dirty="0" smtClean="0"/>
              <a:t>κομμάτων στο </a:t>
            </a:r>
            <a:r>
              <a:rPr lang="en-US" dirty="0" smtClean="0"/>
              <a:t>YouTube</a:t>
            </a:r>
            <a:endParaRPr lang="el-GR" dirty="0"/>
          </a:p>
        </p:txBody>
      </p:sp>
      <p:graphicFrame>
        <p:nvGraphicFramePr>
          <p:cNvPr id="4" name="3 - Πίνακας"/>
          <p:cNvGraphicFramePr>
            <a:graphicFrameLocks noGrp="1"/>
          </p:cNvGraphicFramePr>
          <p:nvPr/>
        </p:nvGraphicFramePr>
        <p:xfrm>
          <a:off x="285720" y="642918"/>
          <a:ext cx="8643998" cy="6039135"/>
        </p:xfrm>
        <a:graphic>
          <a:graphicData uri="http://schemas.openxmlformats.org/drawingml/2006/table">
            <a:tbl>
              <a:tblPr bandRow="1">
                <a:tableStyleId>{5C22544A-7EE6-4342-B048-85BDC9FD1C3A}</a:tableStyleId>
              </a:tblPr>
              <a:tblGrid>
                <a:gridCol w="2330121"/>
                <a:gridCol w="2480451"/>
                <a:gridCol w="2179790"/>
                <a:gridCol w="1653636"/>
              </a:tblGrid>
              <a:tr h="3745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0" u="none" dirty="0" smtClean="0">
                          <a:solidFill>
                            <a:schemeClr val="tx1">
                              <a:lumMod val="85000"/>
                              <a:lumOff val="15000"/>
                            </a:schemeClr>
                          </a:solidFill>
                        </a:rPr>
                        <a:t>Σποτ Νέας</a:t>
                      </a:r>
                      <a:r>
                        <a:rPr lang="el-GR" sz="1300" b="0" u="none" baseline="0" dirty="0" smtClean="0">
                          <a:solidFill>
                            <a:schemeClr val="tx1">
                              <a:lumMod val="85000"/>
                              <a:lumOff val="15000"/>
                            </a:schemeClr>
                          </a:solidFill>
                        </a:rPr>
                        <a:t> Δημοκρατίας</a:t>
                      </a:r>
                      <a:endParaRPr lang="el-GR" sz="1300" b="0" u="none" dirty="0" smtClean="0">
                        <a:solidFill>
                          <a:schemeClr val="tx1">
                            <a:lumMod val="85000"/>
                            <a:lumOff val="15000"/>
                          </a:schemeClr>
                        </a:solidFill>
                      </a:endParaRPr>
                    </a:p>
                  </a:txBody>
                  <a:tcPr>
                    <a:solidFill>
                      <a:srgbClr val="0070C0">
                        <a:alpha val="63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Είδος</a:t>
                      </a:r>
                      <a:r>
                        <a:rPr lang="el-GR" sz="1200" b="1" u="none" baseline="0" dirty="0" smtClean="0">
                          <a:solidFill>
                            <a:schemeClr val="tx1">
                              <a:lumMod val="75000"/>
                              <a:lumOff val="25000"/>
                            </a:schemeClr>
                          </a:solidFill>
                        </a:rPr>
                        <a:t> διαφημιστικού μηνύματος</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r>
                        <a:rPr lang="el-GR" sz="1300" b="0" u="none" dirty="0" smtClean="0"/>
                        <a:t>Σποτ</a:t>
                      </a:r>
                      <a:r>
                        <a:rPr lang="el-GR" sz="1300" b="0" u="none" baseline="0" dirty="0" smtClean="0"/>
                        <a:t> ΣΥ.ΡΙΖ.Α.</a:t>
                      </a:r>
                      <a:endParaRPr lang="el-GR" sz="1300" b="0" u="none" dirty="0"/>
                    </a:p>
                  </a:txBody>
                  <a:tcPr>
                    <a:solidFill>
                      <a:srgbClr val="FF0000">
                        <a:alpha val="9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Είδος</a:t>
                      </a:r>
                      <a:r>
                        <a:rPr lang="el-GR" sz="1200" b="1" u="none" baseline="0" dirty="0" smtClean="0">
                          <a:solidFill>
                            <a:schemeClr val="tx1">
                              <a:lumMod val="75000"/>
                              <a:lumOff val="25000"/>
                            </a:schemeClr>
                          </a:solidFill>
                        </a:rPr>
                        <a:t> διαφημιστικού μηνύματος</a:t>
                      </a:r>
                      <a:endParaRPr lang="el-GR" sz="1200" b="1" u="none" dirty="0" smtClean="0">
                        <a:solidFill>
                          <a:schemeClr val="tx1">
                            <a:lumMod val="75000"/>
                            <a:lumOff val="25000"/>
                          </a:schemeClr>
                        </a:solidFill>
                      </a:endParaRPr>
                    </a:p>
                  </a:txBody>
                  <a:tcPr>
                    <a:solidFill>
                      <a:schemeClr val="bg1">
                        <a:lumMod val="85000"/>
                      </a:schemeClr>
                    </a:solidFill>
                  </a:tcPr>
                </a:tc>
              </a:tr>
              <a:tr h="399498">
                <a:tc>
                  <a:txBody>
                    <a:bodyPr/>
                    <a:lstStyle/>
                    <a:p>
                      <a:r>
                        <a:rPr lang="el-GR" sz="1300" b="0" u="none" kern="1200" dirty="0" smtClean="0">
                          <a:solidFill>
                            <a:schemeClr val="dk1"/>
                          </a:solidFill>
                          <a:latin typeface="+mn-lt"/>
                          <a:ea typeface="+mn-ea"/>
                          <a:cs typeface="+mn-cs"/>
                        </a:rPr>
                        <a:t>Προχωράμε Υπεύθυνα Αποφασιστικά</a:t>
                      </a:r>
                      <a:endParaRPr lang="el-GR" sz="1300" b="0" u="none" dirty="0"/>
                    </a:p>
                  </a:txBody>
                  <a:tcPr>
                    <a:solidFill>
                      <a:srgbClr val="0070C0">
                        <a:alpha val="63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0" u="none" dirty="0"/>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0" u="none" kern="1200" dirty="0" smtClean="0">
                          <a:solidFill>
                            <a:schemeClr val="dk1"/>
                          </a:solidFill>
                          <a:latin typeface="+mn-lt"/>
                          <a:ea typeface="+mn-ea"/>
                          <a:cs typeface="+mn-cs"/>
                        </a:rPr>
                        <a:t>Το πρώτο σποτ του ΣΥΡΙΖΑ για τις 17 Ιούνη </a:t>
                      </a:r>
                    </a:p>
                  </a:txBody>
                  <a:tcPr>
                    <a:solidFill>
                      <a:srgbClr val="FF0000">
                        <a:alpha val="9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0" u="none" dirty="0"/>
                    </a:p>
                  </a:txBody>
                  <a:tcPr>
                    <a:solidFill>
                      <a:schemeClr val="bg1">
                        <a:lumMod val="85000"/>
                      </a:schemeClr>
                    </a:solidFill>
                  </a:tcPr>
                </a:tc>
              </a:tr>
              <a:tr h="561794">
                <a:tc>
                  <a:txBody>
                    <a:bodyPr/>
                    <a:lstStyle/>
                    <a:p>
                      <a:r>
                        <a:rPr lang="el-GR" sz="1300" b="0" u="none" kern="1200" dirty="0" smtClean="0">
                          <a:solidFill>
                            <a:schemeClr val="dk1"/>
                          </a:solidFill>
                          <a:latin typeface="+mn-lt"/>
                          <a:ea typeface="+mn-ea"/>
                          <a:cs typeface="+mn-cs"/>
                        </a:rPr>
                        <a:t>Με την Ελλάδα δεν παίζουμε</a:t>
                      </a:r>
                      <a:endParaRPr lang="el-GR" sz="1300" b="0" u="none" dirty="0"/>
                    </a:p>
                  </a:txBody>
                  <a:tcPr>
                    <a:solidFill>
                      <a:srgbClr val="0070C0">
                        <a:alpha val="63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Συγκριτική πολιτική διαφήμιση</a:t>
                      </a:r>
                      <a:r>
                        <a:rPr lang="el-GR" sz="1200" b="1" u="none" baseline="0" dirty="0" smtClean="0">
                          <a:solidFill>
                            <a:schemeClr val="tx1">
                              <a:lumMod val="75000"/>
                              <a:lumOff val="25000"/>
                            </a:schemeClr>
                          </a:solidFill>
                        </a:rPr>
                        <a:t> αρνητικού πλαισίου</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r>
                        <a:rPr lang="el-GR" sz="1300" b="0" u="none" kern="1200" dirty="0" smtClean="0">
                          <a:solidFill>
                            <a:schemeClr val="dk1"/>
                          </a:solidFill>
                          <a:latin typeface="+mn-lt"/>
                          <a:ea typeface="+mn-ea"/>
                          <a:cs typeface="+mn-cs"/>
                        </a:rPr>
                        <a:t>Το δεύτερο προεκλογικό σποτ του ΣΥΡΙΖΑ για τις 17 Ιούνη</a:t>
                      </a:r>
                      <a:endParaRPr lang="el-GR" sz="1300" b="0" u="none" dirty="0"/>
                    </a:p>
                  </a:txBody>
                  <a:tcPr>
                    <a:solidFill>
                      <a:srgbClr val="FF0000">
                        <a:alpha val="9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0" u="none" dirty="0"/>
                    </a:p>
                  </a:txBody>
                  <a:tcPr>
                    <a:solidFill>
                      <a:schemeClr val="bg1">
                        <a:lumMod val="85000"/>
                      </a:schemeClr>
                    </a:solidFill>
                  </a:tcPr>
                </a:tc>
              </a:tr>
              <a:tr h="561794">
                <a:tc>
                  <a:txBody>
                    <a:bodyPr/>
                    <a:lstStyle/>
                    <a:p>
                      <a:r>
                        <a:rPr lang="el-GR" sz="1300" b="0" u="none" kern="1200" dirty="0" smtClean="0">
                          <a:solidFill>
                            <a:schemeClr val="dk1"/>
                          </a:solidFill>
                          <a:latin typeface="+mn-lt"/>
                          <a:ea typeface="+mn-ea"/>
                          <a:cs typeface="+mn-cs"/>
                        </a:rPr>
                        <a:t>Με το μέλλον των παιδιών μας δεν παίζουμε</a:t>
                      </a:r>
                      <a:endParaRPr lang="el-GR" sz="1300" b="0" u="none" dirty="0"/>
                    </a:p>
                  </a:txBody>
                  <a:tcPr>
                    <a:solidFill>
                      <a:srgbClr val="0070C0">
                        <a:alpha val="63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Συγκριτική πολιτική διαφήμιση</a:t>
                      </a:r>
                      <a:r>
                        <a:rPr lang="el-GR" sz="1200" b="1" u="none" baseline="0" dirty="0" smtClean="0">
                          <a:solidFill>
                            <a:schemeClr val="tx1">
                              <a:lumMod val="75000"/>
                              <a:lumOff val="25000"/>
                            </a:schemeClr>
                          </a:solidFill>
                        </a:rPr>
                        <a:t> αρνητικού πλαισίου</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r>
                        <a:rPr lang="el-GR" sz="1300" b="0" u="none" kern="1200" dirty="0" smtClean="0">
                          <a:solidFill>
                            <a:schemeClr val="dk1"/>
                          </a:solidFill>
                          <a:latin typeface="+mn-lt"/>
                          <a:ea typeface="+mn-ea"/>
                          <a:cs typeface="+mn-cs"/>
                        </a:rPr>
                        <a:t>Τους κάνουμε παρελθόν. Ανοίγουμε δρόμο στη δημοκρατία</a:t>
                      </a:r>
                      <a:endParaRPr lang="el-GR" sz="1300" b="0" u="none" dirty="0"/>
                    </a:p>
                  </a:txBody>
                  <a:tcPr>
                    <a:solidFill>
                      <a:srgbClr val="FF0000">
                        <a:alpha val="9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Συγκριτική πολιτική διαφήμιση</a:t>
                      </a:r>
                      <a:r>
                        <a:rPr lang="el-GR" sz="1200" b="1" u="none" baseline="0" dirty="0" smtClean="0">
                          <a:solidFill>
                            <a:schemeClr val="tx1">
                              <a:lumMod val="75000"/>
                              <a:lumOff val="25000"/>
                            </a:schemeClr>
                          </a:solidFill>
                        </a:rPr>
                        <a:t> αρνητικού πλαισίου</a:t>
                      </a:r>
                      <a:endParaRPr lang="el-GR" sz="1200" b="1" u="none" dirty="0" smtClean="0">
                        <a:solidFill>
                          <a:schemeClr val="tx1">
                            <a:lumMod val="75000"/>
                            <a:lumOff val="25000"/>
                          </a:schemeClr>
                        </a:solidFill>
                      </a:endParaRPr>
                    </a:p>
                  </a:txBody>
                  <a:tcPr>
                    <a:solidFill>
                      <a:schemeClr val="bg1">
                        <a:lumMod val="85000"/>
                      </a:schemeClr>
                    </a:solidFill>
                  </a:tcPr>
                </a:tc>
              </a:tr>
              <a:tr h="561794">
                <a:tc>
                  <a:txBody>
                    <a:bodyPr/>
                    <a:lstStyle/>
                    <a:p>
                      <a:r>
                        <a:rPr lang="el-GR" sz="1300" b="0" u="none" kern="1200" dirty="0" smtClean="0">
                          <a:solidFill>
                            <a:schemeClr val="dk1"/>
                          </a:solidFill>
                          <a:latin typeface="+mn-lt"/>
                          <a:ea typeface="+mn-ea"/>
                          <a:cs typeface="+mn-cs"/>
                        </a:rPr>
                        <a:t>Μπλοφάρουν </a:t>
                      </a:r>
                      <a:r>
                        <a:rPr lang="el-GR" sz="1300" b="0" u="none" kern="1200" dirty="0" err="1" smtClean="0">
                          <a:solidFill>
                            <a:schemeClr val="dk1"/>
                          </a:solidFill>
                          <a:latin typeface="+mn-lt"/>
                          <a:ea typeface="+mn-ea"/>
                          <a:cs typeface="+mn-cs"/>
                        </a:rPr>
                        <a:t>μωρούλι</a:t>
                      </a:r>
                      <a:r>
                        <a:rPr lang="el-GR" sz="1300" b="0" u="none" kern="1200" dirty="0" smtClean="0">
                          <a:solidFill>
                            <a:schemeClr val="dk1"/>
                          </a:solidFill>
                          <a:latin typeface="+mn-lt"/>
                          <a:ea typeface="+mn-ea"/>
                          <a:cs typeface="+mn-cs"/>
                        </a:rPr>
                        <a:t>…….</a:t>
                      </a:r>
                      <a:endParaRPr lang="el-GR" sz="1300" b="0" u="none" dirty="0"/>
                    </a:p>
                  </a:txBody>
                  <a:tcPr>
                    <a:solidFill>
                      <a:srgbClr val="0070C0">
                        <a:alpha val="63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Συγκριτική πολιτική διαφήμιση</a:t>
                      </a:r>
                      <a:r>
                        <a:rPr lang="el-GR" sz="1200" b="1" u="none" baseline="0" dirty="0" smtClean="0">
                          <a:solidFill>
                            <a:schemeClr val="tx1">
                              <a:lumMod val="75000"/>
                              <a:lumOff val="25000"/>
                            </a:schemeClr>
                          </a:solidFill>
                        </a:rPr>
                        <a:t> αρνητικού πλαισίου</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r>
                        <a:rPr lang="el-GR" sz="1300" b="0" u="none" kern="1200" dirty="0" smtClean="0">
                          <a:solidFill>
                            <a:schemeClr val="dk1"/>
                          </a:solidFill>
                          <a:latin typeface="+mn-lt"/>
                          <a:ea typeface="+mn-ea"/>
                          <a:cs typeface="+mn-cs"/>
                        </a:rPr>
                        <a:t>Τους κάνουμε παρελθόν. Ανοίγουμε δρόμο στην ανάπτυξη.</a:t>
                      </a:r>
                      <a:endParaRPr lang="el-GR" sz="1300" b="0" u="none" dirty="0"/>
                    </a:p>
                  </a:txBody>
                  <a:tcPr>
                    <a:solidFill>
                      <a:srgbClr val="FF0000">
                        <a:alpha val="9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Συγκριτική πολιτική διαφήμιση</a:t>
                      </a:r>
                      <a:r>
                        <a:rPr lang="el-GR" sz="1200" b="1" u="none" baseline="0" dirty="0" smtClean="0">
                          <a:solidFill>
                            <a:schemeClr val="tx1">
                              <a:lumMod val="75000"/>
                              <a:lumOff val="25000"/>
                            </a:schemeClr>
                          </a:solidFill>
                        </a:rPr>
                        <a:t> αρνητικού πλαισίου</a:t>
                      </a:r>
                      <a:endParaRPr lang="el-GR" sz="1200" b="1" u="none" dirty="0" smtClean="0">
                        <a:solidFill>
                          <a:schemeClr val="tx1">
                            <a:lumMod val="75000"/>
                            <a:lumOff val="25000"/>
                          </a:schemeClr>
                        </a:solidFill>
                      </a:endParaRPr>
                    </a:p>
                  </a:txBody>
                  <a:tcPr>
                    <a:solidFill>
                      <a:schemeClr val="bg1">
                        <a:lumMod val="85000"/>
                      </a:schemeClr>
                    </a:solidFill>
                  </a:tcPr>
                </a:tc>
              </a:tr>
              <a:tr h="524341">
                <a:tc>
                  <a:txBody>
                    <a:bodyPr/>
                    <a:lstStyle/>
                    <a:p>
                      <a:r>
                        <a:rPr lang="el-GR" sz="1300" b="0" u="none" kern="1200" dirty="0" err="1" smtClean="0">
                          <a:solidFill>
                            <a:schemeClr val="dk1"/>
                          </a:solidFill>
                          <a:latin typeface="+mn-lt"/>
                          <a:ea typeface="+mn-ea"/>
                          <a:cs typeface="+mn-cs"/>
                        </a:rPr>
                        <a:t>Πάρτα</a:t>
                      </a:r>
                      <a:r>
                        <a:rPr lang="el-GR" sz="1300" b="0" u="none" kern="1200" dirty="0" smtClean="0">
                          <a:solidFill>
                            <a:schemeClr val="dk1"/>
                          </a:solidFill>
                          <a:latin typeface="+mn-lt"/>
                          <a:ea typeface="+mn-ea"/>
                          <a:cs typeface="+mn-cs"/>
                        </a:rPr>
                        <a:t> σύριζα και θα δεις </a:t>
                      </a:r>
                      <a:endParaRPr lang="el-GR" sz="1300" b="0" u="none" dirty="0"/>
                    </a:p>
                  </a:txBody>
                  <a:tcPr>
                    <a:solidFill>
                      <a:srgbClr val="0070C0">
                        <a:alpha val="63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Συγκριτική πολιτική διαφήμιση</a:t>
                      </a:r>
                      <a:r>
                        <a:rPr lang="el-GR" sz="1200" b="1" u="none" baseline="0" dirty="0" smtClean="0">
                          <a:solidFill>
                            <a:schemeClr val="tx1">
                              <a:lumMod val="75000"/>
                              <a:lumOff val="25000"/>
                            </a:schemeClr>
                          </a:solidFill>
                        </a:rPr>
                        <a:t> αρνητικού πλαισίου</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0" u="none" kern="1200" dirty="0" smtClean="0">
                          <a:solidFill>
                            <a:schemeClr val="dk1"/>
                          </a:solidFill>
                          <a:latin typeface="+mn-lt"/>
                          <a:ea typeface="+mn-ea"/>
                          <a:cs typeface="+mn-cs"/>
                        </a:rPr>
                        <a:t>O Αλέξης </a:t>
                      </a:r>
                      <a:r>
                        <a:rPr lang="el-GR" sz="1300" b="0" u="none" kern="1200" dirty="0" err="1" smtClean="0">
                          <a:solidFill>
                            <a:schemeClr val="dk1"/>
                          </a:solidFill>
                          <a:latin typeface="+mn-lt"/>
                          <a:ea typeface="+mn-ea"/>
                          <a:cs typeface="+mn-cs"/>
                        </a:rPr>
                        <a:t>Τσίπρας</a:t>
                      </a:r>
                      <a:r>
                        <a:rPr lang="el-GR" sz="1300" b="0" u="none" kern="1200" dirty="0" smtClean="0">
                          <a:solidFill>
                            <a:schemeClr val="dk1"/>
                          </a:solidFill>
                          <a:latin typeface="+mn-lt"/>
                          <a:ea typeface="+mn-ea"/>
                          <a:cs typeface="+mn-cs"/>
                        </a:rPr>
                        <a:t> για τις 17 Ιούνη</a:t>
                      </a:r>
                    </a:p>
                  </a:txBody>
                  <a:tcPr>
                    <a:solidFill>
                      <a:srgbClr val="FF0000">
                        <a:alpha val="9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0" u="none" dirty="0"/>
                    </a:p>
                  </a:txBody>
                  <a:tcPr>
                    <a:solidFill>
                      <a:schemeClr val="bg1">
                        <a:lumMod val="85000"/>
                      </a:schemeClr>
                    </a:solidFill>
                  </a:tcPr>
                </a:tc>
              </a:tr>
              <a:tr h="399498">
                <a:tc>
                  <a:txBody>
                    <a:bodyPr/>
                    <a:lstStyle/>
                    <a:p>
                      <a:r>
                        <a:rPr lang="el-GR" sz="1300" b="0" u="none" kern="1200" dirty="0" smtClean="0">
                          <a:solidFill>
                            <a:schemeClr val="dk1"/>
                          </a:solidFill>
                          <a:latin typeface="+mn-lt"/>
                          <a:ea typeface="+mn-ea"/>
                          <a:cs typeface="+mn-cs"/>
                        </a:rPr>
                        <a:t>Προστασία και Ασφάλεια , η απόλυτη προτεραιότητα</a:t>
                      </a:r>
                      <a:endParaRPr lang="el-GR" sz="1300" b="0" u="none" dirty="0"/>
                    </a:p>
                  </a:txBody>
                  <a:tcPr>
                    <a:solidFill>
                      <a:srgbClr val="0070C0">
                        <a:alpha val="63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0" u="none" dirty="0"/>
                    </a:p>
                  </a:txBody>
                  <a:tcPr>
                    <a:solidFill>
                      <a:schemeClr val="bg1">
                        <a:lumMod val="85000"/>
                      </a:schemeClr>
                    </a:solidFill>
                  </a:tcPr>
                </a:tc>
                <a:tc>
                  <a:txBody>
                    <a:bodyPr/>
                    <a:lstStyle/>
                    <a:p>
                      <a:endParaRPr lang="el-GR" dirty="0"/>
                    </a:p>
                  </a:txBody>
                  <a:tcPr>
                    <a:solidFill>
                      <a:schemeClr val="bg1">
                        <a:lumMod val="85000"/>
                      </a:schemeClr>
                    </a:solidFill>
                  </a:tcPr>
                </a:tc>
                <a:tc>
                  <a:txBody>
                    <a:bodyPr/>
                    <a:lstStyle/>
                    <a:p>
                      <a:endParaRPr lang="el-GR" sz="1300" b="0" u="none" dirty="0"/>
                    </a:p>
                  </a:txBody>
                  <a:tcPr>
                    <a:solidFill>
                      <a:schemeClr val="bg1">
                        <a:lumMod val="85000"/>
                      </a:schemeClr>
                    </a:solidFill>
                  </a:tcPr>
                </a:tc>
              </a:tr>
              <a:tr h="399498">
                <a:tc>
                  <a:txBody>
                    <a:bodyPr/>
                    <a:lstStyle/>
                    <a:p>
                      <a:r>
                        <a:rPr lang="el-GR" sz="1300" b="0" u="none" kern="1200" dirty="0" smtClean="0">
                          <a:solidFill>
                            <a:schemeClr val="dk1"/>
                          </a:solidFill>
                          <a:latin typeface="+mn-lt"/>
                          <a:ea typeface="+mn-ea"/>
                          <a:cs typeface="+mn-cs"/>
                        </a:rPr>
                        <a:t>Προχωράμε με άμεσες και αποτελεσματικές λύσεις </a:t>
                      </a:r>
                      <a:endParaRPr lang="el-GR" sz="1300" b="0" u="none" dirty="0"/>
                    </a:p>
                  </a:txBody>
                  <a:tcPr>
                    <a:solidFill>
                      <a:srgbClr val="0070C0">
                        <a:alpha val="63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endParaRPr lang="el-GR" dirty="0"/>
                    </a:p>
                  </a:txBody>
                  <a:tcPr>
                    <a:solidFill>
                      <a:schemeClr val="bg1">
                        <a:lumMod val="85000"/>
                      </a:schemeClr>
                    </a:solidFill>
                  </a:tcPr>
                </a:tc>
                <a:tc>
                  <a:txBody>
                    <a:bodyPr/>
                    <a:lstStyle/>
                    <a:p>
                      <a:endParaRPr lang="el-GR" sz="1300" b="0" u="none" dirty="0"/>
                    </a:p>
                  </a:txBody>
                  <a:tcPr>
                    <a:solidFill>
                      <a:schemeClr val="bg1">
                        <a:lumMod val="85000"/>
                      </a:schemeClr>
                    </a:solidFill>
                  </a:tcPr>
                </a:tc>
              </a:tr>
              <a:tr h="399498">
                <a:tc>
                  <a:txBody>
                    <a:bodyPr/>
                    <a:lstStyle/>
                    <a:p>
                      <a:r>
                        <a:rPr lang="el-GR" sz="1300" b="0" u="none" kern="1200" dirty="0" smtClean="0">
                          <a:solidFill>
                            <a:schemeClr val="dk1"/>
                          </a:solidFill>
                          <a:latin typeface="+mn-lt"/>
                          <a:ea typeface="+mn-ea"/>
                          <a:cs typeface="+mn-cs"/>
                        </a:rPr>
                        <a:t>Διαπραγματευόμαστε με συγκεκριμένο σχέδιο</a:t>
                      </a:r>
                      <a:endParaRPr lang="el-GR" sz="1300" b="0" u="none" dirty="0"/>
                    </a:p>
                  </a:txBody>
                  <a:tcPr>
                    <a:solidFill>
                      <a:srgbClr val="0070C0">
                        <a:alpha val="63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0" u="none" dirty="0"/>
                    </a:p>
                  </a:txBody>
                  <a:tcPr>
                    <a:solidFill>
                      <a:schemeClr val="bg1">
                        <a:lumMod val="85000"/>
                      </a:schemeClr>
                    </a:solidFill>
                  </a:tcPr>
                </a:tc>
                <a:tc>
                  <a:txBody>
                    <a:bodyPr/>
                    <a:lstStyle/>
                    <a:p>
                      <a:endParaRPr lang="el-GR" dirty="0"/>
                    </a:p>
                  </a:txBody>
                  <a:tcPr>
                    <a:solidFill>
                      <a:schemeClr val="bg1">
                        <a:lumMod val="85000"/>
                      </a:schemeClr>
                    </a:solidFill>
                  </a:tcPr>
                </a:tc>
                <a:tc>
                  <a:txBody>
                    <a:bodyPr/>
                    <a:lstStyle/>
                    <a:p>
                      <a:endParaRPr lang="el-GR" sz="1300" b="0" u="none" dirty="0"/>
                    </a:p>
                  </a:txBody>
                  <a:tcPr>
                    <a:solidFill>
                      <a:schemeClr val="bg1">
                        <a:lumMod val="85000"/>
                      </a:schemeClr>
                    </a:solidFill>
                  </a:tcPr>
                </a:tc>
              </a:tr>
              <a:tr h="3994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0" u="none" kern="1200" dirty="0" smtClean="0">
                          <a:solidFill>
                            <a:schemeClr val="dk1"/>
                          </a:solidFill>
                          <a:latin typeface="+mn-lt"/>
                          <a:ea typeface="+mn-ea"/>
                          <a:cs typeface="+mn-cs"/>
                        </a:rPr>
                        <a:t>Προχωράμε , τώρα που η Ευρώπη αλλάζει</a:t>
                      </a:r>
                    </a:p>
                  </a:txBody>
                  <a:tcPr>
                    <a:solidFill>
                      <a:srgbClr val="0070C0">
                        <a:alpha val="63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0" u="none" dirty="0"/>
                    </a:p>
                  </a:txBody>
                  <a:tcPr>
                    <a:solidFill>
                      <a:schemeClr val="bg1">
                        <a:lumMod val="85000"/>
                      </a:schemeClr>
                    </a:solidFill>
                  </a:tcPr>
                </a:tc>
                <a:tc>
                  <a:txBody>
                    <a:bodyPr/>
                    <a:lstStyle/>
                    <a:p>
                      <a:endParaRPr lang="el-GR" dirty="0"/>
                    </a:p>
                  </a:txBody>
                  <a:tcPr>
                    <a:solidFill>
                      <a:schemeClr val="bg1">
                        <a:lumMod val="85000"/>
                      </a:schemeClr>
                    </a:solidFill>
                  </a:tcPr>
                </a:tc>
                <a:tc>
                  <a:txBody>
                    <a:bodyPr/>
                    <a:lstStyle/>
                    <a:p>
                      <a:endParaRPr lang="el-GR" sz="1300" b="0" u="none" dirty="0"/>
                    </a:p>
                  </a:txBody>
                  <a:tcPr>
                    <a:solidFill>
                      <a:schemeClr val="bg1">
                        <a:lumMod val="85000"/>
                      </a:schemeClr>
                    </a:solidFill>
                  </a:tcPr>
                </a:tc>
              </a:tr>
              <a:tr h="561794">
                <a:tc>
                  <a:txBody>
                    <a:bodyPr/>
                    <a:lstStyle/>
                    <a:p>
                      <a:r>
                        <a:rPr lang="el-GR" sz="1300" b="0" u="none" kern="1200" dirty="0" smtClean="0">
                          <a:solidFill>
                            <a:schemeClr val="dk1"/>
                          </a:solidFill>
                          <a:latin typeface="+mn-lt"/>
                          <a:ea typeface="+mn-ea"/>
                          <a:cs typeface="+mn-cs"/>
                        </a:rPr>
                        <a:t>Σταθεροποίηση της οικονομίας, Επιστροφή στην ανάπτυξη</a:t>
                      </a:r>
                      <a:endParaRPr lang="el-GR" sz="1300" b="0" u="none" dirty="0"/>
                    </a:p>
                  </a:txBody>
                  <a:tcPr>
                    <a:solidFill>
                      <a:srgbClr val="0070C0">
                        <a:alpha val="63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Μονόπλευρο</a:t>
                      </a:r>
                      <a:r>
                        <a:rPr lang="el-GR" sz="1200" b="1" u="none" baseline="0" dirty="0" smtClean="0">
                          <a:solidFill>
                            <a:schemeClr val="tx1">
                              <a:lumMod val="75000"/>
                              <a:lumOff val="25000"/>
                            </a:schemeClr>
                          </a:solidFill>
                        </a:rPr>
                        <a:t> μήνυμα</a:t>
                      </a:r>
                      <a:endParaRPr lang="el-GR" sz="1200" b="1" u="none" dirty="0" smtClean="0">
                        <a:solidFill>
                          <a:schemeClr val="tx1">
                            <a:lumMod val="75000"/>
                            <a:lumOff val="25000"/>
                          </a:schemeClr>
                        </a:solidFill>
                      </a:endParaRPr>
                    </a:p>
                    <a:p>
                      <a:endParaRPr lang="el-GR" sz="1300" b="0" u="none" dirty="0"/>
                    </a:p>
                  </a:txBody>
                  <a:tcPr>
                    <a:solidFill>
                      <a:schemeClr val="bg1">
                        <a:lumMod val="85000"/>
                      </a:schemeClr>
                    </a:solidFill>
                  </a:tcPr>
                </a:tc>
                <a:tc>
                  <a:txBody>
                    <a:bodyPr/>
                    <a:lstStyle/>
                    <a:p>
                      <a:endParaRPr lang="el-GR" dirty="0"/>
                    </a:p>
                  </a:txBody>
                  <a:tcPr>
                    <a:solidFill>
                      <a:schemeClr val="bg1">
                        <a:lumMod val="85000"/>
                      </a:schemeClr>
                    </a:solidFill>
                  </a:tcPr>
                </a:tc>
                <a:tc>
                  <a:txBody>
                    <a:bodyPr/>
                    <a:lstStyle/>
                    <a:p>
                      <a:endParaRPr lang="el-GR" sz="1300" b="0" u="none" dirty="0"/>
                    </a:p>
                  </a:txBody>
                  <a:tcPr>
                    <a:solidFill>
                      <a:schemeClr val="bg1">
                        <a:lumMod val="85000"/>
                      </a:schemeClr>
                    </a:solidFill>
                  </a:tcPr>
                </a:tc>
              </a:tr>
            </a:tbl>
          </a:graphicData>
        </a:graphic>
      </p:graphicFrame>
    </p:spTree>
  </p:cSld>
  <p:clrMapOvr>
    <a:masterClrMapping/>
  </p:clrMapOvr>
  <p:transition>
    <p:split orient="vert" dir="in"/>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txBody>
          <a:bodyPr>
            <a:normAutofit fontScale="90000"/>
          </a:bodyPr>
          <a:lstStyle/>
          <a:p>
            <a:r>
              <a:rPr lang="el-GR" dirty="0" smtClean="0"/>
              <a:t>Τα σποτ των</a:t>
            </a:r>
            <a:r>
              <a:rPr lang="en-US" dirty="0" smtClean="0"/>
              <a:t> </a:t>
            </a:r>
            <a:r>
              <a:rPr lang="el-GR" dirty="0" smtClean="0"/>
              <a:t>κομμάτων στο </a:t>
            </a:r>
            <a:r>
              <a:rPr lang="en-US" dirty="0" smtClean="0"/>
              <a:t>YouTube</a:t>
            </a:r>
            <a:endParaRPr lang="el-GR" dirty="0"/>
          </a:p>
        </p:txBody>
      </p:sp>
      <p:graphicFrame>
        <p:nvGraphicFramePr>
          <p:cNvPr id="4" name="3 - Θέση περιεχομένου"/>
          <p:cNvGraphicFramePr>
            <a:graphicFrameLocks noGrp="1"/>
          </p:cNvGraphicFramePr>
          <p:nvPr>
            <p:ph idx="1"/>
          </p:nvPr>
        </p:nvGraphicFramePr>
        <p:xfrm>
          <a:off x="457200" y="1600200"/>
          <a:ext cx="8229600" cy="3779520"/>
        </p:xfrm>
        <a:graphic>
          <a:graphicData uri="http://schemas.openxmlformats.org/drawingml/2006/table">
            <a:tbl>
              <a:tblPr bandRow="1">
                <a:tableStyleId>{5C22544A-7EE6-4342-B048-85BDC9FD1C3A}</a:tableStyleId>
              </a:tblPr>
              <a:tblGrid>
                <a:gridCol w="2057400"/>
                <a:gridCol w="2057400"/>
                <a:gridCol w="2057400"/>
                <a:gridCol w="2057400"/>
              </a:tblGrid>
              <a:tr h="370840">
                <a:tc>
                  <a:txBody>
                    <a:bodyPr/>
                    <a:lstStyle/>
                    <a:p>
                      <a:r>
                        <a:rPr lang="el-GR" sz="1300" b="0" u="none" dirty="0" smtClean="0">
                          <a:solidFill>
                            <a:schemeClr val="tx1">
                              <a:lumMod val="85000"/>
                              <a:lumOff val="15000"/>
                            </a:schemeClr>
                          </a:solidFill>
                        </a:rPr>
                        <a:t>Σποτ ΠΑ.ΣΟ.Κ.</a:t>
                      </a:r>
                      <a:endParaRPr lang="el-GR" sz="1300" b="0" u="none" dirty="0">
                        <a:solidFill>
                          <a:schemeClr val="tx1">
                            <a:lumMod val="85000"/>
                            <a:lumOff val="15000"/>
                          </a:schemeClr>
                        </a:solidFill>
                      </a:endParaRPr>
                    </a:p>
                  </a:txBody>
                  <a:tcPr>
                    <a:solidFill>
                      <a:srgbClr val="00B050">
                        <a:alpha val="82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Είδος</a:t>
                      </a:r>
                      <a:r>
                        <a:rPr lang="el-GR" sz="1200" b="1" u="none" baseline="0" dirty="0" smtClean="0">
                          <a:solidFill>
                            <a:schemeClr val="tx1">
                              <a:lumMod val="75000"/>
                              <a:lumOff val="25000"/>
                            </a:schemeClr>
                          </a:solidFill>
                        </a:rPr>
                        <a:t> διαφημιστικού μηνύματος</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r>
                        <a:rPr lang="el-GR" sz="1300" b="0" u="none" dirty="0" smtClean="0">
                          <a:solidFill>
                            <a:schemeClr val="tx1">
                              <a:lumMod val="85000"/>
                              <a:lumOff val="15000"/>
                            </a:schemeClr>
                          </a:solidFill>
                        </a:rPr>
                        <a:t>Σποτ ΔΗΜ.ΑΡ.</a:t>
                      </a:r>
                      <a:endParaRPr lang="el-GR" sz="1300" b="0" u="none" dirty="0">
                        <a:solidFill>
                          <a:schemeClr val="tx1">
                            <a:lumMod val="85000"/>
                            <a:lumOff val="15000"/>
                          </a:schemeClr>
                        </a:solidFill>
                      </a:endParaRPr>
                    </a:p>
                  </a:txBody>
                  <a:tcPr>
                    <a:solidFill>
                      <a:srgbClr val="FF0000">
                        <a:alpha val="9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Είδος</a:t>
                      </a:r>
                      <a:r>
                        <a:rPr lang="el-GR" sz="1200" b="1" u="none" baseline="0" dirty="0" smtClean="0">
                          <a:solidFill>
                            <a:schemeClr val="tx1">
                              <a:lumMod val="75000"/>
                              <a:lumOff val="25000"/>
                            </a:schemeClr>
                          </a:solidFill>
                        </a:rPr>
                        <a:t> διαφημιστικού μηνύματος</a:t>
                      </a:r>
                      <a:endParaRPr lang="el-GR" sz="1200" b="1" u="none" dirty="0" smtClean="0">
                        <a:solidFill>
                          <a:schemeClr val="tx1">
                            <a:lumMod val="75000"/>
                            <a:lumOff val="25000"/>
                          </a:schemeClr>
                        </a:solidFill>
                      </a:endParaRPr>
                    </a:p>
                  </a:txBody>
                  <a:tcPr>
                    <a:solidFill>
                      <a:schemeClr val="bg1">
                        <a:lumMod val="8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0" u="none" kern="1200" dirty="0" smtClean="0">
                          <a:solidFill>
                            <a:schemeClr val="tx1">
                              <a:lumMod val="85000"/>
                              <a:lumOff val="15000"/>
                            </a:schemeClr>
                          </a:solidFill>
                          <a:latin typeface="+mn-lt"/>
                          <a:ea typeface="+mn-ea"/>
                          <a:cs typeface="+mn-cs"/>
                        </a:rPr>
                        <a:t>Λύση και σταθερότητα </a:t>
                      </a:r>
                    </a:p>
                  </a:txBody>
                  <a:tcPr>
                    <a:solidFill>
                      <a:srgbClr val="00B050">
                        <a:alpha val="82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300" b="1" u="none" dirty="0" smtClean="0">
                          <a:solidFill>
                            <a:schemeClr val="tx1">
                              <a:lumMod val="75000"/>
                              <a:lumOff val="25000"/>
                            </a:schemeClr>
                          </a:solidFill>
                        </a:rPr>
                        <a:t>Μονόπλευρο</a:t>
                      </a:r>
                      <a:r>
                        <a:rPr lang="el-GR" sz="1300" b="1" u="none" baseline="0" dirty="0" smtClean="0">
                          <a:solidFill>
                            <a:schemeClr val="tx1">
                              <a:lumMod val="75000"/>
                              <a:lumOff val="25000"/>
                            </a:schemeClr>
                          </a:solidFill>
                        </a:rPr>
                        <a:t> μήνυμα</a:t>
                      </a:r>
                      <a:endParaRPr lang="el-GR" sz="1300" b="1" u="none" dirty="0" smtClean="0">
                        <a:solidFill>
                          <a:schemeClr val="tx1">
                            <a:lumMod val="75000"/>
                            <a:lumOff val="25000"/>
                          </a:schemeClr>
                        </a:solidFill>
                      </a:endParaRPr>
                    </a:p>
                  </a:txBody>
                  <a:tcPr>
                    <a:solidFill>
                      <a:schemeClr val="bg1">
                        <a:lumMod val="85000"/>
                      </a:schemeClr>
                    </a:solidFill>
                  </a:tcPr>
                </a:tc>
                <a:tc>
                  <a:txBody>
                    <a:bodyPr/>
                    <a:lstStyle/>
                    <a:p>
                      <a:r>
                        <a:rPr lang="el-GR" sz="1300" b="0" u="none" kern="1200" dirty="0" smtClean="0">
                          <a:solidFill>
                            <a:schemeClr val="dk1"/>
                          </a:solidFill>
                          <a:latin typeface="+mn-lt"/>
                          <a:ea typeface="+mn-ea"/>
                          <a:cs typeface="+mn-cs"/>
                        </a:rPr>
                        <a:t>Το 1</a:t>
                      </a:r>
                      <a:r>
                        <a:rPr lang="el-GR" sz="1300" b="0" u="none" kern="1200" baseline="30000" dirty="0" smtClean="0">
                          <a:solidFill>
                            <a:schemeClr val="dk1"/>
                          </a:solidFill>
                          <a:latin typeface="+mn-lt"/>
                          <a:ea typeface="+mn-ea"/>
                          <a:cs typeface="+mn-cs"/>
                        </a:rPr>
                        <a:t>ο</a:t>
                      </a:r>
                      <a:r>
                        <a:rPr lang="el-GR" sz="1300" b="0" u="none" kern="1200" dirty="0" smtClean="0">
                          <a:solidFill>
                            <a:schemeClr val="dk1"/>
                          </a:solidFill>
                          <a:latin typeface="+mn-lt"/>
                          <a:ea typeface="+mn-ea"/>
                          <a:cs typeface="+mn-cs"/>
                        </a:rPr>
                        <a:t>  σποτ της Δημοκρατικής Αριστεράς</a:t>
                      </a:r>
                      <a:endParaRPr lang="el-GR" sz="1300" b="0" u="none" dirty="0"/>
                    </a:p>
                  </a:txBody>
                  <a:tcPr>
                    <a:solidFill>
                      <a:srgbClr val="FF0000">
                        <a:alpha val="9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300" b="1" u="none" dirty="0" smtClean="0">
                          <a:solidFill>
                            <a:schemeClr val="tx1">
                              <a:lumMod val="75000"/>
                              <a:lumOff val="25000"/>
                            </a:schemeClr>
                          </a:solidFill>
                        </a:rPr>
                        <a:t>Μονόπλευρο</a:t>
                      </a:r>
                      <a:r>
                        <a:rPr lang="el-GR" sz="1300" b="1" u="none" baseline="0" dirty="0" smtClean="0">
                          <a:solidFill>
                            <a:schemeClr val="tx1">
                              <a:lumMod val="75000"/>
                              <a:lumOff val="25000"/>
                            </a:schemeClr>
                          </a:solidFill>
                        </a:rPr>
                        <a:t> μήνυμα</a:t>
                      </a:r>
                      <a:endParaRPr lang="el-GR" sz="1300" b="1" u="none" dirty="0" smtClean="0">
                        <a:solidFill>
                          <a:schemeClr val="tx1">
                            <a:lumMod val="75000"/>
                            <a:lumOff val="25000"/>
                          </a:schemeClr>
                        </a:solidFill>
                      </a:endParaRPr>
                    </a:p>
                    <a:p>
                      <a:endParaRPr lang="el-GR" sz="1300" dirty="0"/>
                    </a:p>
                  </a:txBody>
                  <a:tcPr>
                    <a:solidFill>
                      <a:schemeClr val="bg1">
                        <a:lumMod val="8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0" u="none" kern="1200" dirty="0" smtClean="0">
                          <a:solidFill>
                            <a:schemeClr val="tx1">
                              <a:lumMod val="85000"/>
                              <a:lumOff val="15000"/>
                            </a:schemeClr>
                          </a:solidFill>
                          <a:latin typeface="+mn-lt"/>
                          <a:ea typeface="+mn-ea"/>
                          <a:cs typeface="+mn-cs"/>
                        </a:rPr>
                        <a:t>Ανάπτυξη</a:t>
                      </a:r>
                    </a:p>
                  </a:txBody>
                  <a:tcPr>
                    <a:solidFill>
                      <a:srgbClr val="00B050">
                        <a:alpha val="82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300" b="1" u="none" dirty="0" smtClean="0">
                          <a:solidFill>
                            <a:schemeClr val="tx1">
                              <a:lumMod val="75000"/>
                              <a:lumOff val="25000"/>
                            </a:schemeClr>
                          </a:solidFill>
                        </a:rPr>
                        <a:t>Μονόπλευρο</a:t>
                      </a:r>
                      <a:r>
                        <a:rPr lang="el-GR" sz="1300" b="1" u="none" baseline="0" dirty="0" smtClean="0">
                          <a:solidFill>
                            <a:schemeClr val="tx1">
                              <a:lumMod val="75000"/>
                              <a:lumOff val="25000"/>
                            </a:schemeClr>
                          </a:solidFill>
                        </a:rPr>
                        <a:t> μήνυμα</a:t>
                      </a:r>
                      <a:endParaRPr lang="el-GR" sz="1300" b="1" u="none" dirty="0" smtClean="0">
                        <a:solidFill>
                          <a:schemeClr val="tx1">
                            <a:lumMod val="75000"/>
                            <a:lumOff val="25000"/>
                          </a:schemeClr>
                        </a:solidFill>
                      </a:endParaRPr>
                    </a:p>
                    <a:p>
                      <a:endParaRPr lang="el-GR" sz="1300" dirty="0"/>
                    </a:p>
                  </a:txBody>
                  <a:tcPr>
                    <a:solidFill>
                      <a:schemeClr val="bg1">
                        <a:lumMod val="85000"/>
                      </a:schemeClr>
                    </a:solidFill>
                  </a:tcPr>
                </a:tc>
                <a:tc>
                  <a:txBody>
                    <a:bodyPr/>
                    <a:lstStyle/>
                    <a:p>
                      <a:r>
                        <a:rPr lang="el-GR" sz="1300" b="0" u="none" kern="1200" dirty="0" smtClean="0">
                          <a:solidFill>
                            <a:schemeClr val="dk1"/>
                          </a:solidFill>
                          <a:latin typeface="+mn-lt"/>
                          <a:ea typeface="+mn-ea"/>
                          <a:cs typeface="+mn-cs"/>
                        </a:rPr>
                        <a:t>Το 2ο  σποτ της Δημοκρατικής Αριστεράς.</a:t>
                      </a:r>
                      <a:endParaRPr lang="el-GR" sz="1300" b="0" u="none" dirty="0"/>
                    </a:p>
                  </a:txBody>
                  <a:tcPr>
                    <a:solidFill>
                      <a:srgbClr val="FF0000">
                        <a:alpha val="9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300" b="1" u="none" dirty="0" smtClean="0">
                          <a:solidFill>
                            <a:schemeClr val="tx1">
                              <a:lumMod val="75000"/>
                              <a:lumOff val="25000"/>
                            </a:schemeClr>
                          </a:solidFill>
                        </a:rPr>
                        <a:t>Μονόπλευρο</a:t>
                      </a:r>
                      <a:r>
                        <a:rPr lang="el-GR" sz="1300" b="1" u="none" baseline="0" dirty="0" smtClean="0">
                          <a:solidFill>
                            <a:schemeClr val="tx1">
                              <a:lumMod val="75000"/>
                              <a:lumOff val="25000"/>
                            </a:schemeClr>
                          </a:solidFill>
                        </a:rPr>
                        <a:t> μήνυμα</a:t>
                      </a:r>
                      <a:endParaRPr lang="el-GR" sz="1300" b="1" u="none" dirty="0" smtClean="0">
                        <a:solidFill>
                          <a:schemeClr val="tx1">
                            <a:lumMod val="75000"/>
                            <a:lumOff val="25000"/>
                          </a:schemeClr>
                        </a:solidFill>
                      </a:endParaRPr>
                    </a:p>
                    <a:p>
                      <a:endParaRPr lang="el-GR" sz="1300" dirty="0"/>
                    </a:p>
                  </a:txBody>
                  <a:tcPr>
                    <a:solidFill>
                      <a:schemeClr val="bg1">
                        <a:lumMod val="8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0" u="none" kern="1200" dirty="0" smtClean="0">
                          <a:solidFill>
                            <a:schemeClr val="tx1">
                              <a:lumMod val="85000"/>
                              <a:lumOff val="15000"/>
                            </a:schemeClr>
                          </a:solidFill>
                          <a:latin typeface="+mn-lt"/>
                          <a:ea typeface="+mn-ea"/>
                          <a:cs typeface="+mn-cs"/>
                        </a:rPr>
                        <a:t>Προστασία καταθέσεων</a:t>
                      </a:r>
                    </a:p>
                  </a:txBody>
                  <a:tcPr>
                    <a:solidFill>
                      <a:srgbClr val="00B050">
                        <a:alpha val="82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300" b="1" u="none" dirty="0" smtClean="0">
                          <a:solidFill>
                            <a:schemeClr val="tx1">
                              <a:lumMod val="75000"/>
                              <a:lumOff val="25000"/>
                            </a:schemeClr>
                          </a:solidFill>
                        </a:rPr>
                        <a:t>Μονόπλευρο</a:t>
                      </a:r>
                      <a:r>
                        <a:rPr lang="el-GR" sz="1300" b="1" u="none" baseline="0" dirty="0" smtClean="0">
                          <a:solidFill>
                            <a:schemeClr val="tx1">
                              <a:lumMod val="75000"/>
                              <a:lumOff val="25000"/>
                            </a:schemeClr>
                          </a:solidFill>
                        </a:rPr>
                        <a:t> μήνυμα</a:t>
                      </a:r>
                      <a:endParaRPr lang="el-GR" sz="1300" b="1" u="none" dirty="0" smtClean="0">
                        <a:solidFill>
                          <a:schemeClr val="tx1">
                            <a:lumMod val="75000"/>
                            <a:lumOff val="25000"/>
                          </a:schemeClr>
                        </a:solidFill>
                      </a:endParaRPr>
                    </a:p>
                    <a:p>
                      <a:endParaRPr lang="el-GR" sz="1300" dirty="0"/>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0" u="none" kern="1200" dirty="0" smtClean="0">
                          <a:solidFill>
                            <a:schemeClr val="dk1"/>
                          </a:solidFill>
                          <a:latin typeface="+mn-lt"/>
                          <a:ea typeface="+mn-ea"/>
                          <a:cs typeface="+mn-cs"/>
                        </a:rPr>
                        <a:t>Το 4</a:t>
                      </a:r>
                      <a:r>
                        <a:rPr lang="el-GR" sz="1300" b="0" u="none" kern="1200" baseline="30000" dirty="0" smtClean="0">
                          <a:solidFill>
                            <a:schemeClr val="dk1"/>
                          </a:solidFill>
                          <a:latin typeface="+mn-lt"/>
                          <a:ea typeface="+mn-ea"/>
                          <a:cs typeface="+mn-cs"/>
                        </a:rPr>
                        <a:t>ο</a:t>
                      </a:r>
                      <a:r>
                        <a:rPr lang="el-GR" sz="1300" b="0" u="none" kern="1200" dirty="0" smtClean="0">
                          <a:solidFill>
                            <a:schemeClr val="dk1"/>
                          </a:solidFill>
                          <a:latin typeface="+mn-lt"/>
                          <a:ea typeface="+mn-ea"/>
                          <a:cs typeface="+mn-cs"/>
                        </a:rPr>
                        <a:t> σποτ της Δημοκρατικής Αριστεράς</a:t>
                      </a:r>
                    </a:p>
                  </a:txBody>
                  <a:tcPr>
                    <a:solidFill>
                      <a:srgbClr val="FF0000">
                        <a:alpha val="9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300" b="1" u="none" dirty="0" smtClean="0">
                          <a:solidFill>
                            <a:schemeClr val="tx1">
                              <a:lumMod val="75000"/>
                              <a:lumOff val="25000"/>
                            </a:schemeClr>
                          </a:solidFill>
                        </a:rPr>
                        <a:t>Μονόπλευρο</a:t>
                      </a:r>
                      <a:r>
                        <a:rPr lang="el-GR" sz="1300" b="1" u="none" baseline="0" dirty="0" smtClean="0">
                          <a:solidFill>
                            <a:schemeClr val="tx1">
                              <a:lumMod val="75000"/>
                              <a:lumOff val="25000"/>
                            </a:schemeClr>
                          </a:solidFill>
                        </a:rPr>
                        <a:t> μήνυμα</a:t>
                      </a:r>
                      <a:endParaRPr lang="el-GR" sz="1300" b="1" u="none" dirty="0" smtClean="0">
                        <a:solidFill>
                          <a:schemeClr val="tx1">
                            <a:lumMod val="75000"/>
                            <a:lumOff val="25000"/>
                          </a:schemeClr>
                        </a:solidFill>
                      </a:endParaRPr>
                    </a:p>
                    <a:p>
                      <a:endParaRPr lang="el-GR" sz="1300" dirty="0"/>
                    </a:p>
                  </a:txBody>
                  <a:tcPr>
                    <a:solidFill>
                      <a:schemeClr val="bg1">
                        <a:lumMod val="8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0" u="none" kern="1200" dirty="0" smtClean="0">
                          <a:solidFill>
                            <a:schemeClr val="tx1">
                              <a:lumMod val="85000"/>
                              <a:lumOff val="15000"/>
                            </a:schemeClr>
                          </a:solidFill>
                          <a:latin typeface="+mn-lt"/>
                          <a:ea typeface="+mn-ea"/>
                          <a:cs typeface="+mn-cs"/>
                        </a:rPr>
                        <a:t>Χρηματοδότηση</a:t>
                      </a:r>
                    </a:p>
                  </a:txBody>
                  <a:tcPr>
                    <a:solidFill>
                      <a:srgbClr val="00B050">
                        <a:alpha val="82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300" b="1" u="none" dirty="0" smtClean="0">
                          <a:solidFill>
                            <a:schemeClr val="tx1">
                              <a:lumMod val="75000"/>
                              <a:lumOff val="25000"/>
                            </a:schemeClr>
                          </a:solidFill>
                        </a:rPr>
                        <a:t>Μονόπλευρο</a:t>
                      </a:r>
                      <a:r>
                        <a:rPr lang="el-GR" sz="1300" b="1" u="none" baseline="0" dirty="0" smtClean="0">
                          <a:solidFill>
                            <a:schemeClr val="tx1">
                              <a:lumMod val="75000"/>
                              <a:lumOff val="25000"/>
                            </a:schemeClr>
                          </a:solidFill>
                        </a:rPr>
                        <a:t> μήνυμα</a:t>
                      </a:r>
                      <a:endParaRPr lang="el-GR" sz="1300" b="1" u="none" dirty="0" smtClean="0">
                        <a:solidFill>
                          <a:schemeClr val="tx1">
                            <a:lumMod val="75000"/>
                            <a:lumOff val="25000"/>
                          </a:schemeClr>
                        </a:solidFill>
                      </a:endParaRPr>
                    </a:p>
                    <a:p>
                      <a:endParaRPr lang="el-GR" sz="1300" dirty="0"/>
                    </a:p>
                  </a:txBody>
                  <a:tcPr>
                    <a:solidFill>
                      <a:schemeClr val="bg1">
                        <a:lumMod val="85000"/>
                      </a:schemeClr>
                    </a:solidFill>
                  </a:tcPr>
                </a:tc>
                <a:tc>
                  <a:txBody>
                    <a:bodyPr/>
                    <a:lstStyle/>
                    <a:p>
                      <a:r>
                        <a:rPr lang="el-GR" sz="1300" b="0" u="none" kern="1200" dirty="0" smtClean="0">
                          <a:solidFill>
                            <a:schemeClr val="dk1"/>
                          </a:solidFill>
                          <a:latin typeface="+mn-lt"/>
                          <a:ea typeface="+mn-ea"/>
                          <a:cs typeface="+mn-cs"/>
                        </a:rPr>
                        <a:t>Ρολόι ώρα Δημοκρατικής Αριστεράς </a:t>
                      </a:r>
                      <a:endParaRPr lang="el-GR" sz="1300" b="0" u="none" dirty="0"/>
                    </a:p>
                  </a:txBody>
                  <a:tcPr>
                    <a:solidFill>
                      <a:srgbClr val="FF0000">
                        <a:alpha val="94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1" u="none" dirty="0" smtClean="0">
                          <a:solidFill>
                            <a:schemeClr val="tx1">
                              <a:lumMod val="75000"/>
                              <a:lumOff val="25000"/>
                            </a:schemeClr>
                          </a:solidFill>
                        </a:rPr>
                        <a:t>Συγκριτική πολιτική διαφήμιση</a:t>
                      </a:r>
                      <a:r>
                        <a:rPr lang="el-GR" sz="1300" b="1" u="none" baseline="0" dirty="0" smtClean="0">
                          <a:solidFill>
                            <a:schemeClr val="tx1">
                              <a:lumMod val="75000"/>
                              <a:lumOff val="25000"/>
                            </a:schemeClr>
                          </a:solidFill>
                        </a:rPr>
                        <a:t> αρνητικού πλαισίου</a:t>
                      </a:r>
                      <a:endParaRPr lang="el-GR" sz="1300" b="1" u="none" dirty="0" smtClean="0">
                        <a:solidFill>
                          <a:schemeClr val="tx1">
                            <a:lumMod val="75000"/>
                            <a:lumOff val="25000"/>
                          </a:schemeClr>
                        </a:solidFill>
                      </a:endParaRPr>
                    </a:p>
                  </a:txBody>
                  <a:tcPr>
                    <a:solidFill>
                      <a:schemeClr val="bg1">
                        <a:lumMod val="85000"/>
                      </a:schemeClr>
                    </a:solidFill>
                  </a:tcPr>
                </a:tc>
              </a:tr>
              <a:tr h="370840">
                <a:tc>
                  <a:txBody>
                    <a:bodyPr/>
                    <a:lstStyle/>
                    <a:p>
                      <a:r>
                        <a:rPr lang="el-GR" sz="1300" b="0" u="none" dirty="0" smtClean="0">
                          <a:solidFill>
                            <a:schemeClr val="tx1">
                              <a:lumMod val="85000"/>
                              <a:lumOff val="15000"/>
                            </a:schemeClr>
                          </a:solidFill>
                        </a:rPr>
                        <a:t>Σποτ Ανεξάρτητων Ελλήνων</a:t>
                      </a:r>
                      <a:endParaRPr lang="el-GR" sz="1300" b="0" u="none" dirty="0">
                        <a:solidFill>
                          <a:schemeClr val="tx1">
                            <a:lumMod val="85000"/>
                            <a:lumOff val="15000"/>
                          </a:schemeClr>
                        </a:solidFill>
                      </a:endParaRPr>
                    </a:p>
                  </a:txBody>
                  <a:tcPr>
                    <a:solidFill>
                      <a:srgbClr val="0070C0">
                        <a:alpha val="9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b="1" u="none" dirty="0" smtClean="0">
                          <a:solidFill>
                            <a:schemeClr val="tx1">
                              <a:lumMod val="75000"/>
                              <a:lumOff val="25000"/>
                            </a:schemeClr>
                          </a:solidFill>
                        </a:rPr>
                        <a:t>Είδος</a:t>
                      </a:r>
                      <a:r>
                        <a:rPr lang="el-GR" sz="1200" b="1" u="none" baseline="0" dirty="0" smtClean="0">
                          <a:solidFill>
                            <a:schemeClr val="tx1">
                              <a:lumMod val="75000"/>
                              <a:lumOff val="25000"/>
                            </a:schemeClr>
                          </a:solidFill>
                        </a:rPr>
                        <a:t> διαφημιστικού μηνύματος</a:t>
                      </a:r>
                      <a:endParaRPr lang="el-GR" sz="1200" b="1" u="none" dirty="0" smtClean="0">
                        <a:solidFill>
                          <a:schemeClr val="tx1">
                            <a:lumMod val="75000"/>
                            <a:lumOff val="25000"/>
                          </a:schemeClr>
                        </a:solidFill>
                      </a:endParaRP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300" b="0" u="none" kern="1200" dirty="0" smtClean="0">
                          <a:solidFill>
                            <a:schemeClr val="dk1"/>
                          </a:solidFill>
                          <a:latin typeface="+mn-lt"/>
                          <a:ea typeface="+mn-ea"/>
                          <a:cs typeface="+mn-cs"/>
                        </a:rPr>
                        <a:t>Το 5</a:t>
                      </a:r>
                      <a:r>
                        <a:rPr lang="el-GR" sz="1300" b="0" u="none" kern="1200" baseline="30000" dirty="0" smtClean="0">
                          <a:solidFill>
                            <a:schemeClr val="dk1"/>
                          </a:solidFill>
                          <a:latin typeface="+mn-lt"/>
                          <a:ea typeface="+mn-ea"/>
                          <a:cs typeface="+mn-cs"/>
                        </a:rPr>
                        <a:t>ο</a:t>
                      </a:r>
                      <a:r>
                        <a:rPr lang="el-GR" sz="1300" b="0" u="none" kern="1200" dirty="0" smtClean="0">
                          <a:solidFill>
                            <a:schemeClr val="dk1"/>
                          </a:solidFill>
                          <a:latin typeface="+mn-lt"/>
                          <a:ea typeface="+mn-ea"/>
                          <a:cs typeface="+mn-cs"/>
                        </a:rPr>
                        <a:t> σποτ της Δημοκρατικής Αριστεράς </a:t>
                      </a:r>
                    </a:p>
                  </a:txBody>
                  <a:tcPr>
                    <a:solidFill>
                      <a:srgbClr val="FF0000">
                        <a:alpha val="9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300" b="1" u="none" dirty="0" smtClean="0">
                          <a:solidFill>
                            <a:schemeClr val="tx1">
                              <a:lumMod val="75000"/>
                              <a:lumOff val="25000"/>
                            </a:schemeClr>
                          </a:solidFill>
                        </a:rPr>
                        <a:t>Μονόπλευρο</a:t>
                      </a:r>
                      <a:r>
                        <a:rPr lang="el-GR" sz="1300" b="1" u="none" baseline="0" dirty="0" smtClean="0">
                          <a:solidFill>
                            <a:schemeClr val="tx1">
                              <a:lumMod val="75000"/>
                              <a:lumOff val="25000"/>
                            </a:schemeClr>
                          </a:solidFill>
                        </a:rPr>
                        <a:t> μήνυμα</a:t>
                      </a:r>
                      <a:endParaRPr lang="el-GR" sz="1300" b="1" u="none" dirty="0" smtClean="0">
                        <a:solidFill>
                          <a:schemeClr val="tx1">
                            <a:lumMod val="75000"/>
                            <a:lumOff val="25000"/>
                          </a:schemeClr>
                        </a:solidFill>
                      </a:endParaRPr>
                    </a:p>
                    <a:p>
                      <a:endParaRPr lang="el-GR" sz="1300" dirty="0"/>
                    </a:p>
                  </a:txBody>
                  <a:tcPr>
                    <a:solidFill>
                      <a:schemeClr val="bg1">
                        <a:lumMod val="85000"/>
                      </a:schemeClr>
                    </a:solidFill>
                  </a:tcPr>
                </a:tc>
              </a:tr>
              <a:tr h="370840">
                <a:tc>
                  <a:txBody>
                    <a:bodyPr/>
                    <a:lstStyle/>
                    <a:p>
                      <a:r>
                        <a:rPr lang="el-GR" sz="1300" b="0" u="none" kern="1200" dirty="0" smtClean="0">
                          <a:solidFill>
                            <a:schemeClr val="tx1">
                              <a:lumMod val="85000"/>
                              <a:lumOff val="15000"/>
                            </a:schemeClr>
                          </a:solidFill>
                          <a:latin typeface="+mn-lt"/>
                          <a:ea typeface="+mn-ea"/>
                          <a:cs typeface="+mn-cs"/>
                        </a:rPr>
                        <a:t>ΑΝΕΞΑΡΤΗΤΟΙ ΕΛΛΗΝΕΣ Ιούνιος 2012</a:t>
                      </a:r>
                      <a:endParaRPr lang="el-GR" sz="1300" b="0" u="none" dirty="0">
                        <a:solidFill>
                          <a:schemeClr val="tx1">
                            <a:lumMod val="85000"/>
                            <a:lumOff val="15000"/>
                          </a:schemeClr>
                        </a:solidFill>
                      </a:endParaRPr>
                    </a:p>
                  </a:txBody>
                  <a:tcPr>
                    <a:solidFill>
                      <a:srgbClr val="0070C0">
                        <a:alpha val="9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300" b="1" u="none" dirty="0" smtClean="0">
                          <a:solidFill>
                            <a:schemeClr val="tx1">
                              <a:lumMod val="75000"/>
                              <a:lumOff val="25000"/>
                            </a:schemeClr>
                          </a:solidFill>
                        </a:rPr>
                        <a:t>Συγκριτική πολιτική διαφήμιση</a:t>
                      </a:r>
                      <a:r>
                        <a:rPr lang="el-GR" sz="1300" b="1" u="none" baseline="0" dirty="0" smtClean="0">
                          <a:solidFill>
                            <a:schemeClr val="tx1">
                              <a:lumMod val="75000"/>
                              <a:lumOff val="25000"/>
                            </a:schemeClr>
                          </a:solidFill>
                        </a:rPr>
                        <a:t> αρνητικού πλαισίου</a:t>
                      </a:r>
                      <a:endParaRPr lang="el-GR" sz="1300" b="1" u="none" dirty="0" smtClean="0">
                        <a:solidFill>
                          <a:schemeClr val="tx1">
                            <a:lumMod val="75000"/>
                            <a:lumOff val="25000"/>
                          </a:schemeClr>
                        </a:solidFill>
                      </a:endParaRPr>
                    </a:p>
                  </a:txBody>
                  <a:tcPr>
                    <a:solidFill>
                      <a:schemeClr val="bg1">
                        <a:lumMod val="85000"/>
                      </a:schemeClr>
                    </a:solidFill>
                  </a:tcPr>
                </a:tc>
                <a:tc>
                  <a:txBody>
                    <a:bodyPr/>
                    <a:lstStyle/>
                    <a:p>
                      <a:r>
                        <a:rPr lang="el-GR" sz="1300" b="0" u="none" kern="1200" dirty="0" smtClean="0">
                          <a:solidFill>
                            <a:schemeClr val="dk1"/>
                          </a:solidFill>
                          <a:latin typeface="+mn-lt"/>
                          <a:ea typeface="+mn-ea"/>
                          <a:cs typeface="+mn-cs"/>
                        </a:rPr>
                        <a:t>Τελευταίο σποτ της Δημοκρατικής Αριστεράς</a:t>
                      </a:r>
                      <a:endParaRPr lang="el-GR" sz="1300" b="0" u="none" dirty="0"/>
                    </a:p>
                  </a:txBody>
                  <a:tcPr>
                    <a:solidFill>
                      <a:srgbClr val="FF0000">
                        <a:alpha val="94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300" b="1" u="none" dirty="0" smtClean="0">
                          <a:solidFill>
                            <a:schemeClr val="tx1">
                              <a:lumMod val="75000"/>
                              <a:lumOff val="25000"/>
                            </a:schemeClr>
                          </a:solidFill>
                        </a:rPr>
                        <a:t>Μονόπλευρο</a:t>
                      </a:r>
                      <a:r>
                        <a:rPr lang="el-GR" sz="1300" b="1" u="none" baseline="0" dirty="0" smtClean="0">
                          <a:solidFill>
                            <a:schemeClr val="tx1">
                              <a:lumMod val="75000"/>
                              <a:lumOff val="25000"/>
                            </a:schemeClr>
                          </a:solidFill>
                        </a:rPr>
                        <a:t> μήνυμα</a:t>
                      </a:r>
                      <a:endParaRPr lang="el-GR" sz="1300" b="1" u="none" dirty="0" smtClean="0">
                        <a:solidFill>
                          <a:schemeClr val="tx1">
                            <a:lumMod val="75000"/>
                            <a:lumOff val="25000"/>
                          </a:schemeClr>
                        </a:solidFill>
                      </a:endParaRPr>
                    </a:p>
                    <a:p>
                      <a:endParaRPr lang="el-GR" sz="1300" dirty="0"/>
                    </a:p>
                  </a:txBody>
                  <a:tcPr>
                    <a:solidFill>
                      <a:schemeClr val="bg1">
                        <a:lumMod val="85000"/>
                      </a:schemeClr>
                    </a:solidFill>
                  </a:tcPr>
                </a:tc>
              </a:tr>
            </a:tbl>
          </a:graphicData>
        </a:graphic>
      </p:graphicFrame>
    </p:spTree>
  </p:cSld>
  <p:clrMapOvr>
    <a:masterClrMapping/>
  </p:clrMapOvr>
  <p:transition>
    <p:split orient="vert" dir="in"/>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B0F0"/>
          </a:solidFill>
          <a:ln>
            <a:solidFill>
              <a:srgbClr val="00B0F0"/>
            </a:solidFill>
          </a:ln>
          <a:effectLst>
            <a:glow rad="139700">
              <a:schemeClr val="accent5">
                <a:satMod val="175000"/>
                <a:alpha val="40000"/>
              </a:schemeClr>
            </a:glow>
          </a:effectLst>
        </p:spPr>
        <p:txBody>
          <a:bodyPr/>
          <a:lstStyle/>
          <a:p>
            <a:r>
              <a:rPr lang="el-GR" dirty="0" smtClean="0"/>
              <a:t>Νέα Δημοκρατία</a:t>
            </a:r>
            <a:endParaRPr lang="el-GR" dirty="0"/>
          </a:p>
        </p:txBody>
      </p:sp>
      <p:sp>
        <p:nvSpPr>
          <p:cNvPr id="3" name="2 - Θέση περιεχομένου"/>
          <p:cNvSpPr>
            <a:spLocks noGrp="1"/>
          </p:cNvSpPr>
          <p:nvPr>
            <p:ph idx="1"/>
          </p:nvPr>
        </p:nvSpPr>
        <p:spPr>
          <a:xfrm>
            <a:off x="428596" y="1117615"/>
            <a:ext cx="8215370" cy="4525963"/>
          </a:xfrm>
        </p:spPr>
        <p:txBody>
          <a:bodyPr/>
          <a:lstStyle/>
          <a:p>
            <a:pPr algn="ctr">
              <a:buNone/>
            </a:pPr>
            <a:r>
              <a:rPr lang="el-GR" dirty="0" smtClean="0"/>
              <a:t>Σελίδα στο</a:t>
            </a:r>
            <a:r>
              <a:rPr lang="en-US" dirty="0" smtClean="0"/>
              <a:t> </a:t>
            </a:r>
            <a:r>
              <a:rPr lang="en-US" dirty="0" err="1" smtClean="0"/>
              <a:t>Facebook</a:t>
            </a:r>
            <a:endParaRPr lang="el-GR" dirty="0"/>
          </a:p>
        </p:txBody>
      </p:sp>
      <p:graphicFrame>
        <p:nvGraphicFramePr>
          <p:cNvPr id="14" name="13 - Γράφημα"/>
          <p:cNvGraphicFramePr/>
          <p:nvPr/>
        </p:nvGraphicFramePr>
        <p:xfrm>
          <a:off x="214282" y="1571612"/>
          <a:ext cx="4500594" cy="34290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16 - Γράφημα"/>
          <p:cNvGraphicFramePr/>
          <p:nvPr/>
        </p:nvGraphicFramePr>
        <p:xfrm>
          <a:off x="3714744" y="2357430"/>
          <a:ext cx="5210175" cy="4286280"/>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6" descr="http://www.agriniopress.gr/wordpress/wp-content/uploads/2013/05/po-nd-logo.jpg"/>
          <p:cNvPicPr>
            <a:picLocks noChangeAspect="1" noChangeArrowheads="1"/>
          </p:cNvPicPr>
          <p:nvPr/>
        </p:nvPicPr>
        <p:blipFill>
          <a:blip r:embed="rId4"/>
          <a:srcRect/>
          <a:stretch>
            <a:fillRect/>
          </a:stretch>
        </p:blipFill>
        <p:spPr bwMode="auto">
          <a:xfrm>
            <a:off x="357158" y="142852"/>
            <a:ext cx="8358246" cy="1023952"/>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EA4844"/>
          </a:solidFill>
          <a:ln>
            <a:solidFill>
              <a:srgbClr val="EA4844"/>
            </a:solidFill>
          </a:ln>
          <a:effectLst>
            <a:glow rad="101600">
              <a:schemeClr val="accent2">
                <a:satMod val="175000"/>
                <a:alpha val="40000"/>
              </a:schemeClr>
            </a:glow>
          </a:effectLst>
        </p:spPr>
        <p:txBody>
          <a:bodyPr/>
          <a:lstStyle/>
          <a:p>
            <a:r>
              <a:rPr lang="el-GR" dirty="0" smtClean="0"/>
              <a:t>ΣΥΡΙΖΑ</a:t>
            </a:r>
            <a:endParaRPr lang="el-GR" dirty="0"/>
          </a:p>
        </p:txBody>
      </p:sp>
      <p:sp>
        <p:nvSpPr>
          <p:cNvPr id="3" name="2 - Θέση περιεχομένου"/>
          <p:cNvSpPr>
            <a:spLocks noGrp="1"/>
          </p:cNvSpPr>
          <p:nvPr>
            <p:ph idx="1"/>
          </p:nvPr>
        </p:nvSpPr>
        <p:spPr>
          <a:xfrm>
            <a:off x="428596" y="1117615"/>
            <a:ext cx="8215370" cy="4525963"/>
          </a:xfrm>
        </p:spPr>
        <p:txBody>
          <a:bodyPr/>
          <a:lstStyle/>
          <a:p>
            <a:pPr algn="ctr">
              <a:buNone/>
            </a:pPr>
            <a:r>
              <a:rPr lang="el-GR" dirty="0" smtClean="0"/>
              <a:t>Σελίδα στο</a:t>
            </a:r>
            <a:r>
              <a:rPr lang="en-US" dirty="0" smtClean="0"/>
              <a:t> </a:t>
            </a:r>
            <a:r>
              <a:rPr lang="en-US" dirty="0" err="1" smtClean="0"/>
              <a:t>Facebook</a:t>
            </a:r>
            <a:endParaRPr lang="el-GR" dirty="0"/>
          </a:p>
        </p:txBody>
      </p:sp>
      <p:graphicFrame>
        <p:nvGraphicFramePr>
          <p:cNvPr id="14" name="13 - Γράφημα"/>
          <p:cNvGraphicFramePr/>
          <p:nvPr/>
        </p:nvGraphicFramePr>
        <p:xfrm>
          <a:off x="-500098" y="1500174"/>
          <a:ext cx="5143536" cy="30718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16 - Γράφημα"/>
          <p:cNvGraphicFramePr/>
          <p:nvPr/>
        </p:nvGraphicFramePr>
        <p:xfrm>
          <a:off x="3357554" y="2071678"/>
          <a:ext cx="5572164" cy="4572032"/>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0" descr="http://3.bp.blogspot.com/-P6Oe-bugVuY/URQg0fAkcuI/AAAAAAAAaDw/Kjkq1VpQ8Ro/s1600/%CE%A3%CE%A5%CE%A1%CE%99%CE%96%CE%91+%CE%95%CE%9A%CE%9C+logo.PNG"/>
          <p:cNvPicPr>
            <a:picLocks noChangeAspect="1" noChangeArrowheads="1"/>
          </p:cNvPicPr>
          <p:nvPr/>
        </p:nvPicPr>
        <p:blipFill>
          <a:blip r:embed="rId4"/>
          <a:srcRect/>
          <a:stretch>
            <a:fillRect/>
          </a:stretch>
        </p:blipFill>
        <p:spPr bwMode="auto">
          <a:xfrm>
            <a:off x="285720" y="0"/>
            <a:ext cx="8429684" cy="1143008"/>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2"/>
          <p:cNvGrpSpPr>
            <a:grpSpLocks/>
          </p:cNvGrpSpPr>
          <p:nvPr/>
        </p:nvGrpSpPr>
        <p:grpSpPr bwMode="auto">
          <a:xfrm>
            <a:off x="1071538" y="2428868"/>
            <a:ext cx="6597650" cy="1025532"/>
            <a:chOff x="1324865" y="4293314"/>
            <a:chExt cx="6597650" cy="979832"/>
          </a:xfrm>
        </p:grpSpPr>
        <p:grpSp>
          <p:nvGrpSpPr>
            <p:cNvPr id="5" name="Group 59"/>
            <p:cNvGrpSpPr>
              <a:grpSpLocks/>
            </p:cNvGrpSpPr>
            <p:nvPr/>
          </p:nvGrpSpPr>
          <p:grpSpPr bwMode="auto">
            <a:xfrm>
              <a:off x="1324865" y="4361556"/>
              <a:ext cx="6019800" cy="911590"/>
              <a:chOff x="1008408" y="1200582"/>
              <a:chExt cx="6019800" cy="913672"/>
            </a:xfrm>
          </p:grpSpPr>
          <p:sp>
            <p:nvSpPr>
              <p:cNvPr id="11" name="Rectangle 69"/>
              <p:cNvSpPr/>
              <p:nvPr/>
            </p:nvSpPr>
            <p:spPr bwMode="auto">
              <a:xfrm>
                <a:off x="1008408" y="1206956"/>
                <a:ext cx="6019800" cy="746141"/>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ktangel 76"/>
              <p:cNvSpPr>
                <a:spLocks noChangeArrowheads="1"/>
              </p:cNvSpPr>
              <p:nvPr/>
            </p:nvSpPr>
            <p:spPr bwMode="auto">
              <a:xfrm>
                <a:off x="1151284" y="1200582"/>
                <a:ext cx="5718175" cy="913672"/>
              </a:xfrm>
              <a:prstGeom prst="rect">
                <a:avLst/>
              </a:prstGeom>
              <a:noFill/>
              <a:ln w="9525">
                <a:noFill/>
                <a:miter lim="800000"/>
                <a:headEnd/>
                <a:tailEnd/>
              </a:ln>
            </p:spPr>
            <p:txBody>
              <a:bodyPr wrap="square">
                <a:spAutoFit/>
              </a:bodyPr>
              <a:lstStyle/>
              <a:p>
                <a:pPr lvl="0" algn="just"/>
                <a:r>
                  <a:rPr lang="en-US" sz="1400" dirty="0"/>
                  <a:t>N</a:t>
                </a:r>
                <a:r>
                  <a:rPr lang="el-GR" sz="1400" dirty="0"/>
                  <a:t>α δοθεί ο ορισμός της αρνητικής πολιτικής διαφήμισης και με ποιον τρόπο χρησιμοποιείται από τους διαφημιστές, καθώς και τα πλεονεκτήματα-μειονεκτήματα </a:t>
                </a:r>
                <a:r>
                  <a:rPr lang="el-GR" sz="1400" dirty="0" smtClean="0"/>
                  <a:t>της</a:t>
                </a:r>
                <a:endParaRPr lang="el-GR" sz="1400" dirty="0"/>
              </a:p>
              <a:p>
                <a:pPr defTabSz="914400"/>
                <a:endParaRPr lang="da-DK" sz="1400" dirty="0">
                  <a:solidFill>
                    <a:srgbClr val="171717"/>
                  </a:solidFill>
                  <a:latin typeface="Calibri" pitchFamily="-108" charset="0"/>
                </a:endParaRPr>
              </a:p>
            </p:txBody>
          </p:sp>
        </p:grpSp>
        <p:grpSp>
          <p:nvGrpSpPr>
            <p:cNvPr id="6" name="Group 96"/>
            <p:cNvGrpSpPr>
              <a:grpSpLocks/>
            </p:cNvGrpSpPr>
            <p:nvPr/>
          </p:nvGrpSpPr>
          <p:grpSpPr bwMode="auto">
            <a:xfrm>
              <a:off x="7343077" y="4293314"/>
              <a:ext cx="579438" cy="579437"/>
              <a:chOff x="1016388" y="754824"/>
              <a:chExt cx="731924" cy="731924"/>
            </a:xfrm>
          </p:grpSpPr>
          <p:grpSp>
            <p:nvGrpSpPr>
              <p:cNvPr id="7" name="Group 51"/>
              <p:cNvGrpSpPr>
                <a:grpSpLocks/>
              </p:cNvGrpSpPr>
              <p:nvPr/>
            </p:nvGrpSpPr>
            <p:grpSpPr bwMode="auto">
              <a:xfrm>
                <a:off x="1016388" y="754824"/>
                <a:ext cx="731924" cy="731924"/>
                <a:chOff x="1704975" y="1095375"/>
                <a:chExt cx="1514475" cy="1514475"/>
              </a:xfrm>
            </p:grpSpPr>
            <p:sp>
              <p:nvSpPr>
                <p:cNvPr id="9" name="Oval 74"/>
                <p:cNvSpPr/>
                <p:nvPr/>
              </p:nvSpPr>
              <p:spPr>
                <a:xfrm>
                  <a:off x="1704975" y="1095375"/>
                  <a:ext cx="1514475" cy="1514475"/>
                </a:xfrm>
                <a:prstGeom prst="ellipse">
                  <a:avLst/>
                </a:prstGeom>
                <a:gradFill flip="none" rotWithShape="1">
                  <a:gsLst>
                    <a:gs pos="0">
                      <a:srgbClr val="5AF300"/>
                    </a:gs>
                    <a:gs pos="100000">
                      <a:srgbClr val="208A00"/>
                    </a:gs>
                  </a:gsLst>
                  <a:path path="shape">
                    <a:fillToRect l="50000" t="50000" r="50000" b="50000"/>
                  </a:path>
                  <a:tileRect/>
                </a:gradFill>
                <a:ln w="25400">
                  <a:solidFill>
                    <a:srgbClr val="208A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10" name="Oval 4"/>
                <p:cNvSpPr/>
                <p:nvPr/>
              </p:nvSpPr>
              <p:spPr>
                <a:xfrm>
                  <a:off x="1781186" y="1143011"/>
                  <a:ext cx="1362054" cy="1362054"/>
                </a:xfrm>
                <a:prstGeom prst="ellipse">
                  <a:avLst/>
                </a:prstGeom>
                <a:gradFill>
                  <a:gsLst>
                    <a:gs pos="6000">
                      <a:schemeClr val="bg1"/>
                    </a:gs>
                    <a:gs pos="61000">
                      <a:srgbClr val="0070C0">
                        <a:alpha val="0"/>
                      </a:srgbClr>
                    </a:gs>
                  </a:gsLst>
                  <a:lin ang="6000000" scaled="0"/>
                </a:gradFill>
                <a:ln w="3492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
            <p:nvSpPr>
              <p:cNvPr id="8" name="TextBox 7"/>
              <p:cNvSpPr txBox="1">
                <a:spLocks noChangeArrowheads="1"/>
              </p:cNvSpPr>
              <p:nvPr/>
            </p:nvSpPr>
            <p:spPr bwMode="auto">
              <a:xfrm>
                <a:off x="1186436" y="791385"/>
                <a:ext cx="513813" cy="583281"/>
              </a:xfrm>
              <a:prstGeom prst="rect">
                <a:avLst/>
              </a:prstGeom>
              <a:noFill/>
              <a:ln w="9525">
                <a:noFill/>
                <a:miter lim="800000"/>
                <a:headEnd/>
                <a:tailEnd/>
              </a:ln>
            </p:spPr>
            <p:txBody>
              <a:bodyPr>
                <a:spAutoFit/>
              </a:bodyPr>
              <a:lstStyle/>
              <a:p>
                <a:r>
                  <a:rPr lang="en-US" sz="2400">
                    <a:solidFill>
                      <a:schemeClr val="bg1"/>
                    </a:solidFill>
                    <a:latin typeface="Calibri" pitchFamily="-108" charset="0"/>
                  </a:rPr>
                  <a:t>6</a:t>
                </a:r>
              </a:p>
            </p:txBody>
          </p:sp>
        </p:grpSp>
      </p:grpSp>
      <p:grpSp>
        <p:nvGrpSpPr>
          <p:cNvPr id="13" name="Group 101"/>
          <p:cNvGrpSpPr>
            <a:grpSpLocks/>
          </p:cNvGrpSpPr>
          <p:nvPr/>
        </p:nvGrpSpPr>
        <p:grpSpPr bwMode="auto">
          <a:xfrm>
            <a:off x="1000100" y="1142984"/>
            <a:ext cx="6591300" cy="738664"/>
            <a:chOff x="753365" y="3671011"/>
            <a:chExt cx="6591300" cy="812531"/>
          </a:xfrm>
        </p:grpSpPr>
        <p:grpSp>
          <p:nvGrpSpPr>
            <p:cNvPr id="14" name="Group 96"/>
            <p:cNvGrpSpPr>
              <a:grpSpLocks/>
            </p:cNvGrpSpPr>
            <p:nvPr/>
          </p:nvGrpSpPr>
          <p:grpSpPr bwMode="auto">
            <a:xfrm>
              <a:off x="753365" y="3677364"/>
              <a:ext cx="579437" cy="577850"/>
              <a:chOff x="1016388" y="754824"/>
              <a:chExt cx="731924" cy="731924"/>
            </a:xfrm>
          </p:grpSpPr>
          <p:grpSp>
            <p:nvGrpSpPr>
              <p:cNvPr id="18" name="Group 51"/>
              <p:cNvGrpSpPr>
                <a:grpSpLocks/>
              </p:cNvGrpSpPr>
              <p:nvPr/>
            </p:nvGrpSpPr>
            <p:grpSpPr bwMode="auto">
              <a:xfrm>
                <a:off x="1016388" y="754824"/>
                <a:ext cx="731924" cy="731924"/>
                <a:chOff x="1704975" y="1095375"/>
                <a:chExt cx="1514475" cy="1514475"/>
              </a:xfrm>
            </p:grpSpPr>
            <p:sp>
              <p:nvSpPr>
                <p:cNvPr id="20" name="Oval 65"/>
                <p:cNvSpPr/>
                <p:nvPr/>
              </p:nvSpPr>
              <p:spPr>
                <a:xfrm>
                  <a:off x="1704975" y="1095375"/>
                  <a:ext cx="1514475" cy="1514475"/>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21" name="Oval 4"/>
                <p:cNvSpPr/>
                <p:nvPr/>
              </p:nvSpPr>
              <p:spPr>
                <a:xfrm>
                  <a:off x="1781186" y="1143011"/>
                  <a:ext cx="1362054" cy="1362054"/>
                </a:xfrm>
                <a:prstGeom prst="ellipse">
                  <a:avLst/>
                </a:prstGeom>
                <a:gradFill>
                  <a:gsLst>
                    <a:gs pos="6000">
                      <a:schemeClr val="bg1"/>
                    </a:gs>
                    <a:gs pos="61000">
                      <a:srgbClr val="0070C0">
                        <a:alpha val="0"/>
                      </a:srgbClr>
                    </a:gs>
                  </a:gsLst>
                  <a:lin ang="6000000" scaled="0"/>
                </a:gradFill>
                <a:ln w="3492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
            <p:nvSpPr>
              <p:cNvPr id="19" name="TextBox 7"/>
              <p:cNvSpPr txBox="1">
                <a:spLocks noChangeArrowheads="1"/>
              </p:cNvSpPr>
              <p:nvPr/>
            </p:nvSpPr>
            <p:spPr bwMode="auto">
              <a:xfrm>
                <a:off x="1170373" y="807431"/>
                <a:ext cx="476982" cy="596587"/>
              </a:xfrm>
              <a:prstGeom prst="rect">
                <a:avLst/>
              </a:prstGeom>
              <a:noFill/>
              <a:ln w="9525">
                <a:noFill/>
                <a:miter lim="800000"/>
                <a:headEnd/>
                <a:tailEnd/>
              </a:ln>
            </p:spPr>
            <p:txBody>
              <a:bodyPr>
                <a:spAutoFit/>
              </a:bodyPr>
              <a:lstStyle/>
              <a:p>
                <a:r>
                  <a:rPr lang="en-US" sz="2400">
                    <a:solidFill>
                      <a:schemeClr val="bg1"/>
                    </a:solidFill>
                    <a:latin typeface="Calibri" pitchFamily="-108" charset="0"/>
                  </a:rPr>
                  <a:t>5</a:t>
                </a:r>
              </a:p>
            </p:txBody>
          </p:sp>
        </p:grpSp>
        <p:grpSp>
          <p:nvGrpSpPr>
            <p:cNvPr id="15" name="Group 58"/>
            <p:cNvGrpSpPr>
              <a:grpSpLocks/>
            </p:cNvGrpSpPr>
            <p:nvPr/>
          </p:nvGrpSpPr>
          <p:grpSpPr bwMode="auto">
            <a:xfrm>
              <a:off x="1324865" y="3671008"/>
              <a:ext cx="6019800" cy="812530"/>
              <a:chOff x="734228" y="2483645"/>
              <a:chExt cx="6019800" cy="811469"/>
            </a:xfrm>
          </p:grpSpPr>
          <p:sp>
            <p:nvSpPr>
              <p:cNvPr id="16" name="Rectangle 77"/>
              <p:cNvSpPr/>
              <p:nvPr/>
            </p:nvSpPr>
            <p:spPr bwMode="auto">
              <a:xfrm flipH="1">
                <a:off x="734228" y="2559748"/>
                <a:ext cx="6019800" cy="708691"/>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ktangel 76"/>
              <p:cNvSpPr>
                <a:spLocks noChangeArrowheads="1"/>
              </p:cNvSpPr>
              <p:nvPr/>
            </p:nvSpPr>
            <p:spPr bwMode="auto">
              <a:xfrm>
                <a:off x="885020" y="2483645"/>
                <a:ext cx="5718175" cy="811469"/>
              </a:xfrm>
              <a:prstGeom prst="rect">
                <a:avLst/>
              </a:prstGeom>
              <a:noFill/>
              <a:ln w="9525">
                <a:noFill/>
                <a:miter lim="800000"/>
                <a:headEnd/>
                <a:tailEnd/>
              </a:ln>
            </p:spPr>
            <p:txBody>
              <a:bodyPr wrap="square">
                <a:spAutoFit/>
              </a:bodyPr>
              <a:lstStyle/>
              <a:p>
                <a:pPr lvl="0"/>
                <a:r>
                  <a:rPr lang="el-GR" sz="1400" dirty="0"/>
                  <a:t>Πως ορίζεται η συγκριτική πολιτική διαφήμιση και πως χρησιμοποιείτε από τους διαφημιστές και ποια τα πλεονεκτήματα-μειονεκτήματα της μέσω τις διαδικτυακής. </a:t>
                </a:r>
              </a:p>
            </p:txBody>
          </p:sp>
        </p:grpSp>
      </p:grpSp>
      <p:grpSp>
        <p:nvGrpSpPr>
          <p:cNvPr id="22" name="Group 103"/>
          <p:cNvGrpSpPr>
            <a:grpSpLocks/>
          </p:cNvGrpSpPr>
          <p:nvPr/>
        </p:nvGrpSpPr>
        <p:grpSpPr bwMode="auto">
          <a:xfrm>
            <a:off x="1000100" y="3929066"/>
            <a:ext cx="6591300" cy="810105"/>
            <a:chOff x="723202" y="4872751"/>
            <a:chExt cx="6591300" cy="810105"/>
          </a:xfrm>
        </p:grpSpPr>
        <p:grpSp>
          <p:nvGrpSpPr>
            <p:cNvPr id="23" name="Group 96"/>
            <p:cNvGrpSpPr>
              <a:grpSpLocks/>
            </p:cNvGrpSpPr>
            <p:nvPr/>
          </p:nvGrpSpPr>
          <p:grpSpPr bwMode="auto">
            <a:xfrm>
              <a:off x="723202" y="4872751"/>
              <a:ext cx="581025" cy="579438"/>
              <a:chOff x="1016388" y="754824"/>
              <a:chExt cx="731924" cy="731924"/>
            </a:xfrm>
          </p:grpSpPr>
          <p:grpSp>
            <p:nvGrpSpPr>
              <p:cNvPr id="27" name="Group 51"/>
              <p:cNvGrpSpPr>
                <a:grpSpLocks/>
              </p:cNvGrpSpPr>
              <p:nvPr/>
            </p:nvGrpSpPr>
            <p:grpSpPr bwMode="auto">
              <a:xfrm>
                <a:off x="1016388" y="754824"/>
                <a:ext cx="731924" cy="731924"/>
                <a:chOff x="1704975" y="1095375"/>
                <a:chExt cx="1514475" cy="1514475"/>
              </a:xfrm>
            </p:grpSpPr>
            <p:sp>
              <p:nvSpPr>
                <p:cNvPr id="29" name="Oval 82"/>
                <p:cNvSpPr/>
                <p:nvPr/>
              </p:nvSpPr>
              <p:spPr>
                <a:xfrm>
                  <a:off x="1704975" y="1095375"/>
                  <a:ext cx="1514475" cy="1514475"/>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30" name="Oval 4"/>
                <p:cNvSpPr/>
                <p:nvPr/>
              </p:nvSpPr>
              <p:spPr>
                <a:xfrm>
                  <a:off x="1781186" y="1143011"/>
                  <a:ext cx="1362054" cy="1362054"/>
                </a:xfrm>
                <a:prstGeom prst="ellipse">
                  <a:avLst/>
                </a:prstGeom>
                <a:gradFill>
                  <a:gsLst>
                    <a:gs pos="6000">
                      <a:schemeClr val="bg1"/>
                    </a:gs>
                    <a:gs pos="61000">
                      <a:srgbClr val="0070C0">
                        <a:alpha val="0"/>
                      </a:srgbClr>
                    </a:gs>
                  </a:gsLst>
                  <a:lin ang="6000000" scaled="0"/>
                </a:gradFill>
                <a:ln w="3492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
            <p:nvSpPr>
              <p:cNvPr id="28" name="TextBox 7"/>
              <p:cNvSpPr txBox="1">
                <a:spLocks noChangeArrowheads="1"/>
              </p:cNvSpPr>
              <p:nvPr/>
            </p:nvSpPr>
            <p:spPr bwMode="auto">
              <a:xfrm>
                <a:off x="1186459" y="807431"/>
                <a:ext cx="476982" cy="596588"/>
              </a:xfrm>
              <a:prstGeom prst="rect">
                <a:avLst/>
              </a:prstGeom>
              <a:noFill/>
              <a:ln w="9525">
                <a:noFill/>
                <a:miter lim="800000"/>
                <a:headEnd/>
                <a:tailEnd/>
              </a:ln>
            </p:spPr>
            <p:txBody>
              <a:bodyPr>
                <a:spAutoFit/>
              </a:bodyPr>
              <a:lstStyle/>
              <a:p>
                <a:r>
                  <a:rPr lang="en-US" sz="2400">
                    <a:solidFill>
                      <a:schemeClr val="bg1"/>
                    </a:solidFill>
                    <a:latin typeface="Calibri" pitchFamily="-108" charset="0"/>
                  </a:rPr>
                  <a:t>7</a:t>
                </a:r>
              </a:p>
            </p:txBody>
          </p:sp>
        </p:grpSp>
        <p:grpSp>
          <p:nvGrpSpPr>
            <p:cNvPr id="24" name="Group 65"/>
            <p:cNvGrpSpPr>
              <a:grpSpLocks/>
            </p:cNvGrpSpPr>
            <p:nvPr/>
          </p:nvGrpSpPr>
          <p:grpSpPr bwMode="auto">
            <a:xfrm>
              <a:off x="1294702" y="4872751"/>
              <a:ext cx="6019800" cy="810105"/>
              <a:chOff x="734228" y="2488399"/>
              <a:chExt cx="6019800" cy="809044"/>
            </a:xfrm>
          </p:grpSpPr>
          <p:sp>
            <p:nvSpPr>
              <p:cNvPr id="25" name="Rectangle 85"/>
              <p:cNvSpPr/>
              <p:nvPr/>
            </p:nvSpPr>
            <p:spPr bwMode="auto">
              <a:xfrm flipH="1">
                <a:off x="734228" y="2488399"/>
                <a:ext cx="6019800" cy="784788"/>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 name="Rektangel 76"/>
              <p:cNvSpPr>
                <a:spLocks noChangeArrowheads="1"/>
              </p:cNvSpPr>
              <p:nvPr/>
            </p:nvSpPr>
            <p:spPr bwMode="auto">
              <a:xfrm>
                <a:off x="1234298" y="2559746"/>
                <a:ext cx="5503861" cy="737697"/>
              </a:xfrm>
              <a:prstGeom prst="rect">
                <a:avLst/>
              </a:prstGeom>
              <a:noFill/>
              <a:ln w="9525">
                <a:noFill/>
                <a:miter lim="800000"/>
                <a:headEnd/>
                <a:tailEnd/>
              </a:ln>
            </p:spPr>
            <p:txBody>
              <a:bodyPr wrap="square">
                <a:spAutoFit/>
              </a:bodyPr>
              <a:lstStyle/>
              <a:p>
                <a:pPr lvl="0" algn="just"/>
                <a:r>
                  <a:rPr lang="en-US" sz="1400" dirty="0"/>
                  <a:t>N</a:t>
                </a:r>
                <a:r>
                  <a:rPr lang="el-GR" sz="1400" dirty="0"/>
                  <a:t>α αναλυθεί πως μπορεί μια διαφήμιση να παραπλανήσει το εκλογικό σώμα παρασύροντας το σε λάθος επιλογές σε σχέση πάντα με το </a:t>
                </a:r>
                <a:r>
                  <a:rPr lang="el-GR" sz="1400" dirty="0" smtClean="0"/>
                  <a:t>διαδίκτυο</a:t>
                </a:r>
                <a:endParaRPr lang="el-GR" sz="1400" dirty="0"/>
              </a:p>
            </p:txBody>
          </p:sp>
        </p:grpSp>
      </p:grpSp>
      <p:grpSp>
        <p:nvGrpSpPr>
          <p:cNvPr id="31" name="Group 104"/>
          <p:cNvGrpSpPr>
            <a:grpSpLocks/>
          </p:cNvGrpSpPr>
          <p:nvPr/>
        </p:nvGrpSpPr>
        <p:grpSpPr bwMode="auto">
          <a:xfrm>
            <a:off x="1071538" y="5286388"/>
            <a:ext cx="6597650" cy="738665"/>
            <a:chOff x="1324865" y="5491052"/>
            <a:chExt cx="6597650" cy="738665"/>
          </a:xfrm>
        </p:grpSpPr>
        <p:grpSp>
          <p:nvGrpSpPr>
            <p:cNvPr id="32" name="Group 59"/>
            <p:cNvGrpSpPr>
              <a:grpSpLocks/>
            </p:cNvGrpSpPr>
            <p:nvPr/>
          </p:nvGrpSpPr>
          <p:grpSpPr bwMode="auto">
            <a:xfrm>
              <a:off x="1324865" y="5491053"/>
              <a:ext cx="6019800" cy="738664"/>
              <a:chOff x="1008408" y="1132184"/>
              <a:chExt cx="6019800" cy="740350"/>
            </a:xfrm>
          </p:grpSpPr>
          <p:sp>
            <p:nvSpPr>
              <p:cNvPr id="38" name="Rectangle 88"/>
              <p:cNvSpPr/>
              <p:nvPr/>
            </p:nvSpPr>
            <p:spPr bwMode="auto">
              <a:xfrm>
                <a:off x="1008408" y="1132184"/>
                <a:ext cx="6019800" cy="517116"/>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9" name="Rektangel 76"/>
              <p:cNvSpPr>
                <a:spLocks noChangeArrowheads="1"/>
              </p:cNvSpPr>
              <p:nvPr/>
            </p:nvSpPr>
            <p:spPr bwMode="auto">
              <a:xfrm>
                <a:off x="1294160" y="1132184"/>
                <a:ext cx="5718175" cy="740350"/>
              </a:xfrm>
              <a:prstGeom prst="rect">
                <a:avLst/>
              </a:prstGeom>
              <a:noFill/>
              <a:ln w="9525">
                <a:noFill/>
                <a:miter lim="800000"/>
                <a:headEnd/>
                <a:tailEnd/>
              </a:ln>
            </p:spPr>
            <p:txBody>
              <a:bodyPr>
                <a:spAutoFit/>
              </a:bodyPr>
              <a:lstStyle/>
              <a:p>
                <a:pPr lvl="0"/>
                <a:r>
                  <a:rPr lang="en-US" sz="1400" dirty="0"/>
                  <a:t>N</a:t>
                </a:r>
                <a:r>
                  <a:rPr lang="el-GR" sz="1400" dirty="0"/>
                  <a:t>α αναλυθεί πως επιδράει η </a:t>
                </a:r>
                <a:r>
                  <a:rPr lang="el-GR" sz="1400" dirty="0" err="1"/>
                  <a:t>Πόπ</a:t>
                </a:r>
                <a:r>
                  <a:rPr lang="el-GR" sz="1400" dirty="0"/>
                  <a:t> κουλτούρα στην πολιτική διαφήμιση μέσω του </a:t>
                </a:r>
                <a:r>
                  <a:rPr lang="el-GR" sz="1400" dirty="0" smtClean="0"/>
                  <a:t>διαδικτύου</a:t>
                </a:r>
                <a:endParaRPr lang="el-GR" sz="1400" dirty="0"/>
              </a:p>
              <a:p>
                <a:pPr defTabSz="914400"/>
                <a:endParaRPr lang="da-DK" sz="1400" dirty="0">
                  <a:solidFill>
                    <a:srgbClr val="171717"/>
                  </a:solidFill>
                  <a:latin typeface="Calibri" pitchFamily="-108" charset="0"/>
                </a:endParaRPr>
              </a:p>
            </p:txBody>
          </p:sp>
        </p:grpSp>
        <p:grpSp>
          <p:nvGrpSpPr>
            <p:cNvPr id="33" name="Group 96"/>
            <p:cNvGrpSpPr>
              <a:grpSpLocks/>
            </p:cNvGrpSpPr>
            <p:nvPr/>
          </p:nvGrpSpPr>
          <p:grpSpPr bwMode="auto">
            <a:xfrm>
              <a:off x="7343077" y="5491052"/>
              <a:ext cx="579438" cy="579437"/>
              <a:chOff x="1016388" y="754824"/>
              <a:chExt cx="731924" cy="731924"/>
            </a:xfrm>
          </p:grpSpPr>
          <p:grpSp>
            <p:nvGrpSpPr>
              <p:cNvPr id="34" name="Group 51"/>
              <p:cNvGrpSpPr>
                <a:grpSpLocks/>
              </p:cNvGrpSpPr>
              <p:nvPr/>
            </p:nvGrpSpPr>
            <p:grpSpPr bwMode="auto">
              <a:xfrm>
                <a:off x="1016388" y="754824"/>
                <a:ext cx="731924" cy="731924"/>
                <a:chOff x="1704975" y="1095375"/>
                <a:chExt cx="1514475" cy="1514475"/>
              </a:xfrm>
            </p:grpSpPr>
            <p:sp>
              <p:nvSpPr>
                <p:cNvPr id="36" name="Oval 93"/>
                <p:cNvSpPr/>
                <p:nvPr/>
              </p:nvSpPr>
              <p:spPr>
                <a:xfrm>
                  <a:off x="1704975" y="1095375"/>
                  <a:ext cx="1514475" cy="1514475"/>
                </a:xfrm>
                <a:prstGeom prst="ellipse">
                  <a:avLst/>
                </a:prstGeom>
                <a:gradFill flip="none" rotWithShape="1">
                  <a:gsLst>
                    <a:gs pos="0">
                      <a:srgbClr val="5AF300"/>
                    </a:gs>
                    <a:gs pos="100000">
                      <a:srgbClr val="208A00"/>
                    </a:gs>
                  </a:gsLst>
                  <a:path path="shape">
                    <a:fillToRect l="50000" t="50000" r="50000" b="50000"/>
                  </a:path>
                  <a:tileRect/>
                </a:gradFill>
                <a:ln w="25400">
                  <a:solidFill>
                    <a:srgbClr val="208A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37" name="Oval 4"/>
                <p:cNvSpPr/>
                <p:nvPr/>
              </p:nvSpPr>
              <p:spPr>
                <a:xfrm>
                  <a:off x="1781186" y="1143011"/>
                  <a:ext cx="1362054" cy="1362054"/>
                </a:xfrm>
                <a:prstGeom prst="ellipse">
                  <a:avLst/>
                </a:prstGeom>
                <a:gradFill>
                  <a:gsLst>
                    <a:gs pos="6000">
                      <a:schemeClr val="bg1"/>
                    </a:gs>
                    <a:gs pos="61000">
                      <a:srgbClr val="0070C0">
                        <a:alpha val="0"/>
                      </a:srgbClr>
                    </a:gs>
                  </a:gsLst>
                  <a:lin ang="6000000" scaled="0"/>
                </a:gradFill>
                <a:ln w="34925">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
            <p:nvSpPr>
              <p:cNvPr id="35" name="TextBox 7"/>
              <p:cNvSpPr txBox="1">
                <a:spLocks noChangeArrowheads="1"/>
              </p:cNvSpPr>
              <p:nvPr/>
            </p:nvSpPr>
            <p:spPr bwMode="auto">
              <a:xfrm>
                <a:off x="1186436" y="791385"/>
                <a:ext cx="513813" cy="583281"/>
              </a:xfrm>
              <a:prstGeom prst="rect">
                <a:avLst/>
              </a:prstGeom>
              <a:noFill/>
              <a:ln w="9525">
                <a:noFill/>
                <a:miter lim="800000"/>
                <a:headEnd/>
                <a:tailEnd/>
              </a:ln>
            </p:spPr>
            <p:txBody>
              <a:bodyPr>
                <a:spAutoFit/>
              </a:bodyPr>
              <a:lstStyle/>
              <a:p>
                <a:r>
                  <a:rPr lang="en-US" sz="2400">
                    <a:solidFill>
                      <a:schemeClr val="bg1"/>
                    </a:solidFill>
                    <a:latin typeface="Calibri" pitchFamily="-108" charset="0"/>
                  </a:rPr>
                  <a:t>8</a:t>
                </a:r>
              </a:p>
            </p:txBody>
          </p:sp>
        </p:grpSp>
      </p:grpSp>
      <p:sp>
        <p:nvSpPr>
          <p:cNvPr id="40" name="TextBox 23"/>
          <p:cNvSpPr txBox="1">
            <a:spLocks noChangeArrowheads="1"/>
          </p:cNvSpPr>
          <p:nvPr/>
        </p:nvSpPr>
        <p:spPr bwMode="auto">
          <a:xfrm>
            <a:off x="1571604" y="214290"/>
            <a:ext cx="5329244" cy="646331"/>
          </a:xfrm>
          <a:prstGeom prst="rect">
            <a:avLst/>
          </a:prstGeom>
          <a:noFill/>
          <a:ln w="9525">
            <a:noFill/>
            <a:miter lim="800000"/>
            <a:headEnd/>
            <a:tailEnd/>
          </a:ln>
        </p:spPr>
        <p:txBody>
          <a:bodyPr wrap="square">
            <a:spAutoFit/>
          </a:bodyPr>
          <a:lstStyle/>
          <a:p>
            <a:pPr algn="ctr"/>
            <a:r>
              <a:rPr lang="el-GR" sz="3600" b="1" dirty="0" smtClean="0">
                <a:latin typeface="Calibri" pitchFamily="-108" charset="0"/>
              </a:rPr>
              <a:t>Ειδικοί στόχοι</a:t>
            </a:r>
            <a:endParaRPr lang="en-US" sz="3600" dirty="0">
              <a:latin typeface="Calibri" pitchFamily="-10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0-#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1+#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9A46"/>
          </a:solidFill>
        </p:spPr>
        <p:txBody>
          <a:bodyPr/>
          <a:lstStyle/>
          <a:p>
            <a:r>
              <a:rPr lang="el-GR" dirty="0" smtClean="0"/>
              <a:t>ΠΑ.ΣΟ.Κ.</a:t>
            </a:r>
            <a:endParaRPr lang="el-GR" dirty="0"/>
          </a:p>
        </p:txBody>
      </p:sp>
      <p:sp>
        <p:nvSpPr>
          <p:cNvPr id="3" name="2 - Θέση περιεχομένου"/>
          <p:cNvSpPr>
            <a:spLocks noGrp="1"/>
          </p:cNvSpPr>
          <p:nvPr>
            <p:ph idx="1"/>
          </p:nvPr>
        </p:nvSpPr>
        <p:spPr>
          <a:xfrm>
            <a:off x="2357422" y="1142984"/>
            <a:ext cx="4143404" cy="4525963"/>
          </a:xfrm>
        </p:spPr>
        <p:txBody>
          <a:bodyPr/>
          <a:lstStyle/>
          <a:p>
            <a:r>
              <a:rPr lang="el-GR" dirty="0" smtClean="0"/>
              <a:t>Σελίδα στο </a:t>
            </a:r>
            <a:r>
              <a:rPr lang="en-US" dirty="0" err="1" smtClean="0"/>
              <a:t>Facebook</a:t>
            </a:r>
            <a:endParaRPr lang="en-US" dirty="0" smtClean="0"/>
          </a:p>
          <a:p>
            <a:pPr>
              <a:buNone/>
            </a:pPr>
            <a:r>
              <a:rPr lang="el-GR" dirty="0" smtClean="0"/>
              <a:t> </a:t>
            </a:r>
            <a:endParaRPr lang="el-GR" dirty="0"/>
          </a:p>
        </p:txBody>
      </p:sp>
      <p:graphicFrame>
        <p:nvGraphicFramePr>
          <p:cNvPr id="10" name="9 - Γράφημα"/>
          <p:cNvGraphicFramePr/>
          <p:nvPr/>
        </p:nvGraphicFramePr>
        <p:xfrm>
          <a:off x="0" y="1785926"/>
          <a:ext cx="4714876" cy="33575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10 - Γράφημα"/>
          <p:cNvGraphicFramePr/>
          <p:nvPr/>
        </p:nvGraphicFramePr>
        <p:xfrm>
          <a:off x="3933825" y="2214554"/>
          <a:ext cx="5210175" cy="4643446"/>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9" descr="C:\Documents and Settings\Administrator\Επιφάνεια εργασίας\pasok anasygkrotisi tripoli logo12.JPG"/>
          <p:cNvPicPr>
            <a:picLocks noChangeAspect="1" noChangeArrowheads="1"/>
          </p:cNvPicPr>
          <p:nvPr/>
        </p:nvPicPr>
        <p:blipFill>
          <a:blip r:embed="rId4"/>
          <a:srcRect/>
          <a:stretch>
            <a:fillRect/>
          </a:stretch>
        </p:blipFill>
        <p:spPr bwMode="auto">
          <a:xfrm>
            <a:off x="428596" y="214290"/>
            <a:ext cx="8286808" cy="857256"/>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ανεχαρτιτοι</a:t>
            </a:r>
            <a:endParaRPr lang="el-GR" dirty="0"/>
          </a:p>
        </p:txBody>
      </p:sp>
      <p:sp>
        <p:nvSpPr>
          <p:cNvPr id="3" name="2 - Θέση περιεχομένου"/>
          <p:cNvSpPr>
            <a:spLocks noGrp="1"/>
          </p:cNvSpPr>
          <p:nvPr>
            <p:ph idx="1"/>
          </p:nvPr>
        </p:nvSpPr>
        <p:spPr>
          <a:xfrm>
            <a:off x="285720" y="1214422"/>
            <a:ext cx="4114800" cy="4525963"/>
          </a:xfrm>
        </p:spPr>
        <p:txBody>
          <a:bodyPr/>
          <a:lstStyle/>
          <a:p>
            <a:r>
              <a:rPr lang="el-GR" dirty="0" smtClean="0"/>
              <a:t>Σελίδα στο </a:t>
            </a:r>
            <a:r>
              <a:rPr lang="en-US" dirty="0" err="1" smtClean="0"/>
              <a:t>Facebook</a:t>
            </a:r>
            <a:endParaRPr lang="el-GR" dirty="0"/>
          </a:p>
        </p:txBody>
      </p:sp>
      <p:graphicFrame>
        <p:nvGraphicFramePr>
          <p:cNvPr id="8" name="7 - Γράφημα"/>
          <p:cNvGraphicFramePr/>
          <p:nvPr/>
        </p:nvGraphicFramePr>
        <p:xfrm>
          <a:off x="0" y="2000240"/>
          <a:ext cx="4286248" cy="30003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9 - Γράφημα"/>
          <p:cNvGraphicFramePr/>
          <p:nvPr/>
        </p:nvGraphicFramePr>
        <p:xfrm>
          <a:off x="3717638" y="2285992"/>
          <a:ext cx="5426362" cy="4572008"/>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8" descr="http://2.bp.blogspot.com/-rseaA7B0suA/T5hyy3gIFsI/AAAAAAAAABg/J8oKDQvrsZY/s1600/logo_final_anexartitoiellines.jpg"/>
          <p:cNvPicPr>
            <a:picLocks noChangeAspect="1" noChangeArrowheads="1"/>
          </p:cNvPicPr>
          <p:nvPr/>
        </p:nvPicPr>
        <p:blipFill>
          <a:blip r:embed="rId4" cstate="print"/>
          <a:srcRect/>
          <a:stretch>
            <a:fillRect/>
          </a:stretch>
        </p:blipFill>
        <p:spPr bwMode="auto">
          <a:xfrm>
            <a:off x="428596" y="0"/>
            <a:ext cx="8072494" cy="1071546"/>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δημαρ</a:t>
            </a:r>
            <a:endParaRPr lang="el-GR" dirty="0"/>
          </a:p>
        </p:txBody>
      </p:sp>
      <p:graphicFrame>
        <p:nvGraphicFramePr>
          <p:cNvPr id="8" name="7 - Γράφημα"/>
          <p:cNvGraphicFramePr/>
          <p:nvPr/>
        </p:nvGraphicFramePr>
        <p:xfrm>
          <a:off x="142844" y="1500174"/>
          <a:ext cx="4143404" cy="37862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8 - Θέση περιεχομένου"/>
          <p:cNvGraphicFramePr>
            <a:graphicFrameLocks noGrp="1"/>
          </p:cNvGraphicFramePr>
          <p:nvPr>
            <p:ph idx="1"/>
          </p:nvPr>
        </p:nvGraphicFramePr>
        <p:xfrm>
          <a:off x="3714744" y="1643050"/>
          <a:ext cx="5429256" cy="521495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6" descr="http://a.media.newsbomb.gr/items/cache/409724baf1dbd3726a80c8eac9a9413b_XL.jpg"/>
          <p:cNvPicPr>
            <a:picLocks noChangeAspect="1" noChangeArrowheads="1"/>
          </p:cNvPicPr>
          <p:nvPr/>
        </p:nvPicPr>
        <p:blipFill>
          <a:blip r:embed="rId5"/>
          <a:srcRect/>
          <a:stretch>
            <a:fillRect/>
          </a:stretch>
        </p:blipFill>
        <p:spPr bwMode="auto">
          <a:xfrm>
            <a:off x="500034" y="0"/>
            <a:ext cx="8001056" cy="1000108"/>
          </a:xfrm>
          <a:prstGeom prst="rect">
            <a:avLst/>
          </a:prstGeom>
          <a:noFill/>
        </p:spPr>
      </p:pic>
      <p:sp>
        <p:nvSpPr>
          <p:cNvPr id="7" name="2 - Θέση περιεχομένου"/>
          <p:cNvSpPr txBox="1">
            <a:spLocks/>
          </p:cNvSpPr>
          <p:nvPr/>
        </p:nvSpPr>
        <p:spPr>
          <a:xfrm>
            <a:off x="285720" y="1142984"/>
            <a:ext cx="4114800" cy="4525963"/>
          </a:xfrm>
          <a:prstGeom prst="rect">
            <a:avLst/>
          </a:prstGeom>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l-GR" sz="3200" b="0" i="0" u="none" strike="noStrike" kern="1200" cap="none" spc="0" normalizeH="0" baseline="0" noProof="0" smtClean="0">
                <a:ln>
                  <a:noFill/>
                </a:ln>
                <a:solidFill>
                  <a:schemeClr val="tx1"/>
                </a:solidFill>
                <a:effectLst/>
                <a:uLnTx/>
                <a:uFillTx/>
                <a:latin typeface="+mn-lt"/>
                <a:ea typeface="ＭＳ Ｐゴシック" pitchFamily="-105" charset="-128"/>
                <a:cs typeface="ＭＳ Ｐゴシック" pitchFamily="-105" charset="-128"/>
              </a:rPr>
              <a:t>Σελίδα στο </a:t>
            </a:r>
            <a:r>
              <a:rPr kumimoji="0" lang="en-US" sz="3200" b="0" i="0" u="none" strike="noStrike" kern="1200" cap="none" spc="0" normalizeH="0" baseline="0" noProof="0" smtClean="0">
                <a:ln>
                  <a:noFill/>
                </a:ln>
                <a:solidFill>
                  <a:schemeClr val="tx1"/>
                </a:solidFill>
                <a:effectLst/>
                <a:uLnTx/>
                <a:uFillTx/>
                <a:latin typeface="+mn-lt"/>
                <a:ea typeface="ＭＳ Ｐゴシック" pitchFamily="-105" charset="-128"/>
                <a:cs typeface="ＭＳ Ｐゴシック" pitchFamily="-105" charset="-128"/>
              </a:rPr>
              <a:t>Facebook</a:t>
            </a:r>
            <a:endParaRPr kumimoji="0" lang="el-GR" sz="3200" b="0" i="0" u="none" strike="noStrike" kern="1200" cap="none" spc="0" normalizeH="0" baseline="0" noProof="0" dirty="0">
              <a:ln>
                <a:noFill/>
              </a:ln>
              <a:solidFill>
                <a:schemeClr val="tx1"/>
              </a:solidFill>
              <a:effectLst/>
              <a:uLnTx/>
              <a:uFillTx/>
              <a:latin typeface="+mn-lt"/>
              <a:ea typeface="ＭＳ Ｐゴシック" pitchFamily="-105" charset="-128"/>
              <a:cs typeface="ＭＳ Ｐゴシック" pitchFamily="-105" charset="-128"/>
            </a:endParaRPr>
          </a:p>
        </p:txBody>
      </p:sp>
    </p:spTree>
  </p:cSld>
  <p:clrMapOvr>
    <a:masterClrMapping/>
  </p:clrMapOvr>
  <p:transition>
    <p:split orient="vert" dir="in"/>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00B0F0"/>
          </a:solidFill>
        </p:spPr>
        <p:txBody>
          <a:bodyPr/>
          <a:lstStyle/>
          <a:p>
            <a:r>
              <a:rPr lang="el-GR" dirty="0" smtClean="0"/>
              <a:t>Νέα Δημοκρατία</a:t>
            </a:r>
            <a:endParaRPr lang="el-GR" dirty="0"/>
          </a:p>
        </p:txBody>
      </p:sp>
      <p:sp>
        <p:nvSpPr>
          <p:cNvPr id="4" name="2 - Θέση περιεχομένου"/>
          <p:cNvSpPr txBox="1">
            <a:spLocks/>
          </p:cNvSpPr>
          <p:nvPr/>
        </p:nvSpPr>
        <p:spPr>
          <a:xfrm>
            <a:off x="357158" y="1142984"/>
            <a:ext cx="8401080" cy="4525963"/>
          </a:xfrm>
          <a:prstGeom prst="rect">
            <a:avLst/>
          </a:prstGeom>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el-GR" sz="3200" dirty="0" smtClean="0">
                <a:ea typeface="ＭＳ Ｐゴシック" pitchFamily="-105" charset="-128"/>
                <a:cs typeface="ＭＳ Ｐゴシック" pitchFamily="-105" charset="-128"/>
              </a:rPr>
              <a:t>Σελίδα στο</a:t>
            </a:r>
            <a:r>
              <a:rPr lang="en-US" sz="3200" dirty="0" smtClean="0">
                <a:ea typeface="ＭＳ Ｐゴシック" pitchFamily="-105" charset="-128"/>
                <a:cs typeface="ＭＳ Ｐゴシック" pitchFamily="-105" charset="-128"/>
              </a:rPr>
              <a:t> Twitter</a:t>
            </a:r>
            <a:r>
              <a:rPr lang="el-GR" sz="3200" dirty="0" smtClean="0">
                <a:ea typeface="ＭＳ Ｐゴシック" pitchFamily="-105" charset="-128"/>
                <a:cs typeface="ＭＳ Ｐゴシック" pitchFamily="-105" charset="-128"/>
              </a:rPr>
              <a:t> </a:t>
            </a:r>
            <a:r>
              <a:rPr kumimoji="0" lang="el-GR" sz="3200" b="0" i="0" u="none" strike="noStrike" kern="1200" cap="none" spc="0" normalizeH="0" baseline="0" noProof="0" dirty="0" smtClean="0">
                <a:ln>
                  <a:noFill/>
                </a:ln>
                <a:solidFill>
                  <a:schemeClr val="tx1"/>
                </a:solidFill>
                <a:effectLst/>
                <a:uLnTx/>
                <a:uFillTx/>
                <a:latin typeface="+mn-lt"/>
                <a:ea typeface="ＭＳ Ｐゴシック" pitchFamily="-105" charset="-128"/>
                <a:cs typeface="ＭＳ Ｐゴシック" pitchFamily="-105" charset="-128"/>
              </a:rPr>
              <a:t> </a:t>
            </a:r>
            <a:endParaRPr kumimoji="0" lang="el-GR" sz="3200" b="0" i="0" u="none" strike="noStrike" kern="1200" cap="none" spc="0" normalizeH="0" baseline="0" noProof="0" dirty="0">
              <a:ln>
                <a:noFill/>
              </a:ln>
              <a:solidFill>
                <a:schemeClr val="tx1"/>
              </a:solidFill>
              <a:effectLst/>
              <a:uLnTx/>
              <a:uFillTx/>
              <a:latin typeface="+mn-lt"/>
              <a:ea typeface="ＭＳ Ｐゴシック" pitchFamily="-105" charset="-128"/>
              <a:cs typeface="ＭＳ Ｐゴシック" pitchFamily="-105" charset="-128"/>
            </a:endParaRPr>
          </a:p>
        </p:txBody>
      </p:sp>
      <p:graphicFrame>
        <p:nvGraphicFramePr>
          <p:cNvPr id="9" name="8 - Γράφημα"/>
          <p:cNvGraphicFramePr/>
          <p:nvPr/>
        </p:nvGraphicFramePr>
        <p:xfrm>
          <a:off x="2143108" y="1928802"/>
          <a:ext cx="5000659" cy="3500462"/>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6" descr="http://www.agriniopress.gr/wordpress/wp-content/uploads/2013/05/po-nd-logo.jpg"/>
          <p:cNvPicPr>
            <a:picLocks noChangeAspect="1" noChangeArrowheads="1"/>
          </p:cNvPicPr>
          <p:nvPr/>
        </p:nvPicPr>
        <p:blipFill>
          <a:blip r:embed="rId3"/>
          <a:srcRect/>
          <a:stretch>
            <a:fillRect/>
          </a:stretch>
        </p:blipFill>
        <p:spPr bwMode="auto">
          <a:xfrm>
            <a:off x="357158" y="142852"/>
            <a:ext cx="8358246" cy="1023952"/>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a:solidFill>
            <a:srgbClr val="EA4844"/>
          </a:solidFill>
          <a:ln>
            <a:solidFill>
              <a:srgbClr val="EA4844"/>
            </a:solidFill>
          </a:ln>
          <a:effectLst>
            <a:glow rad="101600">
              <a:schemeClr val="accent2">
                <a:satMod val="175000"/>
                <a:alpha val="40000"/>
              </a:schemeClr>
            </a:glow>
          </a:effectLst>
        </p:spPr>
        <p:txBody>
          <a:bodyPr/>
          <a:lstStyle/>
          <a:p>
            <a:r>
              <a:rPr lang="el-GR" dirty="0" smtClean="0"/>
              <a:t>ΣΥΡΙΖΑ</a:t>
            </a:r>
            <a:endParaRPr lang="el-GR" dirty="0"/>
          </a:p>
        </p:txBody>
      </p:sp>
      <p:sp>
        <p:nvSpPr>
          <p:cNvPr id="3" name="2 - Θέση περιεχομένου"/>
          <p:cNvSpPr>
            <a:spLocks noGrp="1"/>
          </p:cNvSpPr>
          <p:nvPr>
            <p:ph idx="1"/>
          </p:nvPr>
        </p:nvSpPr>
        <p:spPr>
          <a:xfrm>
            <a:off x="428596" y="1117615"/>
            <a:ext cx="8215370" cy="4525963"/>
          </a:xfrm>
        </p:spPr>
        <p:txBody>
          <a:bodyPr/>
          <a:lstStyle/>
          <a:p>
            <a:r>
              <a:rPr lang="el-GR" dirty="0" smtClean="0"/>
              <a:t>Σελίδα στο</a:t>
            </a:r>
            <a:r>
              <a:rPr lang="en-US" dirty="0" smtClean="0"/>
              <a:t> Twitter</a:t>
            </a:r>
          </a:p>
          <a:p>
            <a:endParaRPr lang="el-GR" dirty="0"/>
          </a:p>
        </p:txBody>
      </p:sp>
      <p:graphicFrame>
        <p:nvGraphicFramePr>
          <p:cNvPr id="14" name="13 - Γράφημα"/>
          <p:cNvGraphicFramePr/>
          <p:nvPr/>
        </p:nvGraphicFramePr>
        <p:xfrm>
          <a:off x="1785918" y="2214554"/>
          <a:ext cx="5429288" cy="3071834"/>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10" descr="http://3.bp.blogspot.com/-P6Oe-bugVuY/URQg0fAkcuI/AAAAAAAAaDw/Kjkq1VpQ8Ro/s1600/%CE%A3%CE%A5%CE%A1%CE%99%CE%96%CE%91+%CE%95%CE%9A%CE%9C+logo.PNG"/>
          <p:cNvPicPr>
            <a:picLocks noChangeAspect="1" noChangeArrowheads="1"/>
          </p:cNvPicPr>
          <p:nvPr/>
        </p:nvPicPr>
        <p:blipFill>
          <a:blip r:embed="rId3"/>
          <a:srcRect/>
          <a:stretch>
            <a:fillRect/>
          </a:stretch>
        </p:blipFill>
        <p:spPr bwMode="auto">
          <a:xfrm>
            <a:off x="357158" y="0"/>
            <a:ext cx="8429684" cy="1143008"/>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4" name="3 - Θέση περιεχομένου"/>
          <p:cNvSpPr txBox="1">
            <a:spLocks noGrp="1"/>
          </p:cNvSpPr>
          <p:nvPr>
            <p:ph idx="1"/>
          </p:nvPr>
        </p:nvSpPr>
        <p:spPr>
          <a:prstGeom prst="rect">
            <a:avLst/>
          </a:prstGeom>
          <a:noFill/>
        </p:spPr>
        <p:txBody>
          <a:bodyPr wrap="square" rtlCol="0">
            <a:spAutoFit/>
          </a:bodyPr>
          <a:lstStyle/>
          <a:p>
            <a:pPr>
              <a:buFont typeface="Arial" pitchFamily="34" charset="0"/>
              <a:buChar char="•"/>
            </a:pPr>
            <a:r>
              <a:rPr lang="el-GR" sz="3200" dirty="0" smtClean="0"/>
              <a:t>Σελίδα στο </a:t>
            </a:r>
            <a:r>
              <a:rPr lang="en-US" sz="3200" dirty="0" smtClean="0"/>
              <a:t>Twitter</a:t>
            </a:r>
            <a:endParaRPr lang="el-GR" sz="3200" dirty="0"/>
          </a:p>
        </p:txBody>
      </p:sp>
      <p:graphicFrame>
        <p:nvGraphicFramePr>
          <p:cNvPr id="5" name="4 - Γράφημα"/>
          <p:cNvGraphicFramePr/>
          <p:nvPr/>
        </p:nvGraphicFramePr>
        <p:xfrm>
          <a:off x="1785918" y="2285992"/>
          <a:ext cx="5429288" cy="3714776"/>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9" descr="C:\Documents and Settings\Administrator\Επιφάνεια εργασίας\pasok anasygkrotisi tripoli logo12.JPG"/>
          <p:cNvPicPr>
            <a:picLocks noChangeAspect="1" noChangeArrowheads="1"/>
          </p:cNvPicPr>
          <p:nvPr/>
        </p:nvPicPr>
        <p:blipFill>
          <a:blip r:embed="rId3"/>
          <a:srcRect/>
          <a:stretch>
            <a:fillRect/>
          </a:stretch>
        </p:blipFill>
        <p:spPr bwMode="auto">
          <a:xfrm>
            <a:off x="428596" y="214290"/>
            <a:ext cx="8286808" cy="1143008"/>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 name="Picture 8" descr="http://2.bp.blogspot.com/-rseaA7B0suA/T5hyy3gIFsI/AAAAAAAAABg/J8oKDQvrsZY/s1600/logo_final_anexartitoiellines.jpg"/>
          <p:cNvPicPr>
            <a:picLocks noChangeAspect="1" noChangeArrowheads="1"/>
          </p:cNvPicPr>
          <p:nvPr/>
        </p:nvPicPr>
        <p:blipFill>
          <a:blip r:embed="rId2" cstate="print"/>
          <a:srcRect/>
          <a:stretch>
            <a:fillRect/>
          </a:stretch>
        </p:blipFill>
        <p:spPr bwMode="auto">
          <a:xfrm>
            <a:off x="500034" y="285728"/>
            <a:ext cx="8072494" cy="1071546"/>
          </a:xfrm>
          <a:prstGeom prst="rect">
            <a:avLst/>
          </a:prstGeom>
          <a:noFill/>
        </p:spPr>
      </p:pic>
      <p:sp>
        <p:nvSpPr>
          <p:cNvPr id="5" name="4 - Θέση περιεχομένου"/>
          <p:cNvSpPr txBox="1">
            <a:spLocks noGrp="1"/>
          </p:cNvSpPr>
          <p:nvPr>
            <p:ph idx="1"/>
          </p:nvPr>
        </p:nvSpPr>
        <p:spPr>
          <a:prstGeom prst="rect">
            <a:avLst/>
          </a:prstGeom>
          <a:noFill/>
        </p:spPr>
        <p:txBody>
          <a:bodyPr wrap="square" rtlCol="0">
            <a:spAutoFit/>
          </a:bodyPr>
          <a:lstStyle/>
          <a:p>
            <a:r>
              <a:rPr lang="el-GR" sz="3200" dirty="0" smtClean="0"/>
              <a:t>Σελίδα στο </a:t>
            </a:r>
            <a:r>
              <a:rPr lang="en-US" sz="3200" dirty="0" smtClean="0"/>
              <a:t>Twitter</a:t>
            </a:r>
            <a:endParaRPr lang="el-GR" sz="3200" dirty="0"/>
          </a:p>
        </p:txBody>
      </p:sp>
      <p:graphicFrame>
        <p:nvGraphicFramePr>
          <p:cNvPr id="6" name="5 - Γράφημα"/>
          <p:cNvGraphicFramePr/>
          <p:nvPr/>
        </p:nvGraphicFramePr>
        <p:xfrm>
          <a:off x="2071670" y="2500306"/>
          <a:ext cx="5214974" cy="307183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split orient="vert" dir="in"/>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smtClean="0"/>
              <a:t>Xrisi</a:t>
            </a:r>
            <a:r>
              <a:rPr lang="en-US" dirty="0" smtClean="0"/>
              <a:t> </a:t>
            </a:r>
            <a:r>
              <a:rPr lang="en-US" dirty="0" err="1" smtClean="0"/>
              <a:t>augh</a:t>
            </a:r>
            <a:endParaRPr lang="el-GR" dirty="0"/>
          </a:p>
        </p:txBody>
      </p:sp>
      <p:sp>
        <p:nvSpPr>
          <p:cNvPr id="3" name="2 - Θέση περιεχομένου"/>
          <p:cNvSpPr>
            <a:spLocks noGrp="1"/>
          </p:cNvSpPr>
          <p:nvPr>
            <p:ph idx="1"/>
          </p:nvPr>
        </p:nvSpPr>
        <p:spPr>
          <a:xfrm>
            <a:off x="214282" y="857232"/>
            <a:ext cx="8229600" cy="4525963"/>
          </a:xfrm>
        </p:spPr>
        <p:txBody>
          <a:bodyPr/>
          <a:lstStyle/>
          <a:p>
            <a:r>
              <a:rPr lang="el-GR" dirty="0" smtClean="0"/>
              <a:t>Σελίδα στο </a:t>
            </a:r>
            <a:r>
              <a:rPr lang="en-US" dirty="0" smtClean="0"/>
              <a:t>Twitter</a:t>
            </a:r>
            <a:endParaRPr lang="el-GR" dirty="0"/>
          </a:p>
        </p:txBody>
      </p:sp>
      <p:graphicFrame>
        <p:nvGraphicFramePr>
          <p:cNvPr id="7" name="6 - Γράφημα"/>
          <p:cNvGraphicFramePr/>
          <p:nvPr/>
        </p:nvGraphicFramePr>
        <p:xfrm>
          <a:off x="1714480" y="2428868"/>
          <a:ext cx="5286380" cy="3071834"/>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http://2.bp.blogspot.com/-coBTI8AQMx4/TqIEJxX2JtI/AAAAAAAABjg/Fhwdw7f0F7w/s1600/LOGO%2Bxa-anmakthraki%2B-%2BLogo.jpg"/>
          <p:cNvPicPr>
            <a:picLocks noChangeAspect="1" noChangeArrowheads="1"/>
          </p:cNvPicPr>
          <p:nvPr/>
        </p:nvPicPr>
        <p:blipFill>
          <a:blip r:embed="rId3" cstate="print"/>
          <a:srcRect r="17822" b="29768"/>
          <a:stretch>
            <a:fillRect/>
          </a:stretch>
        </p:blipFill>
        <p:spPr bwMode="auto">
          <a:xfrm>
            <a:off x="1071538" y="214290"/>
            <a:ext cx="6715172" cy="714380"/>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graphicFrame>
        <p:nvGraphicFramePr>
          <p:cNvPr id="4" name="3 - Θέση περιεχομένου"/>
          <p:cNvGraphicFramePr>
            <a:graphicFrameLocks noGrp="1"/>
          </p:cNvGraphicFramePr>
          <p:nvPr>
            <p:ph idx="1"/>
          </p:nvPr>
        </p:nvGraphicFramePr>
        <p:xfrm>
          <a:off x="1500166" y="2428868"/>
          <a:ext cx="6215106" cy="3114684"/>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6" descr="http://a.media.newsbomb.gr/items/cache/409724baf1dbd3726a80c8eac9a9413b_XL.jpg"/>
          <p:cNvPicPr>
            <a:picLocks noChangeAspect="1" noChangeArrowheads="1"/>
          </p:cNvPicPr>
          <p:nvPr/>
        </p:nvPicPr>
        <p:blipFill>
          <a:blip r:embed="rId3"/>
          <a:srcRect/>
          <a:stretch>
            <a:fillRect/>
          </a:stretch>
        </p:blipFill>
        <p:spPr bwMode="auto">
          <a:xfrm>
            <a:off x="642910" y="285728"/>
            <a:ext cx="8001056" cy="1071546"/>
          </a:xfrm>
          <a:prstGeom prst="rect">
            <a:avLst/>
          </a:prstGeom>
          <a:noFill/>
        </p:spPr>
      </p:pic>
      <p:sp>
        <p:nvSpPr>
          <p:cNvPr id="6" name="2 - Θέση περιεχομένου"/>
          <p:cNvSpPr txBox="1">
            <a:spLocks/>
          </p:cNvSpPr>
          <p:nvPr/>
        </p:nvSpPr>
        <p:spPr>
          <a:xfrm>
            <a:off x="214282" y="1500174"/>
            <a:ext cx="8229600" cy="4525963"/>
          </a:xfrm>
          <a:prstGeom prst="rect">
            <a:avLst/>
          </a:prstGeom>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l-GR" sz="3200" b="0" i="0" u="none" strike="noStrike" kern="1200" cap="none" spc="0" normalizeH="0" baseline="0" noProof="0" smtClean="0">
                <a:ln>
                  <a:noFill/>
                </a:ln>
                <a:solidFill>
                  <a:schemeClr val="tx1"/>
                </a:solidFill>
                <a:effectLst/>
                <a:uLnTx/>
                <a:uFillTx/>
                <a:latin typeface="+mn-lt"/>
                <a:ea typeface="ＭＳ Ｐゴシック" pitchFamily="-105" charset="-128"/>
                <a:cs typeface="ＭＳ Ｐゴシック" pitchFamily="-105" charset="-128"/>
              </a:rPr>
              <a:t>Σελίδα στο </a:t>
            </a:r>
            <a:r>
              <a:rPr kumimoji="0" lang="en-US" sz="3200" b="0" i="0" u="none" strike="noStrike" kern="1200" cap="none" spc="0" normalizeH="0" baseline="0" noProof="0" smtClean="0">
                <a:ln>
                  <a:noFill/>
                </a:ln>
                <a:solidFill>
                  <a:schemeClr val="tx1"/>
                </a:solidFill>
                <a:effectLst/>
                <a:uLnTx/>
                <a:uFillTx/>
                <a:latin typeface="+mn-lt"/>
                <a:ea typeface="ＭＳ Ｐゴシック" pitchFamily="-105" charset="-128"/>
                <a:cs typeface="ＭＳ Ｐゴシック" pitchFamily="-105" charset="-128"/>
              </a:rPr>
              <a:t>Twitter</a:t>
            </a:r>
            <a:endParaRPr kumimoji="0" lang="el-GR" sz="3200" b="0" i="0" u="none" strike="noStrike" kern="1200" cap="none" spc="0" normalizeH="0" baseline="0" noProof="0" dirty="0">
              <a:ln>
                <a:noFill/>
              </a:ln>
              <a:solidFill>
                <a:schemeClr val="tx1"/>
              </a:solidFill>
              <a:effectLst/>
              <a:uLnTx/>
              <a:uFillTx/>
              <a:latin typeface="+mn-lt"/>
              <a:ea typeface="ＭＳ Ｐゴシック" pitchFamily="-105" charset="-128"/>
              <a:cs typeface="ＭＳ Ｐゴシック" pitchFamily="-105" charset="-128"/>
            </a:endParaRPr>
          </a:p>
        </p:txBody>
      </p:sp>
    </p:spTree>
  </p:cSld>
  <p:clrMapOvr>
    <a:masterClrMapping/>
  </p:clrMapOvr>
  <p:transition>
    <p:split orient="vert" dir="in"/>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Συμπεράσματα</a:t>
            </a:r>
            <a:endParaRPr lang="el-GR" dirty="0"/>
          </a:p>
        </p:txBody>
      </p:sp>
      <p:sp>
        <p:nvSpPr>
          <p:cNvPr id="3" name="2 - Θέση περιεχομένου"/>
          <p:cNvSpPr>
            <a:spLocks noGrp="1"/>
          </p:cNvSpPr>
          <p:nvPr>
            <p:ph idx="1"/>
          </p:nvPr>
        </p:nvSpPr>
        <p:spPr/>
        <p:txBody>
          <a:bodyPr/>
          <a:lstStyle/>
          <a:p>
            <a:r>
              <a:rPr lang="el-GR" sz="2400" dirty="0" smtClean="0"/>
              <a:t>Στο ελληνικό σύστημα παρουσιάζεται διαχρονικά η χρήση της έμφασης στο κόμμα και στην συνταύτιση του αρχηγού του κόμματος με το αυτό</a:t>
            </a:r>
          </a:p>
          <a:p>
            <a:r>
              <a:rPr lang="el-GR" sz="2400" dirty="0" smtClean="0"/>
              <a:t>Οι διεκδικητές της εξουσίας  στρέφονται περισσότερο προς τη χρήση διαφημιστικών με αρνητική εστίαση.</a:t>
            </a:r>
          </a:p>
          <a:p>
            <a:r>
              <a:rPr lang="el-GR" sz="2400" dirty="0" smtClean="0"/>
              <a:t>Η αρχή της διαδικτυακής πολιτικής  διαφήμισης έγινε την προεκλογική περίοδο των βουλευτικών εκλογών του Απριλίου 2000</a:t>
            </a:r>
          </a:p>
          <a:p>
            <a:r>
              <a:rPr lang="el-GR" sz="2400" dirty="0" smtClean="0"/>
              <a:t>Η αλλαγή έγινε λόγο της ανάπτυξης του διαδικτύου και της διεισδυτικότητας του  στους νέους. Ακόμα και τα δίκτυα κοινωνικής δικτύωσης έπαιξαν σημαντικό ρόλο.</a:t>
            </a:r>
            <a:endParaRPr lang="el-GR" sz="2400"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7"/>
          <p:cNvGrpSpPr>
            <a:grpSpLocks/>
          </p:cNvGrpSpPr>
          <p:nvPr/>
        </p:nvGrpSpPr>
        <p:grpSpPr bwMode="auto">
          <a:xfrm>
            <a:off x="1000100" y="1500174"/>
            <a:ext cx="8001055" cy="800661"/>
            <a:chOff x="684213" y="1263649"/>
            <a:chExt cx="7532918" cy="800661"/>
          </a:xfrm>
        </p:grpSpPr>
        <p:grpSp>
          <p:nvGrpSpPr>
            <p:cNvPr id="3" name="Group 96"/>
            <p:cNvGrpSpPr>
              <a:grpSpLocks/>
            </p:cNvGrpSpPr>
            <p:nvPr/>
          </p:nvGrpSpPr>
          <p:grpSpPr bwMode="auto">
            <a:xfrm>
              <a:off x="684213" y="1263651"/>
              <a:ext cx="520485" cy="506412"/>
              <a:chOff x="1016388" y="845310"/>
              <a:chExt cx="657458" cy="641438"/>
            </a:xfrm>
          </p:grpSpPr>
          <p:sp>
            <p:nvSpPr>
              <p:cNvPr id="17" name="Oval 16"/>
              <p:cNvSpPr/>
              <p:nvPr/>
            </p:nvSpPr>
            <p:spPr bwMode="auto">
              <a:xfrm>
                <a:off x="1016388" y="935795"/>
                <a:ext cx="594707" cy="550953"/>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18522" name="TextBox 7"/>
              <p:cNvSpPr txBox="1">
                <a:spLocks noChangeArrowheads="1"/>
              </p:cNvSpPr>
              <p:nvPr/>
            </p:nvSpPr>
            <p:spPr bwMode="auto">
              <a:xfrm>
                <a:off x="1196864" y="845310"/>
                <a:ext cx="476982" cy="596587"/>
              </a:xfrm>
              <a:prstGeom prst="rect">
                <a:avLst/>
              </a:prstGeom>
              <a:noFill/>
              <a:ln w="9525">
                <a:noFill/>
                <a:miter lim="800000"/>
                <a:headEnd/>
                <a:tailEnd/>
              </a:ln>
            </p:spPr>
            <p:txBody>
              <a:bodyPr>
                <a:spAutoFit/>
              </a:bodyPr>
              <a:lstStyle/>
              <a:p>
                <a:endParaRPr lang="en-US" sz="2400" dirty="0">
                  <a:solidFill>
                    <a:schemeClr val="bg1"/>
                  </a:solidFill>
                  <a:latin typeface="Calibri" pitchFamily="-108" charset="0"/>
                </a:endParaRPr>
              </a:p>
            </p:txBody>
          </p:sp>
        </p:grpSp>
        <p:grpSp>
          <p:nvGrpSpPr>
            <p:cNvPr id="4" name="Group 58"/>
            <p:cNvGrpSpPr>
              <a:grpSpLocks/>
            </p:cNvGrpSpPr>
            <p:nvPr/>
          </p:nvGrpSpPr>
          <p:grpSpPr bwMode="auto">
            <a:xfrm>
              <a:off x="1255717" y="1263649"/>
              <a:ext cx="6961414" cy="800661"/>
              <a:chOff x="734232" y="2561329"/>
              <a:chExt cx="6961414" cy="799613"/>
            </a:xfrm>
          </p:grpSpPr>
          <p:sp>
            <p:nvSpPr>
              <p:cNvPr id="52" name="Rectangle 51"/>
              <p:cNvSpPr/>
              <p:nvPr/>
            </p:nvSpPr>
            <p:spPr bwMode="auto">
              <a:xfrm flipH="1">
                <a:off x="734232" y="2561329"/>
                <a:ext cx="6894157" cy="784790"/>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520" name="Rektangel 76"/>
              <p:cNvSpPr>
                <a:spLocks noChangeArrowheads="1"/>
              </p:cNvSpPr>
              <p:nvPr/>
            </p:nvSpPr>
            <p:spPr bwMode="auto">
              <a:xfrm>
                <a:off x="1008407" y="2623245"/>
                <a:ext cx="6687239" cy="737697"/>
              </a:xfrm>
              <a:prstGeom prst="rect">
                <a:avLst/>
              </a:prstGeom>
              <a:noFill/>
              <a:ln w="9525">
                <a:noFill/>
                <a:miter lim="800000"/>
                <a:headEnd/>
                <a:tailEnd/>
              </a:ln>
            </p:spPr>
            <p:txBody>
              <a:bodyPr wrap="square">
                <a:spAutoFit/>
              </a:bodyPr>
              <a:lstStyle/>
              <a:p>
                <a:pPr algn="just"/>
                <a:r>
                  <a:rPr lang="el-GR" sz="1400" dirty="0" smtClean="0"/>
                  <a:t>Πολιτική διαφήμιση είναι η διαδικασία με την οποία μια πηγή αγοράζει την ευκαιρία να εκθέσει στους δέκτες , μέσων μαζικών διαύλων , πολιτικά μηνύματα με σκοπό να επηρεάσει τις πολιτικές στάσεις τους , τα πιστεύω και τη συμπεριφορά τους.</a:t>
                </a:r>
                <a:endParaRPr lang="da-DK" sz="1400" dirty="0">
                  <a:solidFill>
                    <a:srgbClr val="171717"/>
                  </a:solidFill>
                  <a:latin typeface="Calibri" pitchFamily="-108" charset="0"/>
                </a:endParaRPr>
              </a:p>
            </p:txBody>
          </p:sp>
        </p:grpSp>
      </p:grpSp>
      <p:sp>
        <p:nvSpPr>
          <p:cNvPr id="18437" name="TextBox 23"/>
          <p:cNvSpPr txBox="1">
            <a:spLocks noChangeArrowheads="1"/>
          </p:cNvSpPr>
          <p:nvPr/>
        </p:nvSpPr>
        <p:spPr bwMode="auto">
          <a:xfrm>
            <a:off x="1071538" y="214290"/>
            <a:ext cx="7043756" cy="646331"/>
          </a:xfrm>
          <a:prstGeom prst="rect">
            <a:avLst/>
          </a:prstGeom>
          <a:noFill/>
          <a:ln w="9525">
            <a:noFill/>
            <a:miter lim="800000"/>
            <a:headEnd/>
            <a:tailEnd/>
          </a:ln>
        </p:spPr>
        <p:txBody>
          <a:bodyPr wrap="square">
            <a:spAutoFit/>
          </a:bodyPr>
          <a:lstStyle/>
          <a:p>
            <a:pPr algn="ctr"/>
            <a:r>
              <a:rPr lang="el-GR" sz="3600" b="1" dirty="0" smtClean="0">
                <a:latin typeface="Calibri" pitchFamily="-108" charset="0"/>
              </a:rPr>
              <a:t>Ανασκόπηση βιβλιογραφίας</a:t>
            </a:r>
            <a:endParaRPr lang="en-US" sz="3600" dirty="0">
              <a:latin typeface="Calibri" pitchFamily="-108" charset="0"/>
            </a:endParaRPr>
          </a:p>
        </p:txBody>
      </p:sp>
      <p:grpSp>
        <p:nvGrpSpPr>
          <p:cNvPr id="5" name="Group 97"/>
          <p:cNvGrpSpPr>
            <a:grpSpLocks/>
          </p:cNvGrpSpPr>
          <p:nvPr/>
        </p:nvGrpSpPr>
        <p:grpSpPr bwMode="auto">
          <a:xfrm>
            <a:off x="1000100" y="3214686"/>
            <a:ext cx="8001055" cy="800660"/>
            <a:chOff x="684213" y="1263648"/>
            <a:chExt cx="7532918" cy="800660"/>
          </a:xfrm>
        </p:grpSpPr>
        <p:grpSp>
          <p:nvGrpSpPr>
            <p:cNvPr id="6" name="Group 96"/>
            <p:cNvGrpSpPr>
              <a:grpSpLocks/>
            </p:cNvGrpSpPr>
            <p:nvPr/>
          </p:nvGrpSpPr>
          <p:grpSpPr bwMode="auto">
            <a:xfrm>
              <a:off x="684213" y="1263652"/>
              <a:ext cx="520485" cy="506413"/>
              <a:chOff x="1016388" y="845310"/>
              <a:chExt cx="657458" cy="641438"/>
            </a:xfrm>
          </p:grpSpPr>
          <p:sp>
            <p:nvSpPr>
              <p:cNvPr id="36" name="Oval 16"/>
              <p:cNvSpPr/>
              <p:nvPr/>
            </p:nvSpPr>
            <p:spPr bwMode="auto">
              <a:xfrm>
                <a:off x="1016388" y="935795"/>
                <a:ext cx="594707" cy="550953"/>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37" name="TextBox 7"/>
              <p:cNvSpPr txBox="1">
                <a:spLocks noChangeArrowheads="1"/>
              </p:cNvSpPr>
              <p:nvPr/>
            </p:nvSpPr>
            <p:spPr bwMode="auto">
              <a:xfrm>
                <a:off x="1196864" y="845310"/>
                <a:ext cx="476982" cy="596587"/>
              </a:xfrm>
              <a:prstGeom prst="rect">
                <a:avLst/>
              </a:prstGeom>
              <a:noFill/>
              <a:ln w="9525">
                <a:noFill/>
                <a:miter lim="800000"/>
                <a:headEnd/>
                <a:tailEnd/>
              </a:ln>
            </p:spPr>
            <p:txBody>
              <a:bodyPr>
                <a:spAutoFit/>
              </a:bodyPr>
              <a:lstStyle/>
              <a:p>
                <a:endParaRPr lang="en-US" sz="2400" dirty="0">
                  <a:solidFill>
                    <a:schemeClr val="bg1"/>
                  </a:solidFill>
                  <a:latin typeface="Calibri" pitchFamily="-108" charset="0"/>
                </a:endParaRPr>
              </a:p>
            </p:txBody>
          </p:sp>
        </p:grpSp>
        <p:grpSp>
          <p:nvGrpSpPr>
            <p:cNvPr id="7" name="Group 58"/>
            <p:cNvGrpSpPr>
              <a:grpSpLocks/>
            </p:cNvGrpSpPr>
            <p:nvPr/>
          </p:nvGrpSpPr>
          <p:grpSpPr bwMode="auto">
            <a:xfrm>
              <a:off x="1255717" y="1263648"/>
              <a:ext cx="6961414" cy="800660"/>
              <a:chOff x="734232" y="2561333"/>
              <a:chExt cx="6961414" cy="799613"/>
            </a:xfrm>
          </p:grpSpPr>
          <p:sp>
            <p:nvSpPr>
              <p:cNvPr id="34" name="Rectangle 51"/>
              <p:cNvSpPr/>
              <p:nvPr/>
            </p:nvSpPr>
            <p:spPr bwMode="auto">
              <a:xfrm flipH="1">
                <a:off x="734232" y="2561333"/>
                <a:ext cx="6894157" cy="784790"/>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Rektangel 76"/>
              <p:cNvSpPr>
                <a:spLocks noChangeArrowheads="1"/>
              </p:cNvSpPr>
              <p:nvPr/>
            </p:nvSpPr>
            <p:spPr bwMode="auto">
              <a:xfrm>
                <a:off x="1008407" y="2623248"/>
                <a:ext cx="6687239" cy="737698"/>
              </a:xfrm>
              <a:prstGeom prst="rect">
                <a:avLst/>
              </a:prstGeom>
              <a:noFill/>
              <a:ln w="9525">
                <a:noFill/>
                <a:miter lim="800000"/>
                <a:headEnd/>
                <a:tailEnd/>
              </a:ln>
            </p:spPr>
            <p:txBody>
              <a:bodyPr wrap="square">
                <a:spAutoFit/>
              </a:bodyPr>
              <a:lstStyle/>
              <a:p>
                <a:pPr algn="just"/>
                <a:r>
                  <a:rPr lang="el-GR" sz="1400" dirty="0" smtClean="0"/>
                  <a:t>Διαδικτυακή  πολιτική διαφήμιση είναι η διαδικασία με την οποία μια πηγή εκθέτει στο διαδίκτυο , πολιτικά μηνύματα με σκοπό να επηρεάσει τις πολιτικές στάσεις τους, τα πιστεύω και τη συμπεριφορά τους.</a:t>
                </a:r>
                <a:endParaRPr lang="da-DK" sz="1400" dirty="0">
                  <a:solidFill>
                    <a:srgbClr val="171717"/>
                  </a:solidFill>
                  <a:latin typeface="Calibri" pitchFamily="-108" charset="0"/>
                </a:endParaRPr>
              </a:p>
            </p:txBody>
          </p:sp>
        </p:grpSp>
      </p:grpSp>
      <p:grpSp>
        <p:nvGrpSpPr>
          <p:cNvPr id="8" name="Group 97"/>
          <p:cNvGrpSpPr>
            <a:grpSpLocks/>
          </p:cNvGrpSpPr>
          <p:nvPr/>
        </p:nvGrpSpPr>
        <p:grpSpPr bwMode="auto">
          <a:xfrm>
            <a:off x="1000100" y="5072073"/>
            <a:ext cx="8001055" cy="800660"/>
            <a:chOff x="684213" y="1263647"/>
            <a:chExt cx="7532918" cy="800660"/>
          </a:xfrm>
        </p:grpSpPr>
        <p:grpSp>
          <p:nvGrpSpPr>
            <p:cNvPr id="9" name="Group 96"/>
            <p:cNvGrpSpPr>
              <a:grpSpLocks/>
            </p:cNvGrpSpPr>
            <p:nvPr/>
          </p:nvGrpSpPr>
          <p:grpSpPr bwMode="auto">
            <a:xfrm>
              <a:off x="684213" y="1263652"/>
              <a:ext cx="520485" cy="506413"/>
              <a:chOff x="1016388" y="845310"/>
              <a:chExt cx="657458" cy="641438"/>
            </a:xfrm>
          </p:grpSpPr>
          <p:sp>
            <p:nvSpPr>
              <p:cNvPr id="23" name="Oval 16"/>
              <p:cNvSpPr/>
              <p:nvPr/>
            </p:nvSpPr>
            <p:spPr bwMode="auto">
              <a:xfrm>
                <a:off x="1016388" y="935795"/>
                <a:ext cx="594707" cy="550953"/>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24" name="TextBox 7"/>
              <p:cNvSpPr txBox="1">
                <a:spLocks noChangeArrowheads="1"/>
              </p:cNvSpPr>
              <p:nvPr/>
            </p:nvSpPr>
            <p:spPr bwMode="auto">
              <a:xfrm>
                <a:off x="1196864" y="845310"/>
                <a:ext cx="476982" cy="596587"/>
              </a:xfrm>
              <a:prstGeom prst="rect">
                <a:avLst/>
              </a:prstGeom>
              <a:noFill/>
              <a:ln w="9525">
                <a:noFill/>
                <a:miter lim="800000"/>
                <a:headEnd/>
                <a:tailEnd/>
              </a:ln>
            </p:spPr>
            <p:txBody>
              <a:bodyPr>
                <a:spAutoFit/>
              </a:bodyPr>
              <a:lstStyle/>
              <a:p>
                <a:endParaRPr lang="en-US" sz="2400" dirty="0">
                  <a:solidFill>
                    <a:schemeClr val="bg1"/>
                  </a:solidFill>
                  <a:latin typeface="Calibri" pitchFamily="-108" charset="0"/>
                </a:endParaRPr>
              </a:p>
            </p:txBody>
          </p:sp>
        </p:grpSp>
        <p:grpSp>
          <p:nvGrpSpPr>
            <p:cNvPr id="10" name="Group 58"/>
            <p:cNvGrpSpPr>
              <a:grpSpLocks/>
            </p:cNvGrpSpPr>
            <p:nvPr/>
          </p:nvGrpSpPr>
          <p:grpSpPr bwMode="auto">
            <a:xfrm>
              <a:off x="1255717" y="1263647"/>
              <a:ext cx="6961414" cy="800660"/>
              <a:chOff x="734232" y="2561333"/>
              <a:chExt cx="6961414" cy="799613"/>
            </a:xfrm>
          </p:grpSpPr>
          <p:sp>
            <p:nvSpPr>
              <p:cNvPr id="21" name="Rectangle 51"/>
              <p:cNvSpPr/>
              <p:nvPr/>
            </p:nvSpPr>
            <p:spPr bwMode="auto">
              <a:xfrm flipH="1">
                <a:off x="734232" y="2561333"/>
                <a:ext cx="6894157" cy="784790"/>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ktangel 76"/>
              <p:cNvSpPr>
                <a:spLocks noChangeArrowheads="1"/>
              </p:cNvSpPr>
              <p:nvPr/>
            </p:nvSpPr>
            <p:spPr bwMode="auto">
              <a:xfrm>
                <a:off x="1008407" y="2623248"/>
                <a:ext cx="6687239" cy="737698"/>
              </a:xfrm>
              <a:prstGeom prst="rect">
                <a:avLst/>
              </a:prstGeom>
              <a:noFill/>
              <a:ln w="9525">
                <a:noFill/>
                <a:miter lim="800000"/>
                <a:headEnd/>
                <a:tailEnd/>
              </a:ln>
            </p:spPr>
            <p:txBody>
              <a:bodyPr wrap="square">
                <a:spAutoFit/>
              </a:bodyPr>
              <a:lstStyle/>
              <a:p>
                <a:pPr algn="just"/>
                <a:r>
                  <a:rPr lang="el-GR" sz="1400" dirty="0" smtClean="0"/>
                  <a:t>Με τον όρο </a:t>
                </a:r>
                <a:r>
                  <a:rPr lang="el-GR" sz="1400" dirty="0" err="1" smtClean="0"/>
                  <a:t>ποπ</a:t>
                </a:r>
                <a:r>
                  <a:rPr lang="el-GR" sz="1400" dirty="0" smtClean="0"/>
                  <a:t> κουλτούρα εννοούμε την εκφρασμένη ευχαρίστηση που παράγεται και αφομοιώνεται. Είναι </a:t>
                </a:r>
                <a:r>
                  <a:rPr lang="el-GR" sz="1400" dirty="0" err="1" smtClean="0"/>
                  <a:t>ελαφράς</a:t>
                </a:r>
                <a:r>
                  <a:rPr lang="el-GR" sz="1400" dirty="0" smtClean="0"/>
                  <a:t> μορφής ψυχαγωγία που δημιουργείται αυτό που οι Μαρξιστικοί κριτικοί καλούν «Βιομηχανία Κουλτούρας».</a:t>
                </a:r>
                <a:endParaRPr lang="da-DK" sz="1400" dirty="0">
                  <a:solidFill>
                    <a:srgbClr val="171717"/>
                  </a:solidFill>
                  <a:latin typeface="Calibri" pitchFamily="-108" charset="0"/>
                </a:endParaRPr>
              </a:p>
            </p:txBody>
          </p:sp>
        </p:grpSp>
      </p:gr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Συμπεράσματα</a:t>
            </a:r>
            <a:endParaRPr lang="el-GR" dirty="0"/>
          </a:p>
        </p:txBody>
      </p:sp>
      <p:pic>
        <p:nvPicPr>
          <p:cNvPr id="1026" name="Picture 2" descr="C:\Users\Θανάσης\Desktop\Καταγραφήg.PNG"/>
          <p:cNvPicPr>
            <a:picLocks noGrp="1" noChangeAspect="1" noChangeArrowheads="1"/>
          </p:cNvPicPr>
          <p:nvPr>
            <p:ph idx="1"/>
          </p:nvPr>
        </p:nvPicPr>
        <p:blipFill>
          <a:blip r:embed="rId2"/>
          <a:srcRect/>
          <a:stretch>
            <a:fillRect/>
          </a:stretch>
        </p:blipFill>
        <p:spPr bwMode="auto">
          <a:xfrm>
            <a:off x="428596" y="1571611"/>
            <a:ext cx="8358246" cy="3876341"/>
          </a:xfrm>
          <a:prstGeom prst="rect">
            <a:avLst/>
          </a:prstGeom>
          <a:noFill/>
        </p:spPr>
      </p:pic>
      <p:pic>
        <p:nvPicPr>
          <p:cNvPr id="1027" name="Picture 3" descr="C:\Users\Θανάσης\Desktop\Καταγραφήgfdfgh.PNG"/>
          <p:cNvPicPr>
            <a:picLocks noChangeAspect="1" noChangeArrowheads="1"/>
          </p:cNvPicPr>
          <p:nvPr/>
        </p:nvPicPr>
        <p:blipFill>
          <a:blip r:embed="rId3"/>
          <a:srcRect/>
          <a:stretch>
            <a:fillRect/>
          </a:stretch>
        </p:blipFill>
        <p:spPr bwMode="auto">
          <a:xfrm>
            <a:off x="500034" y="5572139"/>
            <a:ext cx="3571900" cy="1071571"/>
          </a:xfrm>
          <a:prstGeom prst="rect">
            <a:avLst/>
          </a:prstGeom>
          <a:noFill/>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Συμπεράσματα</a:t>
            </a:r>
            <a:endParaRPr lang="el-GR" dirty="0"/>
          </a:p>
        </p:txBody>
      </p:sp>
      <p:sp>
        <p:nvSpPr>
          <p:cNvPr id="3" name="2 - Θέση περιεχομένου"/>
          <p:cNvSpPr>
            <a:spLocks noGrp="1"/>
          </p:cNvSpPr>
          <p:nvPr>
            <p:ph idx="1"/>
          </p:nvPr>
        </p:nvSpPr>
        <p:spPr/>
        <p:txBody>
          <a:bodyPr/>
          <a:lstStyle/>
          <a:p>
            <a:r>
              <a:rPr lang="el-GR" sz="2400" dirty="0" smtClean="0"/>
              <a:t>Κατά την προεκλογική περίοδο των βουλευτικών εκλογών 2009 το ΠΑ.ΣΟ.Κ. εγκαινίασε μια νέα εποχή στον τομέα των προεκλογικών εκστρατειών.</a:t>
            </a:r>
          </a:p>
          <a:p>
            <a:r>
              <a:rPr lang="el-GR" sz="2400" dirty="0" smtClean="0"/>
              <a:t>Η προεκλογική περίοδος  Μαΐου 2012 ήταν αυτή που μαζικά τα πολιτικά κόμματα χρησιμοποίησαν το διαδίκτυο για να διαφημιστούν και να προβάλουν τις θέσεις τους. </a:t>
            </a:r>
          </a:p>
          <a:p>
            <a:r>
              <a:rPr lang="el-GR" sz="2400" dirty="0" smtClean="0"/>
              <a:t>Ο ποιο σοβαρός παράγοντας είναι η μεγάλη διεισδυτικότητα που έχουν τα δίκτυα κοινωνικής δικτύωσης στους νέους. </a:t>
            </a:r>
          </a:p>
          <a:p>
            <a:r>
              <a:rPr lang="el-GR" sz="2400" dirty="0" smtClean="0"/>
              <a:t>Ο δεύτερος παράγοντα είναι η οικονομική κρίση που επηρέασε και τα πολιτικά κόμματα</a:t>
            </a:r>
            <a:endParaRPr lang="el-GR" sz="2400" dirty="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378" y="2643182"/>
            <a:ext cx="9358378" cy="3357586"/>
          </a:xfrm>
        </p:spPr>
        <p:txBody>
          <a:bodyPr/>
          <a:lstStyle/>
          <a:p>
            <a:r>
              <a:rPr lang="el-GR" sz="6600" dirty="0" smtClean="0"/>
              <a:t>Ευχαριστούμε!!!</a:t>
            </a:r>
            <a:endParaRPr lang="el-GR" sz="6600" dirty="0"/>
          </a:p>
        </p:txBody>
      </p:sp>
    </p:spTree>
  </p:cSld>
  <p:clrMapOvr>
    <a:masterClrMapping/>
  </p:clrMapOvr>
  <p:transition>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7"/>
          <p:cNvGrpSpPr>
            <a:grpSpLocks/>
          </p:cNvGrpSpPr>
          <p:nvPr/>
        </p:nvGrpSpPr>
        <p:grpSpPr bwMode="auto">
          <a:xfrm>
            <a:off x="857224" y="1285860"/>
            <a:ext cx="8001055" cy="1016101"/>
            <a:chOff x="684213" y="1263651"/>
            <a:chExt cx="7532918" cy="1016101"/>
          </a:xfrm>
        </p:grpSpPr>
        <p:grpSp>
          <p:nvGrpSpPr>
            <p:cNvPr id="3" name="Group 96"/>
            <p:cNvGrpSpPr>
              <a:grpSpLocks/>
            </p:cNvGrpSpPr>
            <p:nvPr/>
          </p:nvGrpSpPr>
          <p:grpSpPr bwMode="auto">
            <a:xfrm>
              <a:off x="684213" y="1263651"/>
              <a:ext cx="520485" cy="506412"/>
              <a:chOff x="1016388" y="845310"/>
              <a:chExt cx="657458" cy="641438"/>
            </a:xfrm>
          </p:grpSpPr>
          <p:sp>
            <p:nvSpPr>
              <p:cNvPr id="17" name="Oval 16"/>
              <p:cNvSpPr/>
              <p:nvPr/>
            </p:nvSpPr>
            <p:spPr bwMode="auto">
              <a:xfrm>
                <a:off x="1016388" y="935795"/>
                <a:ext cx="594707" cy="550953"/>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18522" name="TextBox 7"/>
              <p:cNvSpPr txBox="1">
                <a:spLocks noChangeArrowheads="1"/>
              </p:cNvSpPr>
              <p:nvPr/>
            </p:nvSpPr>
            <p:spPr bwMode="auto">
              <a:xfrm>
                <a:off x="1196864" y="845310"/>
                <a:ext cx="476982" cy="596587"/>
              </a:xfrm>
              <a:prstGeom prst="rect">
                <a:avLst/>
              </a:prstGeom>
              <a:noFill/>
              <a:ln w="9525">
                <a:noFill/>
                <a:miter lim="800000"/>
                <a:headEnd/>
                <a:tailEnd/>
              </a:ln>
            </p:spPr>
            <p:txBody>
              <a:bodyPr>
                <a:spAutoFit/>
              </a:bodyPr>
              <a:lstStyle/>
              <a:p>
                <a:endParaRPr lang="en-US" sz="2400" dirty="0">
                  <a:solidFill>
                    <a:schemeClr val="bg1"/>
                  </a:solidFill>
                  <a:latin typeface="Calibri" pitchFamily="-108" charset="0"/>
                </a:endParaRPr>
              </a:p>
            </p:txBody>
          </p:sp>
        </p:grpSp>
        <p:grpSp>
          <p:nvGrpSpPr>
            <p:cNvPr id="4" name="Group 58"/>
            <p:cNvGrpSpPr>
              <a:grpSpLocks/>
            </p:cNvGrpSpPr>
            <p:nvPr/>
          </p:nvGrpSpPr>
          <p:grpSpPr bwMode="auto">
            <a:xfrm>
              <a:off x="1255717" y="1325645"/>
              <a:ext cx="6961414" cy="954107"/>
              <a:chOff x="734232" y="2623248"/>
              <a:chExt cx="6961414" cy="952859"/>
            </a:xfrm>
          </p:grpSpPr>
          <p:sp>
            <p:nvSpPr>
              <p:cNvPr id="52" name="Rectangle 51"/>
              <p:cNvSpPr/>
              <p:nvPr/>
            </p:nvSpPr>
            <p:spPr bwMode="auto">
              <a:xfrm flipH="1">
                <a:off x="734232" y="2704022"/>
                <a:ext cx="6894157" cy="856135"/>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520" name="Rektangel 76"/>
              <p:cNvSpPr>
                <a:spLocks noChangeArrowheads="1"/>
              </p:cNvSpPr>
              <p:nvPr/>
            </p:nvSpPr>
            <p:spPr bwMode="auto">
              <a:xfrm>
                <a:off x="1008407" y="2623248"/>
                <a:ext cx="6687239" cy="952859"/>
              </a:xfrm>
              <a:prstGeom prst="rect">
                <a:avLst/>
              </a:prstGeom>
              <a:noFill/>
              <a:ln w="9525">
                <a:noFill/>
                <a:miter lim="800000"/>
                <a:headEnd/>
                <a:tailEnd/>
              </a:ln>
            </p:spPr>
            <p:txBody>
              <a:bodyPr wrap="square">
                <a:spAutoFit/>
              </a:bodyPr>
              <a:lstStyle/>
              <a:p>
                <a:pPr algn="just"/>
                <a:r>
                  <a:rPr lang="el-GR" sz="1400" dirty="0" smtClean="0"/>
                  <a:t>Οργανώσαμε την έρευνά μας αναλύοντας τις προεκλογικές καμπάνιες των κομμάτων που εκλέχτηκαν. Από τις βουλευτικές εκλογές της 9 Απριλίου του 2000 μέχρι της εκλογές της 17 Ιουνίου 2012. Αυτό επιλέχτηκε  διότι  οι βουλευτικές εκλογές της 9 Απριλίου 2000 ήταν η πρώτη φορά που χρησιμοποιήθηκε το διαδίκτυο ως μέσο προβολής των κομμάτων.</a:t>
                </a:r>
                <a:endParaRPr lang="el-GR" sz="1400" dirty="0"/>
              </a:p>
            </p:txBody>
          </p:sp>
        </p:grpSp>
      </p:grpSp>
      <p:sp>
        <p:nvSpPr>
          <p:cNvPr id="18437" name="TextBox 23"/>
          <p:cNvSpPr txBox="1">
            <a:spLocks noChangeArrowheads="1"/>
          </p:cNvSpPr>
          <p:nvPr/>
        </p:nvSpPr>
        <p:spPr bwMode="auto">
          <a:xfrm>
            <a:off x="1214414" y="214290"/>
            <a:ext cx="7615260" cy="646331"/>
          </a:xfrm>
          <a:prstGeom prst="rect">
            <a:avLst/>
          </a:prstGeom>
          <a:noFill/>
          <a:ln w="9525">
            <a:noFill/>
            <a:miter lim="800000"/>
            <a:headEnd/>
            <a:tailEnd/>
          </a:ln>
        </p:spPr>
        <p:txBody>
          <a:bodyPr wrap="square">
            <a:spAutoFit/>
          </a:bodyPr>
          <a:lstStyle/>
          <a:p>
            <a:pPr algn="ctr"/>
            <a:r>
              <a:rPr lang="el-GR" sz="3600" b="1" dirty="0" smtClean="0">
                <a:latin typeface="Calibri" pitchFamily="-108" charset="0"/>
              </a:rPr>
              <a:t>Σχεδιασμός και μεθοδολογία έρευνας</a:t>
            </a:r>
            <a:endParaRPr lang="en-US" sz="3600" dirty="0">
              <a:latin typeface="Calibri" pitchFamily="-108" charset="0"/>
            </a:endParaRPr>
          </a:p>
        </p:txBody>
      </p:sp>
      <p:sp>
        <p:nvSpPr>
          <p:cNvPr id="30" name="TextBox 23"/>
          <p:cNvSpPr txBox="1">
            <a:spLocks noChangeArrowheads="1"/>
          </p:cNvSpPr>
          <p:nvPr/>
        </p:nvSpPr>
        <p:spPr bwMode="auto">
          <a:xfrm>
            <a:off x="1000100" y="3071810"/>
            <a:ext cx="7043756" cy="646331"/>
          </a:xfrm>
          <a:prstGeom prst="rect">
            <a:avLst/>
          </a:prstGeom>
          <a:noFill/>
          <a:ln w="9525">
            <a:noFill/>
            <a:miter lim="800000"/>
            <a:headEnd/>
            <a:tailEnd/>
          </a:ln>
        </p:spPr>
        <p:txBody>
          <a:bodyPr wrap="square">
            <a:spAutoFit/>
          </a:bodyPr>
          <a:lstStyle/>
          <a:p>
            <a:pPr algn="ctr"/>
            <a:r>
              <a:rPr lang="el-GR" sz="3600" b="1" dirty="0" smtClean="0">
                <a:latin typeface="Calibri" pitchFamily="-108" charset="0"/>
              </a:rPr>
              <a:t>Περιορισμοί της έρευνας</a:t>
            </a:r>
            <a:endParaRPr lang="en-US" sz="3600" dirty="0">
              <a:latin typeface="Calibri" pitchFamily="-108" charset="0"/>
            </a:endParaRPr>
          </a:p>
        </p:txBody>
      </p:sp>
      <p:grpSp>
        <p:nvGrpSpPr>
          <p:cNvPr id="5" name="Group 97"/>
          <p:cNvGrpSpPr>
            <a:grpSpLocks/>
          </p:cNvGrpSpPr>
          <p:nvPr/>
        </p:nvGrpSpPr>
        <p:grpSpPr bwMode="auto">
          <a:xfrm>
            <a:off x="928662" y="4000504"/>
            <a:ext cx="8001055" cy="1016100"/>
            <a:chOff x="684213" y="1263652"/>
            <a:chExt cx="7532918" cy="1016100"/>
          </a:xfrm>
        </p:grpSpPr>
        <p:grpSp>
          <p:nvGrpSpPr>
            <p:cNvPr id="6" name="Group 96"/>
            <p:cNvGrpSpPr>
              <a:grpSpLocks/>
            </p:cNvGrpSpPr>
            <p:nvPr/>
          </p:nvGrpSpPr>
          <p:grpSpPr bwMode="auto">
            <a:xfrm>
              <a:off x="684213" y="1263652"/>
              <a:ext cx="520485" cy="506413"/>
              <a:chOff x="1016388" y="845310"/>
              <a:chExt cx="657458" cy="641438"/>
            </a:xfrm>
          </p:grpSpPr>
          <p:sp>
            <p:nvSpPr>
              <p:cNvPr id="36" name="Oval 16"/>
              <p:cNvSpPr/>
              <p:nvPr/>
            </p:nvSpPr>
            <p:spPr bwMode="auto">
              <a:xfrm>
                <a:off x="1016388" y="935795"/>
                <a:ext cx="594707" cy="550953"/>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37" name="TextBox 7"/>
              <p:cNvSpPr txBox="1">
                <a:spLocks noChangeArrowheads="1"/>
              </p:cNvSpPr>
              <p:nvPr/>
            </p:nvSpPr>
            <p:spPr bwMode="auto">
              <a:xfrm>
                <a:off x="1196864" y="845310"/>
                <a:ext cx="476982" cy="596587"/>
              </a:xfrm>
              <a:prstGeom prst="rect">
                <a:avLst/>
              </a:prstGeom>
              <a:noFill/>
              <a:ln w="9525">
                <a:noFill/>
                <a:miter lim="800000"/>
                <a:headEnd/>
                <a:tailEnd/>
              </a:ln>
            </p:spPr>
            <p:txBody>
              <a:bodyPr>
                <a:spAutoFit/>
              </a:bodyPr>
              <a:lstStyle/>
              <a:p>
                <a:endParaRPr lang="en-US" sz="2400" dirty="0">
                  <a:solidFill>
                    <a:schemeClr val="bg1"/>
                  </a:solidFill>
                  <a:latin typeface="Calibri" pitchFamily="-108" charset="0"/>
                </a:endParaRPr>
              </a:p>
            </p:txBody>
          </p:sp>
        </p:grpSp>
        <p:grpSp>
          <p:nvGrpSpPr>
            <p:cNvPr id="7" name="Group 58"/>
            <p:cNvGrpSpPr>
              <a:grpSpLocks/>
            </p:cNvGrpSpPr>
            <p:nvPr/>
          </p:nvGrpSpPr>
          <p:grpSpPr bwMode="auto">
            <a:xfrm>
              <a:off x="1255717" y="1325645"/>
              <a:ext cx="6961414" cy="954107"/>
              <a:chOff x="734232" y="2623250"/>
              <a:chExt cx="6961414" cy="952860"/>
            </a:xfrm>
          </p:grpSpPr>
          <p:sp>
            <p:nvSpPr>
              <p:cNvPr id="34" name="Rectangle 51"/>
              <p:cNvSpPr/>
              <p:nvPr/>
            </p:nvSpPr>
            <p:spPr bwMode="auto">
              <a:xfrm flipH="1">
                <a:off x="734232" y="2632678"/>
                <a:ext cx="6894157" cy="713446"/>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Rektangel 76"/>
              <p:cNvSpPr>
                <a:spLocks noChangeArrowheads="1"/>
              </p:cNvSpPr>
              <p:nvPr/>
            </p:nvSpPr>
            <p:spPr bwMode="auto">
              <a:xfrm>
                <a:off x="1008407" y="2623250"/>
                <a:ext cx="6687239" cy="952860"/>
              </a:xfrm>
              <a:prstGeom prst="rect">
                <a:avLst/>
              </a:prstGeom>
              <a:noFill/>
              <a:ln w="9525">
                <a:noFill/>
                <a:miter lim="800000"/>
                <a:headEnd/>
                <a:tailEnd/>
              </a:ln>
            </p:spPr>
            <p:txBody>
              <a:bodyPr wrap="square">
                <a:spAutoFit/>
              </a:bodyPr>
              <a:lstStyle/>
              <a:p>
                <a:pPr algn="just"/>
                <a:r>
                  <a:rPr lang="el-GR" sz="1400" dirty="0" smtClean="0"/>
                  <a:t>Δεν υπάρχει αρχείο των </a:t>
                </a:r>
                <a:r>
                  <a:rPr lang="en-US" sz="1400" dirty="0" smtClean="0"/>
                  <a:t>banners </a:t>
                </a:r>
                <a:r>
                  <a:rPr lang="el-GR" sz="1400" dirty="0" smtClean="0"/>
                  <a:t>που χρησιμοποίησαν τα κόμματα κατά τις προεκλογικές εκστρατείες. Από τις βουλευτικές εκλογές του Απριλίου 2000 μέχρι της πρόσφατες εκλογές του Ιουνίου 2012 με αποτέλεσμα να μην  είναι δυνατό να τα συμπεριλάβουμε στην έρευνα.</a:t>
                </a:r>
              </a:p>
              <a:p>
                <a:pPr algn="just"/>
                <a:endParaRPr lang="da-DK" sz="1400" dirty="0">
                  <a:solidFill>
                    <a:srgbClr val="171717"/>
                  </a:solidFill>
                  <a:latin typeface="Calibri" pitchFamily="-108" charset="0"/>
                </a:endParaRPr>
              </a:p>
            </p:txBody>
          </p:sp>
        </p:grpSp>
      </p:grpSp>
      <p:grpSp>
        <p:nvGrpSpPr>
          <p:cNvPr id="8" name="Group 97"/>
          <p:cNvGrpSpPr>
            <a:grpSpLocks/>
          </p:cNvGrpSpPr>
          <p:nvPr/>
        </p:nvGrpSpPr>
        <p:grpSpPr bwMode="auto">
          <a:xfrm>
            <a:off x="928662" y="5357826"/>
            <a:ext cx="8001055" cy="585215"/>
            <a:chOff x="684213" y="1263652"/>
            <a:chExt cx="7532918" cy="585215"/>
          </a:xfrm>
        </p:grpSpPr>
        <p:grpSp>
          <p:nvGrpSpPr>
            <p:cNvPr id="9" name="Group 96"/>
            <p:cNvGrpSpPr>
              <a:grpSpLocks/>
            </p:cNvGrpSpPr>
            <p:nvPr/>
          </p:nvGrpSpPr>
          <p:grpSpPr bwMode="auto">
            <a:xfrm>
              <a:off x="684213" y="1263652"/>
              <a:ext cx="520485" cy="506413"/>
              <a:chOff x="1016388" y="845310"/>
              <a:chExt cx="657458" cy="641438"/>
            </a:xfrm>
          </p:grpSpPr>
          <p:sp>
            <p:nvSpPr>
              <p:cNvPr id="23" name="Oval 16"/>
              <p:cNvSpPr/>
              <p:nvPr/>
            </p:nvSpPr>
            <p:spPr bwMode="auto">
              <a:xfrm>
                <a:off x="1016388" y="935795"/>
                <a:ext cx="594707" cy="550953"/>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sz="2400" dirty="0"/>
              </a:p>
            </p:txBody>
          </p:sp>
          <p:sp>
            <p:nvSpPr>
              <p:cNvPr id="24" name="TextBox 7"/>
              <p:cNvSpPr txBox="1">
                <a:spLocks noChangeArrowheads="1"/>
              </p:cNvSpPr>
              <p:nvPr/>
            </p:nvSpPr>
            <p:spPr bwMode="auto">
              <a:xfrm>
                <a:off x="1196864" y="845310"/>
                <a:ext cx="476982" cy="596587"/>
              </a:xfrm>
              <a:prstGeom prst="rect">
                <a:avLst/>
              </a:prstGeom>
              <a:noFill/>
              <a:ln w="9525">
                <a:noFill/>
                <a:miter lim="800000"/>
                <a:headEnd/>
                <a:tailEnd/>
              </a:ln>
            </p:spPr>
            <p:txBody>
              <a:bodyPr>
                <a:spAutoFit/>
              </a:bodyPr>
              <a:lstStyle/>
              <a:p>
                <a:endParaRPr lang="en-US" sz="2400" dirty="0">
                  <a:solidFill>
                    <a:schemeClr val="bg1"/>
                  </a:solidFill>
                  <a:latin typeface="Calibri" pitchFamily="-108" charset="0"/>
                </a:endParaRPr>
              </a:p>
            </p:txBody>
          </p:sp>
        </p:grpSp>
        <p:grpSp>
          <p:nvGrpSpPr>
            <p:cNvPr id="10" name="Group 58"/>
            <p:cNvGrpSpPr>
              <a:grpSpLocks/>
            </p:cNvGrpSpPr>
            <p:nvPr/>
          </p:nvGrpSpPr>
          <p:grpSpPr bwMode="auto">
            <a:xfrm>
              <a:off x="1255717" y="1325647"/>
              <a:ext cx="6961414" cy="523220"/>
              <a:chOff x="734232" y="2623247"/>
              <a:chExt cx="6961414" cy="522535"/>
            </a:xfrm>
          </p:grpSpPr>
          <p:sp>
            <p:nvSpPr>
              <p:cNvPr id="21" name="Rectangle 51"/>
              <p:cNvSpPr/>
              <p:nvPr/>
            </p:nvSpPr>
            <p:spPr bwMode="auto">
              <a:xfrm flipH="1">
                <a:off x="734232" y="2632677"/>
                <a:ext cx="6894157" cy="499415"/>
              </a:xfrm>
              <a:prstGeom prst="rect">
                <a:avLst/>
              </a:prstGeom>
              <a:gradFill flip="none" rotWithShape="1">
                <a:gsLst>
                  <a:gs pos="55000">
                    <a:schemeClr val="bg1">
                      <a:lumMod val="65000"/>
                    </a:schemeClr>
                  </a:gs>
                  <a:gs pos="100000">
                    <a:schemeClr val="bg1">
                      <a:lumMod val="95000"/>
                      <a:alpha val="0"/>
                    </a:schemeClr>
                  </a:gs>
                </a:gsLst>
                <a:lin ang="0" scaled="1"/>
                <a:tileRect/>
              </a:gradFill>
              <a:ln w="3175">
                <a:noFill/>
              </a:ln>
              <a:effectLst>
                <a:innerShdw blurRad="63500" dist="50800" dir="13500000">
                  <a:prstClr val="black">
                    <a:alpha val="36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ktangel 76"/>
              <p:cNvSpPr>
                <a:spLocks noChangeArrowheads="1"/>
              </p:cNvSpPr>
              <p:nvPr/>
            </p:nvSpPr>
            <p:spPr bwMode="auto">
              <a:xfrm>
                <a:off x="1008407" y="2623247"/>
                <a:ext cx="6687239" cy="522535"/>
              </a:xfrm>
              <a:prstGeom prst="rect">
                <a:avLst/>
              </a:prstGeom>
              <a:noFill/>
              <a:ln w="9525">
                <a:noFill/>
                <a:miter lim="800000"/>
                <a:headEnd/>
                <a:tailEnd/>
              </a:ln>
            </p:spPr>
            <p:txBody>
              <a:bodyPr wrap="square">
                <a:spAutoFit/>
              </a:bodyPr>
              <a:lstStyle/>
              <a:p>
                <a:r>
                  <a:rPr lang="el-GR" sz="1400" dirty="0" smtClean="0"/>
                  <a:t>Δεν υπάρχουν δημοσιευμένες πληροφορίες για τα διαφημιστικά κονδύλια που δαπανούν τα πολιτικά κόμματα.</a:t>
                </a:r>
                <a:endParaRPr lang="el-GR" sz="1400" dirty="0"/>
              </a:p>
            </p:txBody>
          </p:sp>
        </p:gr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285720" y="4357670"/>
            <a:ext cx="1858963" cy="2357478"/>
            <a:chOff x="769938" y="767835"/>
            <a:chExt cx="3857625" cy="2610365"/>
          </a:xfrm>
        </p:grpSpPr>
        <p:sp>
          <p:nvSpPr>
            <p:cNvPr id="271" name="Rectangle 27"/>
            <p:cNvSpPr>
              <a:spLocks noChangeArrowheads="1"/>
            </p:cNvSpPr>
            <p:nvPr/>
          </p:nvSpPr>
          <p:spPr bwMode="auto">
            <a:xfrm>
              <a:off x="769938"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2" name="Rectangle 39"/>
            <p:cNvSpPr>
              <a:spLocks noChangeArrowheads="1"/>
            </p:cNvSpPr>
            <p:nvPr/>
          </p:nvSpPr>
          <p:spPr bwMode="auto">
            <a:xfrm>
              <a:off x="769938" y="767835"/>
              <a:ext cx="3857625" cy="702791"/>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grpSp>
      <p:grpSp>
        <p:nvGrpSpPr>
          <p:cNvPr id="3" name="Group 19"/>
          <p:cNvGrpSpPr>
            <a:grpSpLocks/>
          </p:cNvGrpSpPr>
          <p:nvPr/>
        </p:nvGrpSpPr>
        <p:grpSpPr bwMode="auto">
          <a:xfrm>
            <a:off x="7072330" y="4286232"/>
            <a:ext cx="1858962" cy="2428916"/>
            <a:chOff x="4699000" y="1520825"/>
            <a:chExt cx="3857625" cy="1857375"/>
          </a:xfrm>
        </p:grpSpPr>
        <p:sp>
          <p:nvSpPr>
            <p:cNvPr id="269" name="Rectangle 27"/>
            <p:cNvSpPr>
              <a:spLocks noChangeArrowheads="1"/>
            </p:cNvSpPr>
            <p:nvPr/>
          </p:nvSpPr>
          <p:spPr bwMode="auto">
            <a:xfrm>
              <a:off x="4699000"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0" name="Rectangle 39"/>
            <p:cNvSpPr>
              <a:spLocks noChangeArrowheads="1"/>
            </p:cNvSpPr>
            <p:nvPr/>
          </p:nvSpPr>
          <p:spPr bwMode="auto">
            <a:xfrm>
              <a:off x="4699000" y="1520825"/>
              <a:ext cx="3857625" cy="702791"/>
            </a:xfrm>
            <a:prstGeom prst="rect">
              <a:avLst/>
            </a:prstGeom>
            <a:gradFill rotWithShape="1">
              <a:gsLst>
                <a:gs pos="0">
                  <a:srgbClr val="FFC000"/>
                </a:gs>
                <a:gs pos="70000">
                  <a:srgbClr val="FFFF00"/>
                </a:gs>
                <a:gs pos="100000">
                  <a:srgbClr val="FFFF00"/>
                </a:gs>
              </a:gsLst>
              <a:lin ang="5400000" scaled="1"/>
            </a:gradFill>
            <a:ln w="3175">
              <a:solidFill>
                <a:srgbClr val="FFCC00"/>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31761" name="Rectangle 39"/>
            <p:cNvSpPr>
              <a:spLocks noChangeArrowheads="1"/>
            </p:cNvSpPr>
            <p:nvPr/>
          </p:nvSpPr>
          <p:spPr bwMode="auto">
            <a:xfrm>
              <a:off x="4699000" y="1721622"/>
              <a:ext cx="3857625" cy="296863"/>
            </a:xfrm>
            <a:prstGeom prst="rect">
              <a:avLst/>
            </a:prstGeom>
            <a:noFill/>
            <a:ln w="3175">
              <a:noFill/>
              <a:miter lim="800000"/>
              <a:headEnd/>
              <a:tailEnd/>
            </a:ln>
          </p:spPr>
          <p:txBody>
            <a:bodyPr anchor="ctr"/>
            <a:lstStyle/>
            <a:p>
              <a:pPr algn="ctr"/>
              <a:r>
                <a:rPr lang="el-GR" sz="1600" b="1" noProof="1" smtClean="0">
                  <a:latin typeface="Calibri" pitchFamily="-108" charset="0"/>
                </a:rPr>
                <a:t>Συνασπισμος</a:t>
              </a:r>
              <a:endParaRPr lang="en-US" sz="1600" b="1" noProof="1">
                <a:latin typeface="Calibri" pitchFamily="-108" charset="0"/>
              </a:endParaRPr>
            </a:p>
          </p:txBody>
        </p:sp>
        <p:sp>
          <p:nvSpPr>
            <p:cNvPr id="278" name="Tekstboks 34"/>
            <p:cNvSpPr txBox="1">
              <a:spLocks noChangeArrowheads="1"/>
            </p:cNvSpPr>
            <p:nvPr/>
          </p:nvSpPr>
          <p:spPr bwMode="auto">
            <a:xfrm>
              <a:off x="5143734" y="2374214"/>
              <a:ext cx="3136201" cy="469927"/>
            </a:xfrm>
            <a:prstGeom prst="rect">
              <a:avLst/>
            </a:prstGeom>
            <a:noFill/>
            <a:ln w="9525">
              <a:noFill/>
              <a:miter lim="800000"/>
              <a:headEnd/>
              <a:tailEnd/>
            </a:ln>
          </p:spPr>
          <p:txBody>
            <a:bodyPr wrap="square">
              <a:spAutoFit/>
            </a:bodyPr>
            <a:lstStyle/>
            <a:p>
              <a:pPr>
                <a:defRPr/>
              </a:pPr>
              <a:r>
                <a:rPr lang="el-GR" sz="1600" dirty="0">
                  <a:solidFill>
                    <a:schemeClr val="bg1"/>
                  </a:solidFill>
                </a:rPr>
                <a:t>Ιστοσελίδα του κόμματος στο διαδίκτυο.</a:t>
              </a:r>
            </a:p>
            <a:p>
              <a:pPr defTabSz="914400" fontAlgn="auto">
                <a:spcBef>
                  <a:spcPts val="0"/>
                </a:spcBef>
                <a:spcAft>
                  <a:spcPts val="0"/>
                </a:spcAft>
                <a:buFont typeface="Arial" charset="0"/>
                <a:buChar char="•"/>
                <a:defRPr/>
              </a:pPr>
              <a:endParaRPr lang="da-DK" sz="1600" kern="0" dirty="0">
                <a:solidFill>
                  <a:sysClr val="window" lastClr="FFFFFF"/>
                </a:solidFill>
                <a:latin typeface="Calibri" pitchFamily="34" charset="0"/>
                <a:ea typeface="ＭＳ Ｐゴシック" pitchFamily="-97" charset="-128"/>
              </a:endParaRPr>
            </a:p>
          </p:txBody>
        </p:sp>
      </p:grpSp>
      <p:grpSp>
        <p:nvGrpSpPr>
          <p:cNvPr id="4" name="Group 21"/>
          <p:cNvGrpSpPr>
            <a:grpSpLocks/>
          </p:cNvGrpSpPr>
          <p:nvPr/>
        </p:nvGrpSpPr>
        <p:grpSpPr bwMode="auto">
          <a:xfrm>
            <a:off x="285720" y="1928802"/>
            <a:ext cx="1858962" cy="2214578"/>
            <a:chOff x="769938" y="3521075"/>
            <a:chExt cx="3857625" cy="1857375"/>
          </a:xfrm>
        </p:grpSpPr>
        <p:sp>
          <p:nvSpPr>
            <p:cNvPr id="267" name="Rectangle 27"/>
            <p:cNvSpPr>
              <a:spLocks noChangeArrowheads="1"/>
            </p:cNvSpPr>
            <p:nvPr/>
          </p:nvSpPr>
          <p:spPr bwMode="auto">
            <a:xfrm>
              <a:off x="769938"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8" name="Rectangle 39"/>
            <p:cNvSpPr>
              <a:spLocks noChangeArrowheads="1"/>
            </p:cNvSpPr>
            <p:nvPr/>
          </p:nvSpPr>
          <p:spPr bwMode="auto">
            <a:xfrm>
              <a:off x="769938" y="3521075"/>
              <a:ext cx="3857625" cy="675409"/>
            </a:xfrm>
            <a:prstGeom prst="rect">
              <a:avLst/>
            </a:prstGeom>
            <a:gradFill rotWithShape="1">
              <a:gsLst>
                <a:gs pos="0">
                  <a:srgbClr val="208A00"/>
                </a:gs>
                <a:gs pos="100000">
                  <a:srgbClr val="5AF300"/>
                </a:gs>
              </a:gsLst>
              <a:lin ang="5400000" scaled="1"/>
            </a:gradFill>
            <a:ln w="19050">
              <a:noFill/>
              <a:round/>
              <a:headEnd/>
              <a:tailEnd/>
            </a:ln>
          </p:spPr>
          <p:txBody>
            <a:bodyPr/>
            <a:lstStyle/>
            <a:p>
              <a:pPr algn="ctr" defTabSz="914400" fontAlgn="auto">
                <a:spcBef>
                  <a:spcPts val="0"/>
                </a:spcBef>
                <a:spcAft>
                  <a:spcPts val="0"/>
                </a:spcAft>
                <a:defRPr/>
              </a:pPr>
              <a:endParaRPr lang="en-US" sz="1400" b="1" kern="0" noProof="1">
                <a:solidFill>
                  <a:srgbClr val="000000"/>
                </a:solidFill>
                <a:latin typeface="Calibri" pitchFamily="34" charset="0"/>
                <a:ea typeface="ＭＳ Ｐゴシック" pitchFamily="-97" charset="-128"/>
              </a:endParaRPr>
            </a:p>
          </p:txBody>
        </p:sp>
        <p:sp>
          <p:nvSpPr>
            <p:cNvPr id="31757" name="Rectangle 39"/>
            <p:cNvSpPr>
              <a:spLocks noChangeArrowheads="1"/>
            </p:cNvSpPr>
            <p:nvPr/>
          </p:nvSpPr>
          <p:spPr bwMode="auto">
            <a:xfrm>
              <a:off x="769938" y="3521075"/>
              <a:ext cx="3854359" cy="642937"/>
            </a:xfrm>
            <a:prstGeom prst="rect">
              <a:avLst/>
            </a:prstGeom>
            <a:noFill/>
            <a:ln w="19050">
              <a:noFill/>
              <a:round/>
              <a:headEnd/>
              <a:tailEnd/>
            </a:ln>
          </p:spPr>
          <p:txBody>
            <a:bodyPr anchor="ctr"/>
            <a:lstStyle/>
            <a:p>
              <a:pPr algn="ctr"/>
              <a:r>
                <a:rPr lang="el-GR" sz="1600" b="1" noProof="1" smtClean="0">
                  <a:solidFill>
                    <a:srgbClr val="000000"/>
                  </a:solidFill>
                  <a:latin typeface="Calibri" pitchFamily="-108" charset="0"/>
                </a:rPr>
                <a:t>Πα.Σο.Κ.</a:t>
              </a:r>
              <a:endParaRPr lang="en-US" sz="1600" b="1" noProof="1">
                <a:solidFill>
                  <a:srgbClr val="000000"/>
                </a:solidFill>
                <a:latin typeface="Calibri" pitchFamily="-108" charset="0"/>
              </a:endParaRPr>
            </a:p>
          </p:txBody>
        </p:sp>
        <p:sp>
          <p:nvSpPr>
            <p:cNvPr id="279" name="Tekstboks 36"/>
            <p:cNvSpPr txBox="1">
              <a:spLocks noChangeArrowheads="1"/>
            </p:cNvSpPr>
            <p:nvPr/>
          </p:nvSpPr>
          <p:spPr bwMode="auto">
            <a:xfrm>
              <a:off x="1339851" y="3949753"/>
              <a:ext cx="2859453" cy="147691"/>
            </a:xfrm>
            <a:prstGeom prst="rect">
              <a:avLst/>
            </a:prstGeom>
            <a:noFill/>
            <a:ln w="9525">
              <a:noFill/>
              <a:miter lim="800000"/>
              <a:headEnd/>
              <a:tailEnd/>
            </a:ln>
          </p:spPr>
          <p:txBody>
            <a:bodyPr>
              <a:spAutoFit/>
            </a:bodyPr>
            <a:lstStyle/>
            <a:p>
              <a:pPr defTabSz="914400" fontAlgn="auto">
                <a:spcBef>
                  <a:spcPts val="0"/>
                </a:spcBef>
                <a:spcAft>
                  <a:spcPts val="0"/>
                </a:spcAft>
                <a:defRPr/>
              </a:pPr>
              <a:endParaRPr lang="da-DK" sz="1600" kern="0" dirty="0">
                <a:solidFill>
                  <a:sysClr val="window" lastClr="FFFFFF"/>
                </a:solidFill>
                <a:latin typeface="Calibri" pitchFamily="34" charset="0"/>
                <a:ea typeface="ＭＳ Ｐゴシック" pitchFamily="-97" charset="-128"/>
              </a:endParaRPr>
            </a:p>
          </p:txBody>
        </p:sp>
      </p:grpSp>
      <p:grpSp>
        <p:nvGrpSpPr>
          <p:cNvPr id="5" name="Group 20"/>
          <p:cNvGrpSpPr>
            <a:grpSpLocks/>
          </p:cNvGrpSpPr>
          <p:nvPr/>
        </p:nvGrpSpPr>
        <p:grpSpPr bwMode="auto">
          <a:xfrm>
            <a:off x="7143768" y="1785926"/>
            <a:ext cx="1787525" cy="2214578"/>
            <a:chOff x="4699000" y="3521075"/>
            <a:chExt cx="3857625" cy="1857375"/>
          </a:xfrm>
        </p:grpSpPr>
        <p:sp>
          <p:nvSpPr>
            <p:cNvPr id="265" name="Rectangle 27"/>
            <p:cNvSpPr>
              <a:spLocks noChangeArrowheads="1"/>
            </p:cNvSpPr>
            <p:nvPr/>
          </p:nvSpPr>
          <p:spPr bwMode="auto">
            <a:xfrm>
              <a:off x="4699000"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6" name="Rectangle 39"/>
            <p:cNvSpPr>
              <a:spLocks noChangeArrowheads="1"/>
            </p:cNvSpPr>
            <p:nvPr/>
          </p:nvSpPr>
          <p:spPr bwMode="auto">
            <a:xfrm>
              <a:off x="4699000" y="3521075"/>
              <a:ext cx="3857625" cy="702791"/>
            </a:xfrm>
            <a:prstGeom prst="rect">
              <a:avLst/>
            </a:prstGeom>
            <a:gradFill rotWithShape="1">
              <a:gsLst>
                <a:gs pos="0">
                  <a:srgbClr val="FF0000"/>
                </a:gs>
                <a:gs pos="100000">
                  <a:srgbClr val="800000"/>
                </a:gs>
              </a:gsLst>
              <a:lin ang="13500000" scaled="1"/>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276" name="Rectangle 39"/>
            <p:cNvSpPr>
              <a:spLocks noChangeArrowheads="1"/>
            </p:cNvSpPr>
            <p:nvPr/>
          </p:nvSpPr>
          <p:spPr bwMode="auto">
            <a:xfrm>
              <a:off x="4699000" y="3721872"/>
              <a:ext cx="3857625"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ysClr val="window" lastClr="FFFFFF"/>
                  </a:solidFill>
                  <a:latin typeface="Calibri" pitchFamily="34" charset="0"/>
                  <a:ea typeface="ＭＳ Ｐゴシック" pitchFamily="-97" charset="-128"/>
                </a:rPr>
                <a:t>Κ.Κ.Ε.</a:t>
              </a:r>
              <a:endParaRPr lang="en-US" sz="1600" b="1" kern="0" noProof="1">
                <a:solidFill>
                  <a:sysClr val="window" lastClr="FFFFFF"/>
                </a:solidFill>
                <a:latin typeface="Calibri" pitchFamily="34" charset="0"/>
                <a:ea typeface="ＭＳ Ｐゴシック" pitchFamily="-97" charset="-128"/>
              </a:endParaRPr>
            </a:p>
          </p:txBody>
        </p:sp>
        <p:sp>
          <p:nvSpPr>
            <p:cNvPr id="280" name="Tekstboks 37"/>
            <p:cNvSpPr txBox="1">
              <a:spLocks noChangeArrowheads="1"/>
            </p:cNvSpPr>
            <p:nvPr/>
          </p:nvSpPr>
          <p:spPr bwMode="auto">
            <a:xfrm>
              <a:off x="4995489" y="4374464"/>
              <a:ext cx="3304185" cy="583940"/>
            </a:xfrm>
            <a:prstGeom prst="rect">
              <a:avLst/>
            </a:prstGeom>
            <a:noFill/>
            <a:ln w="9525">
              <a:noFill/>
              <a:miter lim="800000"/>
              <a:headEnd/>
              <a:tailEnd/>
            </a:ln>
          </p:spPr>
          <p:txBody>
            <a:bodyPr wrap="square">
              <a:spAutoFit/>
            </a:bodyPr>
            <a:lstStyle/>
            <a:p>
              <a:r>
                <a:rPr lang="el-GR" sz="1600" dirty="0" smtClean="0">
                  <a:solidFill>
                    <a:schemeClr val="bg1"/>
                  </a:solidFill>
                </a:rPr>
                <a:t>Ιστοσελίδα του κόμματος στο διαδίκτυο.</a:t>
              </a:r>
              <a:endParaRPr lang="el-GR" sz="1600" dirty="0">
                <a:solidFill>
                  <a:schemeClr val="bg1"/>
                </a:solidFill>
              </a:endParaRPr>
            </a:p>
          </p:txBody>
        </p:sp>
      </p:grpSp>
      <p:sp>
        <p:nvSpPr>
          <p:cNvPr id="23" name="22 - Ορθογώνιο"/>
          <p:cNvSpPr/>
          <p:nvPr/>
        </p:nvSpPr>
        <p:spPr>
          <a:xfrm>
            <a:off x="1428728" y="142852"/>
            <a:ext cx="6519926" cy="584775"/>
          </a:xfrm>
          <a:prstGeom prst="rect">
            <a:avLst/>
          </a:prstGeom>
        </p:spPr>
        <p:txBody>
          <a:bodyPr wrap="none">
            <a:spAutoFit/>
          </a:bodyPr>
          <a:lstStyle/>
          <a:p>
            <a:r>
              <a:rPr lang="el-GR" sz="3200" b="1" dirty="0" smtClean="0"/>
              <a:t>Βουλευτικές εκλογές Απριλίου  2000 </a:t>
            </a:r>
            <a:endParaRPr lang="el-GR" sz="3200" b="1" dirty="0"/>
          </a:p>
        </p:txBody>
      </p:sp>
      <p:sp>
        <p:nvSpPr>
          <p:cNvPr id="24" name="23 - Ορθογώνιο"/>
          <p:cNvSpPr/>
          <p:nvPr/>
        </p:nvSpPr>
        <p:spPr>
          <a:xfrm>
            <a:off x="428596" y="2928934"/>
            <a:ext cx="1571636" cy="830997"/>
          </a:xfrm>
          <a:prstGeom prst="rect">
            <a:avLst/>
          </a:prstGeom>
        </p:spPr>
        <p:txBody>
          <a:bodyPr wrap="square">
            <a:spAutoFit/>
          </a:bodyPr>
          <a:lstStyle/>
          <a:p>
            <a:r>
              <a:rPr lang="el-GR" sz="1600" dirty="0" smtClean="0">
                <a:solidFill>
                  <a:schemeClr val="bg1"/>
                </a:solidFill>
              </a:rPr>
              <a:t>Ιστοσελίδα του κόμματος στο διαδίκτυο.</a:t>
            </a:r>
            <a:endParaRPr lang="el-GR" sz="1600" dirty="0">
              <a:solidFill>
                <a:schemeClr val="bg1"/>
              </a:solidFill>
            </a:endParaRPr>
          </a:p>
        </p:txBody>
      </p:sp>
      <p:sp>
        <p:nvSpPr>
          <p:cNvPr id="25" name="24 - Ορθογώνιο"/>
          <p:cNvSpPr/>
          <p:nvPr/>
        </p:nvSpPr>
        <p:spPr>
          <a:xfrm>
            <a:off x="2714612" y="2500306"/>
            <a:ext cx="1643074" cy="338554"/>
          </a:xfrm>
          <a:prstGeom prst="rect">
            <a:avLst/>
          </a:prstGeom>
        </p:spPr>
        <p:txBody>
          <a:bodyPr wrap="square">
            <a:spAutoFit/>
          </a:bodyPr>
          <a:lstStyle/>
          <a:p>
            <a:endParaRPr lang="el-GR" sz="1600" dirty="0">
              <a:solidFill>
                <a:schemeClr val="bg1"/>
              </a:solidFill>
            </a:endParaRPr>
          </a:p>
        </p:txBody>
      </p:sp>
      <p:sp>
        <p:nvSpPr>
          <p:cNvPr id="31" name="30 - Ορθογώνιο"/>
          <p:cNvSpPr/>
          <p:nvPr/>
        </p:nvSpPr>
        <p:spPr>
          <a:xfrm>
            <a:off x="428596" y="5429264"/>
            <a:ext cx="1571636" cy="830997"/>
          </a:xfrm>
          <a:prstGeom prst="rect">
            <a:avLst/>
          </a:prstGeom>
        </p:spPr>
        <p:txBody>
          <a:bodyPr wrap="square">
            <a:spAutoFit/>
          </a:bodyPr>
          <a:lstStyle/>
          <a:p>
            <a:r>
              <a:rPr lang="el-GR" sz="1600" dirty="0" smtClean="0">
                <a:solidFill>
                  <a:schemeClr val="bg1"/>
                </a:solidFill>
              </a:rPr>
              <a:t>Ιστοσελίδα του κόμματος στο διαδίκτυο.</a:t>
            </a:r>
            <a:endParaRPr lang="el-GR" sz="1600" dirty="0">
              <a:solidFill>
                <a:schemeClr val="bg1"/>
              </a:solidFill>
            </a:endParaRPr>
          </a:p>
        </p:txBody>
      </p:sp>
      <p:sp>
        <p:nvSpPr>
          <p:cNvPr id="32" name="31 - TextBox"/>
          <p:cNvSpPr txBox="1"/>
          <p:nvPr/>
        </p:nvSpPr>
        <p:spPr>
          <a:xfrm>
            <a:off x="1214414" y="880102"/>
            <a:ext cx="6929486" cy="1477328"/>
          </a:xfrm>
          <a:prstGeom prst="rect">
            <a:avLst/>
          </a:prstGeom>
          <a:noFill/>
        </p:spPr>
        <p:txBody>
          <a:bodyPr wrap="square" rtlCol="0">
            <a:spAutoFit/>
          </a:bodyPr>
          <a:lstStyle/>
          <a:p>
            <a:pPr>
              <a:buFont typeface="Arial" pitchFamily="34" charset="0"/>
              <a:buChar char="•"/>
            </a:pPr>
            <a:r>
              <a:rPr lang="el-GR" dirty="0" smtClean="0"/>
              <a:t> Τέσσερα πολιτικά κόμματα</a:t>
            </a:r>
          </a:p>
          <a:p>
            <a:pPr>
              <a:buFont typeface="Arial" pitchFamily="34" charset="0"/>
              <a:buChar char="•"/>
            </a:pPr>
            <a:endParaRPr lang="el-GR" dirty="0"/>
          </a:p>
          <a:p>
            <a:pPr>
              <a:buFont typeface="Arial" pitchFamily="34" charset="0"/>
              <a:buChar char="•"/>
            </a:pPr>
            <a:r>
              <a:rPr lang="el-GR" dirty="0" smtClean="0"/>
              <a:t> Παρουσία στο διαδίκτυο με τις επίσημες ιστοσελίδες των κομμάτων</a:t>
            </a:r>
          </a:p>
          <a:p>
            <a:pPr>
              <a:buFont typeface="Arial" pitchFamily="34" charset="0"/>
              <a:buChar char="•"/>
            </a:pPr>
            <a:endParaRPr lang="el-GR" dirty="0"/>
          </a:p>
          <a:p>
            <a:pPr>
              <a:buFont typeface="Arial" pitchFamily="34" charset="0"/>
              <a:buChar char="•"/>
            </a:pPr>
            <a:endParaRPr lang="el-GR" dirty="0"/>
          </a:p>
        </p:txBody>
      </p:sp>
      <p:pic>
        <p:nvPicPr>
          <p:cNvPr id="37892" name="Picture 4" descr="http://content-mcdn.ethnos.gr/filesystem/images/20130327/low/newego_LARGE_t_1101_54180827.JPG"/>
          <p:cNvPicPr>
            <a:picLocks noChangeAspect="1" noChangeArrowheads="1"/>
          </p:cNvPicPr>
          <p:nvPr/>
        </p:nvPicPr>
        <p:blipFill>
          <a:blip r:embed="rId2" cstate="print"/>
          <a:srcRect/>
          <a:stretch>
            <a:fillRect/>
          </a:stretch>
        </p:blipFill>
        <p:spPr bwMode="auto">
          <a:xfrm>
            <a:off x="285720" y="4357694"/>
            <a:ext cx="1857388" cy="928694"/>
          </a:xfrm>
          <a:prstGeom prst="rect">
            <a:avLst/>
          </a:prstGeom>
          <a:noFill/>
        </p:spPr>
      </p:pic>
      <p:pic>
        <p:nvPicPr>
          <p:cNvPr id="37894" name="Picture 6" descr="http://ekorinthos.gr/wp-content/uploads/2012/03/pasok.gif"/>
          <p:cNvPicPr>
            <a:picLocks noChangeAspect="1" noChangeArrowheads="1"/>
          </p:cNvPicPr>
          <p:nvPr/>
        </p:nvPicPr>
        <p:blipFill>
          <a:blip r:embed="rId3"/>
          <a:srcRect/>
          <a:stretch>
            <a:fillRect/>
          </a:stretch>
        </p:blipFill>
        <p:spPr bwMode="auto">
          <a:xfrm>
            <a:off x="285720" y="1928802"/>
            <a:ext cx="1857356" cy="857256"/>
          </a:xfrm>
          <a:prstGeom prst="rect">
            <a:avLst/>
          </a:prstGeom>
          <a:noFill/>
        </p:spPr>
      </p:pic>
      <p:pic>
        <p:nvPicPr>
          <p:cNvPr id="37898" name="Picture 10" descr="http://3.bp.blogspot.com/-wP3fvPjWkdM/UNwV3ty2UZI/AAAAAAAALGQ/75zhdefISwc/s1600/%CE%9A%CE%9A%CE%95.jpg"/>
          <p:cNvPicPr>
            <a:picLocks noChangeAspect="1" noChangeArrowheads="1"/>
          </p:cNvPicPr>
          <p:nvPr/>
        </p:nvPicPr>
        <p:blipFill>
          <a:blip r:embed="rId4"/>
          <a:srcRect/>
          <a:stretch>
            <a:fillRect/>
          </a:stretch>
        </p:blipFill>
        <p:spPr bwMode="auto">
          <a:xfrm>
            <a:off x="7143768" y="1785926"/>
            <a:ext cx="1785950" cy="1010660"/>
          </a:xfrm>
          <a:prstGeom prst="rect">
            <a:avLst/>
          </a:prstGeom>
          <a:noFill/>
        </p:spPr>
      </p:pic>
      <p:pic>
        <p:nvPicPr>
          <p:cNvPr id="37900" name="Picture 12" descr="http://3.bp.blogspot.com/-t8yZsBrUOZY/T-syAq9r0TI/AAAAAAAAKBI/8heXm5HPKA4/s1600/%CE%A3%CE%A5%CE%9D%CE%91%CE%A3%CE%A0%CE%99%CE%A3%CE%9C%CE%9F%CE%A3.jpg"/>
          <p:cNvPicPr>
            <a:picLocks noChangeAspect="1" noChangeArrowheads="1"/>
          </p:cNvPicPr>
          <p:nvPr/>
        </p:nvPicPr>
        <p:blipFill>
          <a:blip r:embed="rId5" cstate="print"/>
          <a:srcRect/>
          <a:stretch>
            <a:fillRect/>
          </a:stretch>
        </p:blipFill>
        <p:spPr bwMode="auto">
          <a:xfrm>
            <a:off x="7072329" y="4187059"/>
            <a:ext cx="1857389" cy="1027891"/>
          </a:xfrm>
          <a:prstGeom prst="rect">
            <a:avLst/>
          </a:prstGeom>
          <a:noFill/>
        </p:spPr>
      </p:pic>
      <p:pic>
        <p:nvPicPr>
          <p:cNvPr id="34" name="33 - Εικόνα" descr="F:\ptuxiaki\FOTOGRAFIES\Καταγραφή1.PNG"/>
          <p:cNvPicPr/>
          <p:nvPr/>
        </p:nvPicPr>
        <p:blipFill>
          <a:blip r:embed="rId6" cstate="print"/>
          <a:srcRect/>
          <a:stretch>
            <a:fillRect/>
          </a:stretch>
        </p:blipFill>
        <p:spPr bwMode="auto">
          <a:xfrm>
            <a:off x="2428860" y="1785926"/>
            <a:ext cx="6500858" cy="4929198"/>
          </a:xfrm>
          <a:prstGeom prst="rect">
            <a:avLst/>
          </a:prstGeom>
          <a:noFill/>
          <a:ln w="9525">
            <a:noFill/>
            <a:miter lim="800000"/>
            <a:headEnd/>
            <a:tailEnd/>
          </a:ln>
        </p:spPr>
      </p:pic>
      <p:pic>
        <p:nvPicPr>
          <p:cNvPr id="1027" name="Picture 3" descr="C:\Users\Θανάσης\Desktop\ggg.PNG"/>
          <p:cNvPicPr>
            <a:picLocks noChangeAspect="1" noChangeArrowheads="1"/>
          </p:cNvPicPr>
          <p:nvPr/>
        </p:nvPicPr>
        <p:blipFill>
          <a:blip r:embed="rId7"/>
          <a:srcRect/>
          <a:stretch>
            <a:fillRect/>
          </a:stretch>
        </p:blipFill>
        <p:spPr bwMode="auto">
          <a:xfrm>
            <a:off x="142844" y="4343424"/>
            <a:ext cx="2038350" cy="2514600"/>
          </a:xfrm>
          <a:prstGeom prst="rect">
            <a:avLst/>
          </a:prstGeom>
          <a:noFill/>
        </p:spPr>
      </p:pic>
      <p:pic>
        <p:nvPicPr>
          <p:cNvPr id="35" name="34 - Εικόνα" descr="F:\ptuxiaki\FOTOGRAFIES\Καταγραφή3.PNG"/>
          <p:cNvPicPr/>
          <p:nvPr/>
        </p:nvPicPr>
        <p:blipFill>
          <a:blip r:embed="rId8" cstate="print"/>
          <a:srcRect/>
          <a:stretch>
            <a:fillRect/>
          </a:stretch>
        </p:blipFill>
        <p:spPr bwMode="auto">
          <a:xfrm>
            <a:off x="2428860" y="1785926"/>
            <a:ext cx="6500858" cy="4929222"/>
          </a:xfrm>
          <a:prstGeom prst="rect">
            <a:avLst/>
          </a:prstGeom>
          <a:noFill/>
          <a:ln w="9525">
            <a:noFill/>
            <a:miter lim="800000"/>
            <a:headEnd/>
            <a:tailEnd/>
          </a:ln>
        </p:spPr>
      </p:pic>
      <p:pic>
        <p:nvPicPr>
          <p:cNvPr id="1029" name="Picture 5" descr="C:\Users\Θανάσης\Desktop\Χωρίς τίτλο.png"/>
          <p:cNvPicPr>
            <a:picLocks noChangeAspect="1" noChangeArrowheads="1"/>
          </p:cNvPicPr>
          <p:nvPr/>
        </p:nvPicPr>
        <p:blipFill>
          <a:blip r:embed="rId9"/>
          <a:srcRect/>
          <a:stretch>
            <a:fillRect/>
          </a:stretch>
        </p:blipFill>
        <p:spPr bwMode="auto">
          <a:xfrm>
            <a:off x="0" y="1714488"/>
            <a:ext cx="2214545" cy="2500329"/>
          </a:xfrm>
          <a:prstGeom prst="rect">
            <a:avLst/>
          </a:prstGeom>
          <a:noFill/>
        </p:spPr>
      </p:pic>
      <p:pic>
        <p:nvPicPr>
          <p:cNvPr id="38" name="37 - Εικόνα" descr="F:\ptuxiaki\FOTOGRAFIES\Καταγραφή.PNG"/>
          <p:cNvPicPr/>
          <p:nvPr/>
        </p:nvPicPr>
        <p:blipFill>
          <a:blip r:embed="rId10" cstate="print"/>
          <a:srcRect/>
          <a:stretch>
            <a:fillRect/>
          </a:stretch>
        </p:blipFill>
        <p:spPr bwMode="auto">
          <a:xfrm>
            <a:off x="285720" y="1714488"/>
            <a:ext cx="6286544" cy="5000660"/>
          </a:xfrm>
          <a:prstGeom prst="rect">
            <a:avLst/>
          </a:prstGeom>
          <a:noFill/>
          <a:ln w="9525">
            <a:noFill/>
            <a:miter lim="800000"/>
            <a:headEnd/>
            <a:tailEnd/>
          </a:ln>
        </p:spPr>
      </p:pic>
      <p:pic>
        <p:nvPicPr>
          <p:cNvPr id="1030" name="Picture 6" descr="C:\Users\Θανάσης\Desktop\ggg.PNG"/>
          <p:cNvPicPr>
            <a:picLocks noChangeAspect="1" noChangeArrowheads="1"/>
          </p:cNvPicPr>
          <p:nvPr/>
        </p:nvPicPr>
        <p:blipFill>
          <a:blip r:embed="rId7"/>
          <a:srcRect/>
          <a:stretch>
            <a:fillRect/>
          </a:stretch>
        </p:blipFill>
        <p:spPr bwMode="auto">
          <a:xfrm>
            <a:off x="6929454" y="4343400"/>
            <a:ext cx="2038350" cy="2514600"/>
          </a:xfrm>
          <a:prstGeom prst="rect">
            <a:avLst/>
          </a:prstGeom>
          <a:noFill/>
        </p:spPr>
      </p:pic>
      <p:pic>
        <p:nvPicPr>
          <p:cNvPr id="1031" name="Picture 7" descr="C:\Users\Θανάσης\Desktop\Χωρίς τίτλο.png"/>
          <p:cNvPicPr>
            <a:picLocks noChangeAspect="1" noChangeArrowheads="1"/>
          </p:cNvPicPr>
          <p:nvPr/>
        </p:nvPicPr>
        <p:blipFill>
          <a:blip r:embed="rId9"/>
          <a:srcRect/>
          <a:stretch>
            <a:fillRect/>
          </a:stretch>
        </p:blipFill>
        <p:spPr bwMode="auto">
          <a:xfrm>
            <a:off x="6572264" y="1785927"/>
            <a:ext cx="2400289" cy="2500330"/>
          </a:xfrm>
          <a:prstGeom prst="rect">
            <a:avLst/>
          </a:prstGeom>
          <a:noFill/>
        </p:spPr>
      </p:pic>
      <p:pic>
        <p:nvPicPr>
          <p:cNvPr id="41" name="40 - Εικόνα" descr="F:\ptuxiaki\FOTOGRAFIES\RERERE.PNG"/>
          <p:cNvPicPr/>
          <p:nvPr/>
        </p:nvPicPr>
        <p:blipFill>
          <a:blip r:embed="rId11" cstate="print"/>
          <a:srcRect/>
          <a:stretch>
            <a:fillRect/>
          </a:stretch>
        </p:blipFill>
        <p:spPr bwMode="auto">
          <a:xfrm>
            <a:off x="285720" y="1714488"/>
            <a:ext cx="6286544" cy="492922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100"/>
                                        <p:tgtEl>
                                          <p:spTgt spid="1027"/>
                                        </p:tgtEl>
                                      </p:cBhvr>
                                    </p:animEffect>
                                  </p:childTnLst>
                                </p:cTn>
                              </p:par>
                              <p:par>
                                <p:cTn id="8" presetID="3" presetClass="entr" presetSubtype="5"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vertical)">
                                      <p:cBhvr>
                                        <p:cTn id="10" dur="8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diamond(in)">
                                      <p:cBhvr>
                                        <p:cTn id="15" dur="500"/>
                                        <p:tgtEl>
                                          <p:spTgt spid="1029"/>
                                        </p:tgtEl>
                                      </p:cBhvr>
                                    </p:animEffect>
                                  </p:childTnLst>
                                </p:cTn>
                              </p:par>
                              <p:par>
                                <p:cTn id="16" presetID="4" presetClass="exit" presetSubtype="16" fill="hold" nodeType="withEffect">
                                  <p:stCondLst>
                                    <p:cond delay="0"/>
                                  </p:stCondLst>
                                  <p:childTnLst>
                                    <p:animEffect transition="out" filter="box(in)">
                                      <p:cBhvr>
                                        <p:cTn id="17" dur="100"/>
                                        <p:tgtEl>
                                          <p:spTgt spid="1027"/>
                                        </p:tgtEl>
                                      </p:cBhvr>
                                    </p:animEffect>
                                    <p:set>
                                      <p:cBhvr>
                                        <p:cTn id="18" dur="1" fill="hold">
                                          <p:stCondLst>
                                            <p:cond delay="99"/>
                                          </p:stCondLst>
                                        </p:cTn>
                                        <p:tgtEl>
                                          <p:spTgt spid="1027"/>
                                        </p:tgtEl>
                                        <p:attrNameLst>
                                          <p:attrName>style.visibility</p:attrName>
                                        </p:attrNameLst>
                                      </p:cBhvr>
                                      <p:to>
                                        <p:strVal val="hidden"/>
                                      </p:to>
                                    </p:set>
                                  </p:childTnLst>
                                </p:cTn>
                              </p:par>
                              <p:par>
                                <p:cTn id="19" presetID="3" presetClass="entr" presetSubtype="1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linds(horizontal)">
                                      <p:cBhvr>
                                        <p:cTn id="21" dur="7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par>
                                <p:cTn id="27" presetID="5" presetClass="exit" presetSubtype="10" fill="hold" nodeType="withEffect">
                                  <p:stCondLst>
                                    <p:cond delay="0"/>
                                  </p:stCondLst>
                                  <p:childTnLst>
                                    <p:animEffect transition="out" filter="checkerboard(across)">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3" presetClass="entr" presetSubtype="5"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vertical)">
                                      <p:cBhvr>
                                        <p:cTn id="32" dur="500"/>
                                        <p:tgtEl>
                                          <p:spTgt spid="38"/>
                                        </p:tgtEl>
                                      </p:cBhvr>
                                    </p:animEffect>
                                  </p:childTnLst>
                                </p:cTn>
                              </p:par>
                              <p:par>
                                <p:cTn id="33" presetID="5" presetClass="entr" presetSubtype="10" fill="hold" nodeType="with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checkerboard(across)">
                                      <p:cBhvr>
                                        <p:cTn id="35" dur="1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5" fill="hold" nodeType="clickEffect">
                                  <p:stCondLst>
                                    <p:cond delay="0"/>
                                  </p:stCondLst>
                                  <p:childTnLst>
                                    <p:set>
                                      <p:cBhvr>
                                        <p:cTn id="39" dur="1" fill="hold">
                                          <p:stCondLst>
                                            <p:cond delay="0"/>
                                          </p:stCondLst>
                                        </p:cTn>
                                        <p:tgtEl>
                                          <p:spTgt spid="1031"/>
                                        </p:tgtEl>
                                        <p:attrNameLst>
                                          <p:attrName>style.visibility</p:attrName>
                                        </p:attrNameLst>
                                      </p:cBhvr>
                                      <p:to>
                                        <p:strVal val="visible"/>
                                      </p:to>
                                    </p:set>
                                    <p:animEffect transition="in" filter="blinds(vertical)">
                                      <p:cBhvr>
                                        <p:cTn id="40" dur="500"/>
                                        <p:tgtEl>
                                          <p:spTgt spid="1031"/>
                                        </p:tgtEl>
                                      </p:cBhvr>
                                    </p:animEffect>
                                  </p:childTnLst>
                                </p:cTn>
                              </p:par>
                              <p:par>
                                <p:cTn id="41" presetID="3" presetClass="exit" presetSubtype="10" fill="hold" nodeType="withEffect">
                                  <p:stCondLst>
                                    <p:cond delay="0"/>
                                  </p:stCondLst>
                                  <p:childTnLst>
                                    <p:animEffect transition="out" filter="blinds(horizontal)">
                                      <p:cBhvr>
                                        <p:cTn id="42" dur="500"/>
                                        <p:tgtEl>
                                          <p:spTgt spid="1030"/>
                                        </p:tgtEl>
                                      </p:cBhvr>
                                    </p:animEffect>
                                    <p:set>
                                      <p:cBhvr>
                                        <p:cTn id="43" dur="1" fill="hold">
                                          <p:stCondLst>
                                            <p:cond delay="499"/>
                                          </p:stCondLst>
                                        </p:cTn>
                                        <p:tgtEl>
                                          <p:spTgt spid="1030"/>
                                        </p:tgtEl>
                                        <p:attrNameLst>
                                          <p:attrName>style.visibility</p:attrName>
                                        </p:attrNameLst>
                                      </p:cBhvr>
                                      <p:to>
                                        <p:strVal val="hidden"/>
                                      </p:to>
                                    </p:set>
                                  </p:childTnLst>
                                </p:cTn>
                              </p:par>
                              <p:par>
                                <p:cTn id="44" presetID="5" presetClass="entr" presetSubtype="10" fill="hold" nodeType="withEffect">
                                  <p:stCondLst>
                                    <p:cond delay="0"/>
                                  </p:stCondLst>
                                  <p:childTnLst>
                                    <p:set>
                                      <p:cBhvr>
                                        <p:cTn id="45" dur="1" fill="hold">
                                          <p:stCondLst>
                                            <p:cond delay="0"/>
                                          </p:stCondLst>
                                        </p:cTn>
                                        <p:tgtEl>
                                          <p:spTgt spid="1031"/>
                                        </p:tgtEl>
                                        <p:attrNameLst>
                                          <p:attrName>style.visibility</p:attrName>
                                        </p:attrNameLst>
                                      </p:cBhvr>
                                      <p:to>
                                        <p:strVal val="visible"/>
                                      </p:to>
                                    </p:set>
                                    <p:animEffect transition="in" filter="checkerboard(across)">
                                      <p:cBhvr>
                                        <p:cTn id="46" dur="500"/>
                                        <p:tgtEl>
                                          <p:spTgt spid="1031"/>
                                        </p:tgtEl>
                                      </p:cBhvr>
                                    </p:animEffect>
                                  </p:childTnLst>
                                </p:cTn>
                              </p:par>
                              <p:par>
                                <p:cTn id="47" presetID="5" presetClass="entr" presetSubtype="1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checkerboard(across)">
                                      <p:cBhvr>
                                        <p:cTn id="4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428596" y="3571876"/>
            <a:ext cx="1858963" cy="2643206"/>
            <a:chOff x="769938" y="1520825"/>
            <a:chExt cx="3857625" cy="1857375"/>
          </a:xfrm>
        </p:grpSpPr>
        <p:sp>
          <p:nvSpPr>
            <p:cNvPr id="271" name="Rectangle 27"/>
            <p:cNvSpPr>
              <a:spLocks noChangeArrowheads="1"/>
            </p:cNvSpPr>
            <p:nvPr/>
          </p:nvSpPr>
          <p:spPr bwMode="auto">
            <a:xfrm>
              <a:off x="769938"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2" name="Rectangle 39"/>
            <p:cNvSpPr>
              <a:spLocks noChangeArrowheads="1"/>
            </p:cNvSpPr>
            <p:nvPr/>
          </p:nvSpPr>
          <p:spPr bwMode="auto">
            <a:xfrm>
              <a:off x="769938" y="1520825"/>
              <a:ext cx="3857625" cy="702791"/>
            </a:xfrm>
            <a:prstGeom prst="rect">
              <a:avLst/>
            </a:prstGeom>
            <a:gradFill rotWithShape="1">
              <a:gsLst>
                <a:gs pos="0">
                  <a:srgbClr val="03C6ED"/>
                </a:gs>
                <a:gs pos="100000">
                  <a:srgbClr val="004D86"/>
                </a:gs>
              </a:gsLst>
              <a:lin ang="16200000"/>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400" b="1" kern="0" noProof="1">
                <a:solidFill>
                  <a:sysClr val="window" lastClr="FFFFFF"/>
                </a:solidFill>
                <a:latin typeface="Calibri" pitchFamily="34" charset="0"/>
                <a:ea typeface="ＭＳ Ｐゴシック" pitchFamily="-97" charset="-128"/>
              </a:endParaRPr>
            </a:p>
          </p:txBody>
        </p:sp>
        <p:sp>
          <p:nvSpPr>
            <p:cNvPr id="273" name="Rectangle 39"/>
            <p:cNvSpPr>
              <a:spLocks noChangeArrowheads="1"/>
            </p:cNvSpPr>
            <p:nvPr/>
          </p:nvSpPr>
          <p:spPr bwMode="auto">
            <a:xfrm>
              <a:off x="918185" y="1721622"/>
              <a:ext cx="3557867"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ysClr val="window" lastClr="FFFFFF"/>
                  </a:solidFill>
                  <a:latin typeface="Calibri" pitchFamily="34" charset="0"/>
                  <a:ea typeface="ＭＳ Ｐゴシック" pitchFamily="-97" charset="-128"/>
                </a:rPr>
                <a:t>Νέα Δημοκρατία</a:t>
              </a:r>
              <a:endParaRPr lang="en-US" sz="1600" b="1" kern="0" noProof="1">
                <a:solidFill>
                  <a:sysClr val="window" lastClr="FFFFFF"/>
                </a:solidFill>
                <a:latin typeface="Calibri" pitchFamily="34" charset="0"/>
                <a:ea typeface="ＭＳ Ｐゴシック" pitchFamily="-97" charset="-128"/>
              </a:endParaRPr>
            </a:p>
          </p:txBody>
        </p:sp>
      </p:grpSp>
      <p:grpSp>
        <p:nvGrpSpPr>
          <p:cNvPr id="3" name="Group 19"/>
          <p:cNvGrpSpPr>
            <a:grpSpLocks/>
          </p:cNvGrpSpPr>
          <p:nvPr/>
        </p:nvGrpSpPr>
        <p:grpSpPr bwMode="auto">
          <a:xfrm>
            <a:off x="6858016" y="3571876"/>
            <a:ext cx="1858962" cy="2643206"/>
            <a:chOff x="4699000" y="1520825"/>
            <a:chExt cx="3857625" cy="1857375"/>
          </a:xfrm>
        </p:grpSpPr>
        <p:sp>
          <p:nvSpPr>
            <p:cNvPr id="269" name="Rectangle 27"/>
            <p:cNvSpPr>
              <a:spLocks noChangeArrowheads="1"/>
            </p:cNvSpPr>
            <p:nvPr/>
          </p:nvSpPr>
          <p:spPr bwMode="auto">
            <a:xfrm>
              <a:off x="4699000" y="175905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kern="0" dirty="0">
                <a:solidFill>
                  <a:srgbClr val="FFFFFF"/>
                </a:solidFill>
                <a:latin typeface="Calibri" pitchFamily="34" charset="0"/>
                <a:ea typeface="ＭＳ Ｐゴシック" pitchFamily="-97" charset="-128"/>
              </a:endParaRPr>
            </a:p>
          </p:txBody>
        </p:sp>
        <p:sp>
          <p:nvSpPr>
            <p:cNvPr id="270" name="Rectangle 39"/>
            <p:cNvSpPr>
              <a:spLocks noChangeArrowheads="1"/>
            </p:cNvSpPr>
            <p:nvPr/>
          </p:nvSpPr>
          <p:spPr bwMode="auto">
            <a:xfrm>
              <a:off x="4699000" y="1520825"/>
              <a:ext cx="3857625" cy="702791"/>
            </a:xfrm>
            <a:prstGeom prst="rect">
              <a:avLst/>
            </a:prstGeom>
            <a:gradFill rotWithShape="1">
              <a:gsLst>
                <a:gs pos="0">
                  <a:srgbClr val="FFC000"/>
                </a:gs>
                <a:gs pos="70000">
                  <a:srgbClr val="FFFF00"/>
                </a:gs>
                <a:gs pos="100000">
                  <a:srgbClr val="FFFF00"/>
                </a:gs>
              </a:gsLst>
              <a:lin ang="5400000" scaled="1"/>
            </a:gradFill>
            <a:ln w="3175">
              <a:solidFill>
                <a:srgbClr val="FFCC00"/>
              </a:solidFill>
              <a:miter lim="800000"/>
              <a:headEnd/>
              <a:tailEnd/>
            </a:ln>
          </p:spPr>
          <p:txBody>
            <a:bodyPr anchor="ctr"/>
            <a:lstStyle/>
            <a:p>
              <a:pPr algn="ctr" defTabSz="914400" fontAlgn="auto">
                <a:spcBef>
                  <a:spcPts val="0"/>
                </a:spcBef>
                <a:spcAft>
                  <a:spcPts val="0"/>
                </a:spcAft>
                <a:defRPr/>
              </a:pPr>
              <a:endParaRPr lang="en-US" sz="1400" b="1" kern="0" noProof="1">
                <a:solidFill>
                  <a:sysClr val="windowText" lastClr="000000"/>
                </a:solidFill>
                <a:latin typeface="Calibri" pitchFamily="34" charset="0"/>
                <a:ea typeface="ＭＳ Ｐゴシック" pitchFamily="-97" charset="-128"/>
              </a:endParaRPr>
            </a:p>
          </p:txBody>
        </p:sp>
        <p:sp>
          <p:nvSpPr>
            <p:cNvPr id="31761" name="Rectangle 39"/>
            <p:cNvSpPr>
              <a:spLocks noChangeArrowheads="1"/>
            </p:cNvSpPr>
            <p:nvPr/>
          </p:nvSpPr>
          <p:spPr bwMode="auto">
            <a:xfrm>
              <a:off x="4699000" y="1721622"/>
              <a:ext cx="3857625" cy="296863"/>
            </a:xfrm>
            <a:prstGeom prst="rect">
              <a:avLst/>
            </a:prstGeom>
            <a:noFill/>
            <a:ln w="3175">
              <a:noFill/>
              <a:miter lim="800000"/>
              <a:headEnd/>
              <a:tailEnd/>
            </a:ln>
          </p:spPr>
          <p:txBody>
            <a:bodyPr anchor="ctr"/>
            <a:lstStyle/>
            <a:p>
              <a:pPr algn="ctr"/>
              <a:r>
                <a:rPr lang="el-GR" sz="1600" b="1" noProof="1" smtClean="0">
                  <a:latin typeface="Calibri" pitchFamily="-108" charset="0"/>
                </a:rPr>
                <a:t>Συνασπισμός</a:t>
              </a:r>
              <a:endParaRPr lang="en-US" sz="1600" b="1" noProof="1">
                <a:latin typeface="Calibri" pitchFamily="-108" charset="0"/>
              </a:endParaRPr>
            </a:p>
          </p:txBody>
        </p:sp>
        <p:sp>
          <p:nvSpPr>
            <p:cNvPr id="278" name="Tekstboks 34"/>
            <p:cNvSpPr txBox="1">
              <a:spLocks noChangeArrowheads="1"/>
            </p:cNvSpPr>
            <p:nvPr/>
          </p:nvSpPr>
          <p:spPr bwMode="auto">
            <a:xfrm>
              <a:off x="5143734" y="2374214"/>
              <a:ext cx="3136201" cy="469927"/>
            </a:xfrm>
            <a:prstGeom prst="rect">
              <a:avLst/>
            </a:prstGeom>
            <a:noFill/>
            <a:ln w="9525">
              <a:noFill/>
              <a:miter lim="800000"/>
              <a:headEnd/>
              <a:tailEnd/>
            </a:ln>
          </p:spPr>
          <p:txBody>
            <a:bodyPr wrap="square">
              <a:spAutoFit/>
            </a:bodyPr>
            <a:lstStyle/>
            <a:p>
              <a:pPr>
                <a:defRPr/>
              </a:pPr>
              <a:r>
                <a:rPr lang="el-GR" sz="1600" dirty="0">
                  <a:solidFill>
                    <a:schemeClr val="bg1"/>
                  </a:solidFill>
                </a:rPr>
                <a:t>Ιστοσελίδα του κόμματος στο διαδίκτυο.</a:t>
              </a:r>
            </a:p>
            <a:p>
              <a:pPr defTabSz="914400" fontAlgn="auto">
                <a:spcBef>
                  <a:spcPts val="0"/>
                </a:spcBef>
                <a:spcAft>
                  <a:spcPts val="0"/>
                </a:spcAft>
                <a:buFont typeface="Arial" charset="0"/>
                <a:buChar char="•"/>
                <a:defRPr/>
              </a:pPr>
              <a:endParaRPr lang="da-DK" sz="1600" kern="0" dirty="0">
                <a:solidFill>
                  <a:sysClr val="window" lastClr="FFFFFF"/>
                </a:solidFill>
                <a:latin typeface="Calibri" pitchFamily="34" charset="0"/>
                <a:ea typeface="ＭＳ Ｐゴシック" pitchFamily="-97" charset="-128"/>
              </a:endParaRPr>
            </a:p>
          </p:txBody>
        </p:sp>
      </p:grpSp>
      <p:grpSp>
        <p:nvGrpSpPr>
          <p:cNvPr id="4" name="Group 21"/>
          <p:cNvGrpSpPr>
            <a:grpSpLocks/>
          </p:cNvGrpSpPr>
          <p:nvPr/>
        </p:nvGrpSpPr>
        <p:grpSpPr bwMode="auto">
          <a:xfrm>
            <a:off x="2571736" y="3571876"/>
            <a:ext cx="1858962" cy="2643205"/>
            <a:chOff x="769938" y="3521075"/>
            <a:chExt cx="3857625" cy="1857375"/>
          </a:xfrm>
        </p:grpSpPr>
        <p:sp>
          <p:nvSpPr>
            <p:cNvPr id="267" name="Rectangle 27"/>
            <p:cNvSpPr>
              <a:spLocks noChangeArrowheads="1"/>
            </p:cNvSpPr>
            <p:nvPr/>
          </p:nvSpPr>
          <p:spPr bwMode="auto">
            <a:xfrm>
              <a:off x="769938"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8" name="Rectangle 39"/>
            <p:cNvSpPr>
              <a:spLocks noChangeArrowheads="1"/>
            </p:cNvSpPr>
            <p:nvPr/>
          </p:nvSpPr>
          <p:spPr bwMode="auto">
            <a:xfrm>
              <a:off x="769938" y="3521075"/>
              <a:ext cx="3857625" cy="675409"/>
            </a:xfrm>
            <a:prstGeom prst="rect">
              <a:avLst/>
            </a:prstGeom>
            <a:gradFill rotWithShape="1">
              <a:gsLst>
                <a:gs pos="0">
                  <a:srgbClr val="208A00"/>
                </a:gs>
                <a:gs pos="100000">
                  <a:srgbClr val="5AF300"/>
                </a:gs>
              </a:gsLst>
              <a:lin ang="5400000" scaled="1"/>
            </a:gradFill>
            <a:ln w="19050">
              <a:noFill/>
              <a:round/>
              <a:headEnd/>
              <a:tailEnd/>
            </a:ln>
          </p:spPr>
          <p:txBody>
            <a:bodyPr/>
            <a:lstStyle/>
            <a:p>
              <a:pPr algn="ctr" defTabSz="914400" fontAlgn="auto">
                <a:spcBef>
                  <a:spcPts val="0"/>
                </a:spcBef>
                <a:spcAft>
                  <a:spcPts val="0"/>
                </a:spcAft>
                <a:defRPr/>
              </a:pPr>
              <a:endParaRPr lang="en-US" sz="1400" b="1" kern="0" noProof="1">
                <a:solidFill>
                  <a:srgbClr val="000000"/>
                </a:solidFill>
                <a:latin typeface="Calibri" pitchFamily="34" charset="0"/>
                <a:ea typeface="ＭＳ Ｐゴシック" pitchFamily="-97" charset="-128"/>
              </a:endParaRPr>
            </a:p>
          </p:txBody>
        </p:sp>
        <p:sp>
          <p:nvSpPr>
            <p:cNvPr id="31757" name="Rectangle 39"/>
            <p:cNvSpPr>
              <a:spLocks noChangeArrowheads="1"/>
            </p:cNvSpPr>
            <p:nvPr/>
          </p:nvSpPr>
          <p:spPr bwMode="auto">
            <a:xfrm>
              <a:off x="769938" y="3521075"/>
              <a:ext cx="3854359" cy="642937"/>
            </a:xfrm>
            <a:prstGeom prst="rect">
              <a:avLst/>
            </a:prstGeom>
            <a:noFill/>
            <a:ln w="19050">
              <a:noFill/>
              <a:round/>
              <a:headEnd/>
              <a:tailEnd/>
            </a:ln>
          </p:spPr>
          <p:txBody>
            <a:bodyPr anchor="ctr"/>
            <a:lstStyle/>
            <a:p>
              <a:pPr algn="ctr"/>
              <a:r>
                <a:rPr lang="el-GR" sz="1600" b="1" noProof="1" smtClean="0">
                  <a:solidFill>
                    <a:srgbClr val="000000"/>
                  </a:solidFill>
                  <a:latin typeface="Calibri" pitchFamily="-108" charset="0"/>
                </a:rPr>
                <a:t>ΠΑ.ΣΟ.Κ.</a:t>
              </a:r>
              <a:endParaRPr lang="en-US" sz="1600" b="1" noProof="1">
                <a:solidFill>
                  <a:srgbClr val="000000"/>
                </a:solidFill>
                <a:latin typeface="Calibri" pitchFamily="-108" charset="0"/>
              </a:endParaRPr>
            </a:p>
          </p:txBody>
        </p:sp>
        <p:sp>
          <p:nvSpPr>
            <p:cNvPr id="279" name="Tekstboks 36"/>
            <p:cNvSpPr txBox="1">
              <a:spLocks noChangeArrowheads="1"/>
            </p:cNvSpPr>
            <p:nvPr/>
          </p:nvSpPr>
          <p:spPr bwMode="auto">
            <a:xfrm>
              <a:off x="1339851" y="3949753"/>
              <a:ext cx="2859453" cy="147691"/>
            </a:xfrm>
            <a:prstGeom prst="rect">
              <a:avLst/>
            </a:prstGeom>
            <a:noFill/>
            <a:ln w="9525">
              <a:noFill/>
              <a:miter lim="800000"/>
              <a:headEnd/>
              <a:tailEnd/>
            </a:ln>
          </p:spPr>
          <p:txBody>
            <a:bodyPr>
              <a:spAutoFit/>
            </a:bodyPr>
            <a:lstStyle/>
            <a:p>
              <a:pPr defTabSz="914400" fontAlgn="auto">
                <a:spcBef>
                  <a:spcPts val="0"/>
                </a:spcBef>
                <a:spcAft>
                  <a:spcPts val="0"/>
                </a:spcAft>
                <a:defRPr/>
              </a:pPr>
              <a:endParaRPr lang="da-DK" sz="1600" kern="0" dirty="0">
                <a:solidFill>
                  <a:sysClr val="window" lastClr="FFFFFF"/>
                </a:solidFill>
                <a:latin typeface="Calibri" pitchFamily="34" charset="0"/>
                <a:ea typeface="ＭＳ Ｐゴシック" pitchFamily="-97" charset="-128"/>
              </a:endParaRPr>
            </a:p>
          </p:txBody>
        </p:sp>
      </p:grpSp>
      <p:grpSp>
        <p:nvGrpSpPr>
          <p:cNvPr id="5" name="Group 20"/>
          <p:cNvGrpSpPr>
            <a:grpSpLocks/>
          </p:cNvGrpSpPr>
          <p:nvPr/>
        </p:nvGrpSpPr>
        <p:grpSpPr bwMode="auto">
          <a:xfrm>
            <a:off x="4714876" y="3571876"/>
            <a:ext cx="1858963" cy="2643206"/>
            <a:chOff x="4699000" y="3521075"/>
            <a:chExt cx="3857625" cy="1857375"/>
          </a:xfrm>
        </p:grpSpPr>
        <p:sp>
          <p:nvSpPr>
            <p:cNvPr id="265" name="Rectangle 27"/>
            <p:cNvSpPr>
              <a:spLocks noChangeArrowheads="1"/>
            </p:cNvSpPr>
            <p:nvPr/>
          </p:nvSpPr>
          <p:spPr bwMode="auto">
            <a:xfrm>
              <a:off x="4699000" y="3759307"/>
              <a:ext cx="3857625" cy="1619143"/>
            </a:xfrm>
            <a:prstGeom prst="rect">
              <a:avLst/>
            </a:prstGeom>
            <a:gradFill rotWithShape="1">
              <a:gsLst>
                <a:gs pos="0">
                  <a:schemeClr val="bg1">
                    <a:lumMod val="75000"/>
                  </a:schemeClr>
                </a:gs>
                <a:gs pos="100000">
                  <a:schemeClr val="tx1">
                    <a:lumMod val="85000"/>
                    <a:lumOff val="15000"/>
                  </a:schemeClr>
                </a:gs>
              </a:gsLst>
              <a:lin ang="16200000"/>
            </a:gradFill>
            <a:ln w="9525">
              <a:noFill/>
              <a:miter lim="800000"/>
              <a:headEnd/>
              <a:tailEnd/>
            </a:ln>
            <a:effectLst/>
          </p:spPr>
          <p:txBody>
            <a:bodyPr anchor="ctr"/>
            <a:lstStyle/>
            <a:p>
              <a:pPr marL="342900" indent="-342900" algn="ctr" defTabSz="914400" fontAlgn="auto">
                <a:spcBef>
                  <a:spcPts val="0"/>
                </a:spcBef>
                <a:spcAft>
                  <a:spcPts val="0"/>
                </a:spcAft>
                <a:defRPr/>
              </a:pPr>
              <a:endParaRPr lang="de-DE" sz="1600" kern="0" dirty="0">
                <a:solidFill>
                  <a:srgbClr val="FFFFFF"/>
                </a:solidFill>
                <a:latin typeface="Calibri" pitchFamily="34" charset="0"/>
                <a:ea typeface="ＭＳ Ｐゴシック" pitchFamily="-97" charset="-128"/>
              </a:endParaRPr>
            </a:p>
          </p:txBody>
        </p:sp>
        <p:sp>
          <p:nvSpPr>
            <p:cNvPr id="266" name="Rectangle 39"/>
            <p:cNvSpPr>
              <a:spLocks noChangeArrowheads="1"/>
            </p:cNvSpPr>
            <p:nvPr/>
          </p:nvSpPr>
          <p:spPr bwMode="auto">
            <a:xfrm>
              <a:off x="4699000" y="3521075"/>
              <a:ext cx="3857625" cy="702791"/>
            </a:xfrm>
            <a:prstGeom prst="rect">
              <a:avLst/>
            </a:prstGeom>
            <a:gradFill rotWithShape="1">
              <a:gsLst>
                <a:gs pos="0">
                  <a:srgbClr val="FF0000"/>
                </a:gs>
                <a:gs pos="100000">
                  <a:srgbClr val="800000"/>
                </a:gs>
              </a:gsLst>
              <a:lin ang="13500000" scaled="1"/>
            </a:grad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endParaRPr lang="en-US" sz="1600" b="1" kern="0" noProof="1">
                <a:solidFill>
                  <a:sysClr val="window" lastClr="FFFFFF"/>
                </a:solidFill>
                <a:latin typeface="Calibri" pitchFamily="34" charset="0"/>
                <a:ea typeface="ＭＳ Ｐゴシック" pitchFamily="-97" charset="-128"/>
              </a:endParaRPr>
            </a:p>
          </p:txBody>
        </p:sp>
        <p:sp>
          <p:nvSpPr>
            <p:cNvPr id="276" name="Rectangle 39"/>
            <p:cNvSpPr>
              <a:spLocks noChangeArrowheads="1"/>
            </p:cNvSpPr>
            <p:nvPr/>
          </p:nvSpPr>
          <p:spPr bwMode="auto">
            <a:xfrm>
              <a:off x="4699000" y="3721872"/>
              <a:ext cx="3857625" cy="297097"/>
            </a:xfrm>
            <a:prstGeom prst="rect">
              <a:avLst/>
            </a:prstGeom>
            <a:noFill/>
            <a:ln w="9525">
              <a:noFill/>
              <a:miter lim="800000"/>
              <a:headEnd/>
              <a:tailEnd/>
            </a:ln>
            <a:effectLst>
              <a:outerShdw blurRad="63500" dist="23000" dir="5400000" rotWithShape="0">
                <a:srgbClr val="000000">
                  <a:alpha val="34998"/>
                </a:srgbClr>
              </a:outerShdw>
            </a:effectLst>
          </p:spPr>
          <p:txBody>
            <a:bodyPr anchor="ctr"/>
            <a:lstStyle/>
            <a:p>
              <a:pPr algn="ctr" defTabSz="914400" fontAlgn="auto">
                <a:spcBef>
                  <a:spcPts val="0"/>
                </a:spcBef>
                <a:spcAft>
                  <a:spcPts val="0"/>
                </a:spcAft>
                <a:defRPr/>
              </a:pPr>
              <a:r>
                <a:rPr lang="el-GR" sz="1600" b="1" kern="0" noProof="1" smtClean="0">
                  <a:solidFill>
                    <a:sysClr val="window" lastClr="FFFFFF"/>
                  </a:solidFill>
                  <a:latin typeface="Calibri" pitchFamily="34" charset="0"/>
                  <a:ea typeface="ＭＳ Ｐゴシック" pitchFamily="-97" charset="-128"/>
                </a:rPr>
                <a:t>Κ.Κ.Ε.</a:t>
              </a:r>
              <a:endParaRPr lang="en-US" sz="1600" b="1" kern="0" noProof="1">
                <a:solidFill>
                  <a:sysClr val="window" lastClr="FFFFFF"/>
                </a:solidFill>
                <a:latin typeface="Calibri" pitchFamily="34" charset="0"/>
                <a:ea typeface="ＭＳ Ｐゴシック" pitchFamily="-97" charset="-128"/>
              </a:endParaRPr>
            </a:p>
          </p:txBody>
        </p:sp>
        <p:sp>
          <p:nvSpPr>
            <p:cNvPr id="280" name="Tekstboks 37"/>
            <p:cNvSpPr txBox="1">
              <a:spLocks noChangeArrowheads="1"/>
            </p:cNvSpPr>
            <p:nvPr/>
          </p:nvSpPr>
          <p:spPr bwMode="auto">
            <a:xfrm>
              <a:off x="4995489" y="4374464"/>
              <a:ext cx="3304185" cy="583940"/>
            </a:xfrm>
            <a:prstGeom prst="rect">
              <a:avLst/>
            </a:prstGeom>
            <a:noFill/>
            <a:ln w="9525">
              <a:noFill/>
              <a:miter lim="800000"/>
              <a:headEnd/>
              <a:tailEnd/>
            </a:ln>
          </p:spPr>
          <p:txBody>
            <a:bodyPr wrap="square">
              <a:spAutoFit/>
            </a:bodyPr>
            <a:lstStyle/>
            <a:p>
              <a:r>
                <a:rPr lang="el-GR" sz="1600" dirty="0" smtClean="0">
                  <a:solidFill>
                    <a:schemeClr val="bg1"/>
                  </a:solidFill>
                </a:rPr>
                <a:t>Ιστοσελίδα του κόμματος στο διαδίκτυο.</a:t>
              </a:r>
              <a:endParaRPr lang="el-GR" sz="1600" dirty="0">
                <a:solidFill>
                  <a:schemeClr val="bg1"/>
                </a:solidFill>
              </a:endParaRPr>
            </a:p>
          </p:txBody>
        </p:sp>
      </p:grpSp>
      <p:sp>
        <p:nvSpPr>
          <p:cNvPr id="23" name="22 - Ορθογώνιο"/>
          <p:cNvSpPr/>
          <p:nvPr/>
        </p:nvSpPr>
        <p:spPr>
          <a:xfrm>
            <a:off x="1428728" y="357166"/>
            <a:ext cx="6383863" cy="584775"/>
          </a:xfrm>
          <a:prstGeom prst="rect">
            <a:avLst/>
          </a:prstGeom>
        </p:spPr>
        <p:txBody>
          <a:bodyPr wrap="none">
            <a:spAutoFit/>
          </a:bodyPr>
          <a:lstStyle/>
          <a:p>
            <a:r>
              <a:rPr lang="el-GR" sz="3200" b="1" dirty="0" smtClean="0"/>
              <a:t>Βουλευτικές εκλογές Μαρτίου  2004</a:t>
            </a:r>
            <a:endParaRPr lang="el-GR" sz="3200" b="1" dirty="0"/>
          </a:p>
        </p:txBody>
      </p:sp>
      <p:sp>
        <p:nvSpPr>
          <p:cNvPr id="24" name="23 - Ορθογώνιο"/>
          <p:cNvSpPr/>
          <p:nvPr/>
        </p:nvSpPr>
        <p:spPr>
          <a:xfrm>
            <a:off x="571472" y="4714884"/>
            <a:ext cx="1571636" cy="830997"/>
          </a:xfrm>
          <a:prstGeom prst="rect">
            <a:avLst/>
          </a:prstGeom>
        </p:spPr>
        <p:txBody>
          <a:bodyPr wrap="square">
            <a:spAutoFit/>
          </a:bodyPr>
          <a:lstStyle/>
          <a:p>
            <a:r>
              <a:rPr lang="el-GR" sz="1600" dirty="0" smtClean="0">
                <a:solidFill>
                  <a:schemeClr val="bg1"/>
                </a:solidFill>
              </a:rPr>
              <a:t>Ιστοσελίδα του κόμματος στο διαδίκτυο.</a:t>
            </a:r>
            <a:endParaRPr lang="el-GR" sz="1600" dirty="0">
              <a:solidFill>
                <a:schemeClr val="bg1"/>
              </a:solidFill>
            </a:endParaRPr>
          </a:p>
        </p:txBody>
      </p:sp>
      <p:sp>
        <p:nvSpPr>
          <p:cNvPr id="25" name="24 - Ορθογώνιο"/>
          <p:cNvSpPr/>
          <p:nvPr/>
        </p:nvSpPr>
        <p:spPr>
          <a:xfrm>
            <a:off x="2714612" y="2500306"/>
            <a:ext cx="1643074" cy="338554"/>
          </a:xfrm>
          <a:prstGeom prst="rect">
            <a:avLst/>
          </a:prstGeom>
        </p:spPr>
        <p:txBody>
          <a:bodyPr wrap="square">
            <a:spAutoFit/>
          </a:bodyPr>
          <a:lstStyle/>
          <a:p>
            <a:endParaRPr lang="el-GR" sz="1600" dirty="0">
              <a:solidFill>
                <a:schemeClr val="bg1"/>
              </a:solidFill>
            </a:endParaRPr>
          </a:p>
        </p:txBody>
      </p:sp>
      <p:sp>
        <p:nvSpPr>
          <p:cNvPr id="31" name="30 - Ορθογώνιο"/>
          <p:cNvSpPr/>
          <p:nvPr/>
        </p:nvSpPr>
        <p:spPr>
          <a:xfrm>
            <a:off x="2714612" y="4786322"/>
            <a:ext cx="1571636" cy="830997"/>
          </a:xfrm>
          <a:prstGeom prst="rect">
            <a:avLst/>
          </a:prstGeom>
        </p:spPr>
        <p:txBody>
          <a:bodyPr wrap="square">
            <a:spAutoFit/>
          </a:bodyPr>
          <a:lstStyle/>
          <a:p>
            <a:r>
              <a:rPr lang="el-GR" sz="1600" dirty="0" smtClean="0">
                <a:solidFill>
                  <a:schemeClr val="bg1"/>
                </a:solidFill>
              </a:rPr>
              <a:t>Ιστοσελίδα του κόμματος στο διαδίκτυο.</a:t>
            </a:r>
            <a:endParaRPr lang="el-GR" sz="1600" dirty="0">
              <a:solidFill>
                <a:schemeClr val="bg1"/>
              </a:solidFill>
            </a:endParaRPr>
          </a:p>
        </p:txBody>
      </p:sp>
      <p:sp>
        <p:nvSpPr>
          <p:cNvPr id="32" name="31 - TextBox"/>
          <p:cNvSpPr txBox="1"/>
          <p:nvPr/>
        </p:nvSpPr>
        <p:spPr>
          <a:xfrm>
            <a:off x="1214414" y="1428736"/>
            <a:ext cx="6929486" cy="2031325"/>
          </a:xfrm>
          <a:prstGeom prst="rect">
            <a:avLst/>
          </a:prstGeom>
          <a:noFill/>
        </p:spPr>
        <p:txBody>
          <a:bodyPr wrap="square" rtlCol="0">
            <a:spAutoFit/>
          </a:bodyPr>
          <a:lstStyle/>
          <a:p>
            <a:pPr>
              <a:buFont typeface="Arial" pitchFamily="34" charset="0"/>
              <a:buChar char="•"/>
            </a:pPr>
            <a:r>
              <a:rPr lang="el-GR" dirty="0" smtClean="0"/>
              <a:t> Τέσσερα πολιτικά κόμματα</a:t>
            </a:r>
          </a:p>
          <a:p>
            <a:pPr>
              <a:buFont typeface="Arial" pitchFamily="34" charset="0"/>
              <a:buChar char="•"/>
            </a:pPr>
            <a:endParaRPr lang="el-GR" dirty="0"/>
          </a:p>
          <a:p>
            <a:pPr>
              <a:buFont typeface="Arial" pitchFamily="34" charset="0"/>
              <a:buChar char="•"/>
            </a:pPr>
            <a:r>
              <a:rPr lang="el-GR" dirty="0" smtClean="0"/>
              <a:t> Παρουσία στο διαδίκτυο με τις επίσημες ιστοσελίδες των κομμάτων</a:t>
            </a:r>
          </a:p>
          <a:p>
            <a:pPr>
              <a:buFont typeface="Arial" pitchFamily="34" charset="0"/>
              <a:buChar char="•"/>
            </a:pPr>
            <a:endParaRPr lang="el-GR" dirty="0" smtClean="0"/>
          </a:p>
          <a:p>
            <a:pPr>
              <a:buFont typeface="Arial" pitchFamily="34" charset="0"/>
              <a:buChar char="•"/>
            </a:pPr>
            <a:r>
              <a:rPr lang="el-GR" dirty="0" smtClean="0"/>
              <a:t>Καμία αλλαγή στις διαδικτυακές καμπάνιες των κομμάτων</a:t>
            </a:r>
          </a:p>
          <a:p>
            <a:pPr>
              <a:buFont typeface="Arial" pitchFamily="34" charset="0"/>
              <a:buChar char="•"/>
            </a:pPr>
            <a:endParaRPr lang="el-GR" dirty="0"/>
          </a:p>
          <a:p>
            <a:pPr>
              <a:buFont typeface="Arial" pitchFamily="34" charset="0"/>
              <a:buChar char="•"/>
            </a:pPr>
            <a:endParaRPr lang="el-GR" dirty="0"/>
          </a:p>
        </p:txBody>
      </p:sp>
      <p:pic>
        <p:nvPicPr>
          <p:cNvPr id="30" name="Picture 4" descr="http://content-mcdn.ethnos.gr/filesystem/images/20130327/low/newego_LARGE_t_1101_54180827.JPG"/>
          <p:cNvPicPr>
            <a:picLocks noChangeAspect="1" noChangeArrowheads="1"/>
          </p:cNvPicPr>
          <p:nvPr/>
        </p:nvPicPr>
        <p:blipFill>
          <a:blip r:embed="rId2" cstate="print"/>
          <a:srcRect/>
          <a:stretch>
            <a:fillRect/>
          </a:stretch>
        </p:blipFill>
        <p:spPr bwMode="auto">
          <a:xfrm>
            <a:off x="2571736" y="3571876"/>
            <a:ext cx="1857388" cy="1000132"/>
          </a:xfrm>
          <a:prstGeom prst="rect">
            <a:avLst/>
          </a:prstGeom>
          <a:noFill/>
        </p:spPr>
      </p:pic>
      <p:pic>
        <p:nvPicPr>
          <p:cNvPr id="33" name="Picture 6" descr="http://ekorinthos.gr/wp-content/uploads/2012/03/pasok.gif"/>
          <p:cNvPicPr>
            <a:picLocks noChangeAspect="1" noChangeArrowheads="1"/>
          </p:cNvPicPr>
          <p:nvPr/>
        </p:nvPicPr>
        <p:blipFill>
          <a:blip r:embed="rId3"/>
          <a:srcRect/>
          <a:stretch>
            <a:fillRect/>
          </a:stretch>
        </p:blipFill>
        <p:spPr bwMode="auto">
          <a:xfrm>
            <a:off x="428596" y="3571876"/>
            <a:ext cx="1857356" cy="1000132"/>
          </a:xfrm>
          <a:prstGeom prst="rect">
            <a:avLst/>
          </a:prstGeom>
          <a:noFill/>
        </p:spPr>
      </p:pic>
      <p:pic>
        <p:nvPicPr>
          <p:cNvPr id="34" name="Picture 10" descr="http://3.bp.blogspot.com/-wP3fvPjWkdM/UNwV3ty2UZI/AAAAAAAALGQ/75zhdefISwc/s1600/%CE%9A%CE%9A%CE%95.jpg"/>
          <p:cNvPicPr>
            <a:picLocks noChangeAspect="1" noChangeArrowheads="1"/>
          </p:cNvPicPr>
          <p:nvPr/>
        </p:nvPicPr>
        <p:blipFill>
          <a:blip r:embed="rId4"/>
          <a:srcRect/>
          <a:stretch>
            <a:fillRect/>
          </a:stretch>
        </p:blipFill>
        <p:spPr bwMode="auto">
          <a:xfrm>
            <a:off x="4714876" y="3571876"/>
            <a:ext cx="1857388" cy="1010660"/>
          </a:xfrm>
          <a:prstGeom prst="rect">
            <a:avLst/>
          </a:prstGeom>
          <a:noFill/>
        </p:spPr>
      </p:pic>
      <p:pic>
        <p:nvPicPr>
          <p:cNvPr id="36" name="Picture 4" descr="http://www.aftodioikisi.gr/mediafiles/2013/02/siriza_logo_aftodioikisi-620x320.jpg"/>
          <p:cNvPicPr>
            <a:picLocks noChangeAspect="1" noChangeArrowheads="1"/>
          </p:cNvPicPr>
          <p:nvPr/>
        </p:nvPicPr>
        <p:blipFill>
          <a:blip r:embed="rId5" cstate="print"/>
          <a:srcRect/>
          <a:stretch>
            <a:fillRect/>
          </a:stretch>
        </p:blipFill>
        <p:spPr bwMode="auto">
          <a:xfrm>
            <a:off x="6858016" y="3571876"/>
            <a:ext cx="1857388" cy="1071570"/>
          </a:xfrm>
          <a:prstGeom prst="rect">
            <a:avLst/>
          </a:prstGeom>
          <a:noFill/>
        </p:spPr>
      </p:pic>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Αφθονία">
  <a:themeElements>
    <a:clrScheme name="Αφθονί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Αφθονία">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Χαρτί">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2">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1492</TotalTime>
  <Words>2056</Words>
  <Application>Microsoft Office PowerPoint</Application>
  <PresentationFormat>Προβολή στην οθόνη (4:3)</PresentationFormat>
  <Paragraphs>552</Paragraphs>
  <Slides>62</Slides>
  <Notes>1</Notes>
  <HiddenSlides>0</HiddenSlides>
  <MMClips>0</MMClips>
  <ScaleCrop>false</ScaleCrop>
  <HeadingPairs>
    <vt:vector size="4" baseType="variant">
      <vt:variant>
        <vt:lpstr>Θέμα</vt:lpstr>
      </vt:variant>
      <vt:variant>
        <vt:i4>2</vt:i4>
      </vt:variant>
      <vt:variant>
        <vt:lpstr>Τίτλοι διαφανειών</vt:lpstr>
      </vt:variant>
      <vt:variant>
        <vt:i4>62</vt:i4>
      </vt:variant>
    </vt:vector>
  </HeadingPairs>
  <TitlesOfParts>
    <vt:vector size="64" baseType="lpstr">
      <vt:lpstr>Αφθονία</vt: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Ιστοσελίδες</vt:lpstr>
      <vt:lpstr>Σελίδες στο YouTube</vt:lpstr>
      <vt:lpstr>Τα σποτ των δυο μεγάλων κομμάτων στο YouTube</vt:lpstr>
      <vt:lpstr>Διαφάνεια 14</vt:lpstr>
      <vt:lpstr>ΠΑ.ΣΟ.Κ.</vt:lpstr>
      <vt:lpstr>ΠΑ.ΣΟ.Κ.</vt:lpstr>
      <vt:lpstr>Τα σποτ των δυο μεγάλων κομμάτων στο YouTube</vt:lpstr>
      <vt:lpstr>Διαφάνεια 18</vt:lpstr>
      <vt:lpstr>Διαφάνεια 19</vt:lpstr>
      <vt:lpstr>Διαφάνεια 20</vt:lpstr>
      <vt:lpstr>ΠΑ.ΣΟ.Κ.</vt:lpstr>
      <vt:lpstr>ΠΑ.ΣΟ.Κ.</vt:lpstr>
      <vt:lpstr>Διαφάνεια 23</vt:lpstr>
      <vt:lpstr>Νέα Δημοκρατία</vt:lpstr>
      <vt:lpstr>Διαφάνεια 25</vt:lpstr>
      <vt:lpstr>Τα σποτ των κομμάτων στο YouTube</vt:lpstr>
      <vt:lpstr>Νέα Δημοκρατία</vt:lpstr>
      <vt:lpstr>Διαφάνεια 28</vt:lpstr>
      <vt:lpstr>Διαφάνεια 29</vt:lpstr>
      <vt:lpstr>Διαφάνεια 30</vt:lpstr>
      <vt:lpstr>Διαφάνεια 31</vt:lpstr>
      <vt:lpstr>Νέα Δημοκρατία</vt:lpstr>
      <vt:lpstr>ΣΥΡΙΖΑ</vt:lpstr>
      <vt:lpstr>ΠΑ.ΣΟ.Κ.</vt:lpstr>
      <vt:lpstr>ανεχαρτιτοι</vt:lpstr>
      <vt:lpstr>Διαφάνεια 36</vt:lpstr>
      <vt:lpstr>δημαρ</vt:lpstr>
      <vt:lpstr>Διαφάνεια 38</vt:lpstr>
      <vt:lpstr>Διαφάνεια 39</vt:lpstr>
      <vt:lpstr>Νέα Δημοκρατία</vt:lpstr>
      <vt:lpstr>Διαφάνεια 41</vt:lpstr>
      <vt:lpstr>ΠΑ.ΣΟ.Κ.</vt:lpstr>
      <vt:lpstr>ανεχαρτιτοι</vt:lpstr>
      <vt:lpstr>Xrisi augh</vt:lpstr>
      <vt:lpstr>δημαρ</vt:lpstr>
      <vt:lpstr>Τα σποτ των κομμάτων στο YouTube</vt:lpstr>
      <vt:lpstr>Τα σποτ των κομμάτων στο YouTube</vt:lpstr>
      <vt:lpstr>Νέα Δημοκρατία</vt:lpstr>
      <vt:lpstr>ΣΥΡΙΖΑ</vt:lpstr>
      <vt:lpstr>ΠΑ.ΣΟ.Κ.</vt:lpstr>
      <vt:lpstr>ανεχαρτιτοι</vt:lpstr>
      <vt:lpstr>δημαρ</vt:lpstr>
      <vt:lpstr>Νέα Δημοκρατία</vt:lpstr>
      <vt:lpstr>ΣΥΡΙΖΑ</vt:lpstr>
      <vt:lpstr>Διαφάνεια 55</vt:lpstr>
      <vt:lpstr>Διαφάνεια 56</vt:lpstr>
      <vt:lpstr>Xrisi augh</vt:lpstr>
      <vt:lpstr>Διαφάνεια 58</vt:lpstr>
      <vt:lpstr>Συμπεράσματα</vt:lpstr>
      <vt:lpstr>Συμπεράσματα</vt:lpstr>
      <vt:lpstr>Συμπεράσματα</vt:lpstr>
      <vt:lpstr>Ευχαριστούμε!!!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Θανάσης</dc:creator>
  <cp:lastModifiedBy>Library-sdo-1</cp:lastModifiedBy>
  <cp:revision>162</cp:revision>
  <dcterms:created xsi:type="dcterms:W3CDTF">2013-06-18T05:08:50Z</dcterms:created>
  <dcterms:modified xsi:type="dcterms:W3CDTF">2015-07-28T12:35:04Z</dcterms:modified>
</cp:coreProperties>
</file>